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5.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6" r:id="rId1"/>
    <p:sldMasterId id="2147483700" r:id="rId2"/>
    <p:sldMasterId id="2147483715" r:id="rId3"/>
    <p:sldMasterId id="2147483729" r:id="rId4"/>
    <p:sldMasterId id="2147483741" r:id="rId5"/>
    <p:sldMasterId id="2147483750" r:id="rId6"/>
  </p:sldMasterIdLst>
  <p:notesMasterIdLst>
    <p:notesMasterId r:id="rId32"/>
  </p:notesMasterIdLst>
  <p:handoutMasterIdLst>
    <p:handoutMasterId r:id="rId33"/>
  </p:handoutMasterIdLst>
  <p:sldIdLst>
    <p:sldId id="1131" r:id="rId7"/>
    <p:sldId id="1126" r:id="rId8"/>
    <p:sldId id="257" r:id="rId9"/>
    <p:sldId id="948" r:id="rId10"/>
    <p:sldId id="951" r:id="rId11"/>
    <p:sldId id="881" r:id="rId12"/>
    <p:sldId id="1144" r:id="rId13"/>
    <p:sldId id="1129" r:id="rId14"/>
    <p:sldId id="955" r:id="rId15"/>
    <p:sldId id="946" r:id="rId16"/>
    <p:sldId id="969" r:id="rId17"/>
    <p:sldId id="939" r:id="rId18"/>
    <p:sldId id="958" r:id="rId19"/>
    <p:sldId id="954" r:id="rId20"/>
    <p:sldId id="938" r:id="rId21"/>
    <p:sldId id="957" r:id="rId22"/>
    <p:sldId id="968" r:id="rId23"/>
    <p:sldId id="411" r:id="rId24"/>
    <p:sldId id="970" r:id="rId25"/>
    <p:sldId id="1127" r:id="rId26"/>
    <p:sldId id="736" r:id="rId27"/>
    <p:sldId id="1003" r:id="rId28"/>
    <p:sldId id="366" r:id="rId29"/>
    <p:sldId id="1132" r:id="rId30"/>
    <p:sldId id="1130" r:id="rId31"/>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B5777B9-3CC3-5A41-BED6-6FC88505895A}">
          <p14:sldIdLst>
            <p14:sldId id="1131"/>
            <p14:sldId id="1126"/>
            <p14:sldId id="257"/>
            <p14:sldId id="948"/>
            <p14:sldId id="951"/>
            <p14:sldId id="881"/>
            <p14:sldId id="1144"/>
            <p14:sldId id="1129"/>
            <p14:sldId id="955"/>
            <p14:sldId id="946"/>
            <p14:sldId id="969"/>
            <p14:sldId id="939"/>
            <p14:sldId id="958"/>
            <p14:sldId id="954"/>
            <p14:sldId id="938"/>
            <p14:sldId id="957"/>
            <p14:sldId id="968"/>
            <p14:sldId id="411"/>
            <p14:sldId id="970"/>
            <p14:sldId id="1127"/>
            <p14:sldId id="736"/>
            <p14:sldId id="1003"/>
            <p14:sldId id="366"/>
            <p14:sldId id="1132"/>
            <p14:sldId id="1130"/>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sslemont" initials="S" lastIdx="49" clrIdx="0"/>
  <p:cmAuthor id="2" name="sophie esslemont" initials="se" lastIdx="3" clrIdx="1"/>
  <p:cmAuthor id="3" name="georgie emery" initials="ge" lastIdx="12"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A0F2"/>
    <a:srgbClr val="F2F2F2"/>
    <a:srgbClr val="FFE9EA"/>
    <a:srgbClr val="FFD3D6"/>
    <a:srgbClr val="DDE8F6"/>
    <a:srgbClr val="F9ADB3"/>
    <a:srgbClr val="000000"/>
    <a:srgbClr val="6088EF"/>
    <a:srgbClr val="DF6068"/>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D4BA24-2BC2-4792-921D-FCB7A33DC963}" v="27" dt="2020-04-22T11:31:16.8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431" autoAdjust="0"/>
    <p:restoredTop sz="59829" autoAdjust="0"/>
  </p:normalViewPr>
  <p:slideViewPr>
    <p:cSldViewPr snapToGrid="0" snapToObjects="1">
      <p:cViewPr varScale="1">
        <p:scale>
          <a:sx n="44" d="100"/>
          <a:sy n="44" d="100"/>
        </p:scale>
        <p:origin x="2346" y="54"/>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p:cViewPr varScale="1">
        <p:scale>
          <a:sx n="252" d="100"/>
          <a:sy n="252" d="100"/>
        </p:scale>
        <p:origin x="204" y="15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microsoft.com/office/2015/10/relationships/revisionInfo" Target="revisionInfo.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920F0A55-D985-4C72-B89E-72C680C7AEF5}"/>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xmlns="" id="{76662987-6620-4BC2-8EC1-675C88E04C12}"/>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E7491B9A-CBA0-45F9-BCE1-5102FB227604}" type="datetimeFigureOut">
              <a:rPr lang="en-GB" smtClean="0"/>
              <a:t>30/04/2020</a:t>
            </a:fld>
            <a:endParaRPr lang="en-GB"/>
          </a:p>
        </p:txBody>
      </p:sp>
      <p:sp>
        <p:nvSpPr>
          <p:cNvPr id="4" name="Footer Placeholder 3">
            <a:extLst>
              <a:ext uri="{FF2B5EF4-FFF2-40B4-BE49-F238E27FC236}">
                <a16:creationId xmlns:a16="http://schemas.microsoft.com/office/drawing/2014/main" xmlns="" id="{F9AF1A41-5729-41B6-B615-5A3849DCC72A}"/>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xmlns="" id="{89969299-DC75-43EF-8C81-345D59330084}"/>
              </a:ext>
            </a:extLst>
          </p:cNvPr>
          <p:cNvSpPr>
            <a:spLocks noGrp="1"/>
          </p:cNvSpPr>
          <p:nvPr>
            <p:ph type="sldNum" sz="quarter" idx="3"/>
          </p:nvPr>
        </p:nvSpPr>
        <p:spPr>
          <a:xfrm>
            <a:off x="3884613" y="1149350"/>
            <a:ext cx="2971800" cy="60325"/>
          </a:xfrm>
          <a:prstGeom prst="rect">
            <a:avLst/>
          </a:prstGeom>
        </p:spPr>
        <p:txBody>
          <a:bodyPr vert="horz" lIns="91440" tIns="45720" rIns="91440" bIns="45720" rtlCol="0" anchor="b"/>
          <a:lstStyle>
            <a:lvl1pPr algn="r">
              <a:defRPr sz="1200"/>
            </a:lvl1pPr>
          </a:lstStyle>
          <a:p>
            <a:fld id="{1AE61C90-2267-4D0E-8154-396406FD2076}" type="slidenum">
              <a:rPr lang="en-GB" smtClean="0"/>
              <a:t>‹#›</a:t>
            </a:fld>
            <a:endParaRPr lang="en-GB"/>
          </a:p>
        </p:txBody>
      </p:sp>
    </p:spTree>
    <p:extLst>
      <p:ext uri="{BB962C8B-B14F-4D97-AF65-F5344CB8AC3E}">
        <p14:creationId xmlns:p14="http://schemas.microsoft.com/office/powerpoint/2010/main" val="25058967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F639A9-0CD2-2744-B770-EA455BEF754E}" type="datetimeFigureOut">
              <a:rPr lang="en-US" smtClean="0"/>
              <a:t>4/30/2020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F1A601-D8BD-B040-ABA4-FE93694EBCFA}" type="slidenum">
              <a:rPr lang="en-US" smtClean="0"/>
              <a:t>‹#›</a:t>
            </a:fld>
            <a:endParaRPr lang="en-US"/>
          </a:p>
        </p:txBody>
      </p:sp>
    </p:spTree>
    <p:extLst>
      <p:ext uri="{BB962C8B-B14F-4D97-AF65-F5344CB8AC3E}">
        <p14:creationId xmlns:p14="http://schemas.microsoft.com/office/powerpoint/2010/main" val="58948569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icons8.com/"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emojipedia.org/apple/"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dictionary.cambridge.org/dictionary/english/extreme"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emojipedia.org/apple/"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dictionary.cambridge.org/dictionary/english/extreme"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ltai.info/" TargetMode="External"/><Relationship Id="rId7" Type="http://schemas.openxmlformats.org/officeDocument/2006/relationships/hyperlink" Target="https://metro.co.uk/2019/09/20/hollyoaks-deserves-praise-gets-tackling-far-right-extremism-uk-10778280/" TargetMode="External"/><Relationship Id="rId2" Type="http://schemas.openxmlformats.org/officeDocument/2006/relationships/slide" Target="../slides/slide6.xml"/><Relationship Id="rId1" Type="http://schemas.openxmlformats.org/officeDocument/2006/relationships/notesMaster" Target="../notesMasters/notesMaster1.xml"/><Relationship Id="rId6" Type="http://schemas.openxmlformats.org/officeDocument/2006/relationships/hyperlink" Target="https://www.standard.co.uk/news/london/families-of-westminster-attack-victims-demand-end-to-online-extremism-a3740341.html" TargetMode="External"/><Relationship Id="rId5" Type="http://schemas.openxmlformats.org/officeDocument/2006/relationships/hyperlink" Target="https://www.pinterest.co.uk/pin/104075441370483785/?lp=true" TargetMode="External"/><Relationship Id="rId4" Type="http://schemas.openxmlformats.org/officeDocument/2006/relationships/hyperlink" Target="https://www.standard.co.uk/news/london/westminster-survivor-describes-being-thrown-like-a-rag-doll-over-khalid-masoods-car-a3517336.html"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gQILO63LobA"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www.scmp.com/comment/opinion/article/3050542/coronavirus-triggers-ugly-rash-racism-old-ideas-yellow-peril-and"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ltai.info/" TargetMode="External"/><Relationship Id="rId7" Type="http://schemas.openxmlformats.org/officeDocument/2006/relationships/hyperlink" Target="https://metro.co.uk/2019/09/20/hollyoaks-deserves-praise-gets-tackling-far-right-extremism-uk-10778280/"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www.standard.co.uk/news/london/families-of-westminster-attack-victims-demand-end-to-online-extremism-a3740341.html" TargetMode="External"/><Relationship Id="rId5" Type="http://schemas.openxmlformats.org/officeDocument/2006/relationships/hyperlink" Target="https://www.pinterest.co.uk/pin/104075441370483785/?lp=true" TargetMode="External"/><Relationship Id="rId4" Type="http://schemas.openxmlformats.org/officeDocument/2006/relationships/hyperlink" Target="https://www.standard.co.uk/news/london/westminster-survivor-describes-being-thrown-like-a-rag-doll-over-khalid-masoods-car-a3517336.html" TargetMode="Externa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dictionary.cambridge.org/dictionary/english/vulnerable"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8" Type="http://schemas.openxmlformats.org/officeDocument/2006/relationships/hyperlink" Target="https://metro.co.uk/2019/05/02/hollyoaks-spoilers-ste-makes-a-shocking-decision-after-leela-tackles-racist-jonny-9394596/" TargetMode="External"/><Relationship Id="rId3" Type="http://schemas.openxmlformats.org/officeDocument/2006/relationships/hyperlink" Target="https://www.youtube.com/watch?v=CLTmcMl2sF0" TargetMode="External"/><Relationship Id="rId7" Type="http://schemas.openxmlformats.org/officeDocument/2006/relationships/hyperlink" Target="https://metro.co.uk/2019/06/13/hollyoaks-spoilers-ste-hay-discovers-the-shocking-truth-about-racist-jonny-baxter-9949481/"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www.mirror.co.uk/tv/tv-news/hollyoaks-shock-misbah-maalik-decides-11827951" TargetMode="External"/><Relationship Id="rId5" Type="http://schemas.openxmlformats.org/officeDocument/2006/relationships/hyperlink" Target="https://www.radiotimes.com/news/2018-03-27/hollyoaks-tegan-is-awake-will-she-tell-ste-the-truth-about-ryan/" TargetMode="External"/><Relationship Id="rId4" Type="http://schemas.openxmlformats.org/officeDocument/2006/relationships/hyperlink" Target="https://www.nspcc.org.uk/what-is-child-abuse/types-of-abuse/grooming/" TargetMode="External"/><Relationship Id="rId9" Type="http://schemas.openxmlformats.org/officeDocument/2006/relationships/hyperlink" Target="https://www.facebook.com/permalink.php?id=351853981687338&amp;story_fbid=1023822891157107" TargetMode="Externa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youtube.com/watch?v=IPUjp2xodwc"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8" Type="http://schemas.openxmlformats.org/officeDocument/2006/relationships/hyperlink" Target="https://www.femalefirst.co.uk/tv/news/rishi-nair-hollyoaks-far-right-plot-hard-watch-1210754.html" TargetMode="External"/><Relationship Id="rId3" Type="http://schemas.openxmlformats.org/officeDocument/2006/relationships/hyperlink" Target="https://metro.co.uk/2019/09/18/16-year-old-far-right-extremist-sought-help-watching-hollyoaks-ste-storyline-10767829/" TargetMode="External"/><Relationship Id="rId7" Type="http://schemas.openxmlformats.org/officeDocument/2006/relationships/hyperlink" Target="https://www.radiotimes.com/news/2018-11-20/ste-attacks-misbah-over-tegan-death-as-hollyoaks-feud-turns-sinister/"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s://metro.co.uk/2019/06/13/hollyoaks-spoilers-ste-hay-discovers-the-shocking-truth-about-racist-jonny-baxter-9949481/" TargetMode="External"/><Relationship Id="rId5" Type="http://schemas.openxmlformats.org/officeDocument/2006/relationships/hyperlink" Target="https://www.radiotimes.com/news/2019-06-06/hollyoaks-spoilers-ste-radicalisation-far-right-storyline-maalik-family/" TargetMode="External"/><Relationship Id="rId4" Type="http://schemas.openxmlformats.org/officeDocument/2006/relationships/hyperlink" Target="https://thunderbirds.fandom.com/wiki/Harvey_Virdi"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educateagainsthate.com/teachers/terrorism-definition/"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youtube.com/watch?v=s5gQJQ5MwMo&amp;feature=youtu.be" TargetMode="External"/><Relationship Id="rId2" Type="http://schemas.openxmlformats.org/officeDocument/2006/relationships/slide" Target="../slides/slide14.xml"/><Relationship Id="rId1" Type="http://schemas.openxmlformats.org/officeDocument/2006/relationships/notesMaster" Target="../notesMasters/notesMaster1.xml"/><Relationship Id="rId5" Type="http://schemas.openxmlformats.org/officeDocument/2006/relationships/hyperlink" Target="https://www.standard.co.uk/topic/london-bridge-terror-attack" TargetMode="External"/><Relationship Id="rId4" Type="http://schemas.openxmlformats.org/officeDocument/2006/relationships/hyperlink" Target="https://www.standard.co.uk/topic/london-bridge-attack" TargetMode="Externa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youtube.com/watch?v=CQsnabyOwyc" TargetMode="External"/><Relationship Id="rId2" Type="http://schemas.openxmlformats.org/officeDocument/2006/relationships/slide" Target="../slides/slide15.xml"/><Relationship Id="rId1" Type="http://schemas.openxmlformats.org/officeDocument/2006/relationships/notesMaster" Target="../notesMasters/notesMaster1.xml"/><Relationship Id="rId5" Type="http://schemas.openxmlformats.org/officeDocument/2006/relationships/hyperlink" Target="https://www.thenation.com/article/hong-kong-protests-china-police-brutality-democracy/" TargetMode="External"/><Relationship Id="rId4" Type="http://schemas.openxmlformats.org/officeDocument/2006/relationships/hyperlink" Target="https://www.standard.co.uk/news/london/westminster-survivor-describes-being-thrown-like-a-rag-doll-over-khalid-masoods-car-a3517336.html"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pinterest.co.uk/pin/104075441370483785/?lp=true" TargetMode="External"/><Relationship Id="rId2" Type="http://schemas.openxmlformats.org/officeDocument/2006/relationships/slide" Target="../slides/slide20.xml"/><Relationship Id="rId1" Type="http://schemas.openxmlformats.org/officeDocument/2006/relationships/notesMaster" Target="../notesMasters/notesMaster1.xml"/><Relationship Id="rId5" Type="http://schemas.openxmlformats.org/officeDocument/2006/relationships/hyperlink" Target="https://time.com/3281925/somalia-al-shabab/" TargetMode="External"/><Relationship Id="rId4" Type="http://schemas.openxmlformats.org/officeDocument/2006/relationships/hyperlink" Target="https://www.manchester.ac.uk/discover/news/book-provides-rare-glimpse-inside-the-english-defence-league/" TargetMode="Externa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bbc.co.uk/news/uk-50054915"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8" Type="http://schemas.openxmlformats.org/officeDocument/2006/relationships/hyperlink" Target="https://www.thinkuknow.co.uk/" TargetMode="External"/><Relationship Id="rId3" Type="http://schemas.openxmlformats.org/officeDocument/2006/relationships/hyperlink" Target="https://www.nspcc.org.uk/" TargetMode="External"/><Relationship Id="rId7" Type="http://schemas.openxmlformats.org/officeDocument/2006/relationships/hyperlink" Target="https://www.childline.org.uk/" TargetMode="External"/><Relationship Id="rId2" Type="http://schemas.openxmlformats.org/officeDocument/2006/relationships/slide" Target="../slides/slide24.xml"/><Relationship Id="rId1" Type="http://schemas.openxmlformats.org/officeDocument/2006/relationships/notesMaster" Target="../notesMasters/notesMaster1.xml"/><Relationship Id="rId6" Type="http://schemas.openxmlformats.org/officeDocument/2006/relationships/hyperlink" Target="https://www.npcc.police.uk/CounterTerrorism/HomePage.aspx" TargetMode="External"/><Relationship Id="rId5" Type="http://schemas.openxmlformats.org/officeDocument/2006/relationships/hyperlink" Target="https://parentinfo.org/" TargetMode="External"/><Relationship Id="rId4" Type="http://schemas.openxmlformats.org/officeDocument/2006/relationships/hyperlink" Target="https://www.internetmatters.org/" TargetMode="External"/><Relationship Id="rId9" Type="http://schemas.openxmlformats.org/officeDocument/2006/relationships/hyperlink" Target="https://www.ltai.info/"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F3F99BA-43AD-B845-8E67-BF48FDFD6E96}" type="slidenum">
              <a:rPr lang="en-US" smtClean="0"/>
              <a:t>1</a:t>
            </a:fld>
            <a:endParaRPr lang="en-US" dirty="0"/>
          </a:p>
        </p:txBody>
      </p:sp>
    </p:spTree>
    <p:extLst>
      <p:ext uri="{BB962C8B-B14F-4D97-AF65-F5344CB8AC3E}">
        <p14:creationId xmlns:p14="http://schemas.microsoft.com/office/powerpoint/2010/main" val="10144809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t>
            </a:r>
          </a:p>
          <a:p>
            <a:pPr marL="228600" indent="-228600">
              <a:buAutoNum type="arabicParenR"/>
            </a:pPr>
            <a:r>
              <a:rPr lang="en-GB" dirty="0">
                <a:hlinkClick r:id="rId3"/>
              </a:rPr>
              <a:t>https://icons8.com/</a:t>
            </a:r>
            <a:endParaRPr lang="en-GB" b="0" dirty="0"/>
          </a:p>
        </p:txBody>
      </p:sp>
      <p:sp>
        <p:nvSpPr>
          <p:cNvPr id="4" name="Slide Number Placeholder 3"/>
          <p:cNvSpPr>
            <a:spLocks noGrp="1"/>
          </p:cNvSpPr>
          <p:nvPr>
            <p:ph type="sldNum" sz="quarter" idx="5"/>
          </p:nvPr>
        </p:nvSpPr>
        <p:spPr/>
        <p:txBody>
          <a:bodyPr/>
          <a:lstStyle/>
          <a:p>
            <a:fld id="{BD71ECA5-388D-43C5-81FB-96DD17562ACD}" type="slidenum">
              <a:rPr lang="en-GB" smtClean="0"/>
              <a:t>2</a:t>
            </a:fld>
            <a:endParaRPr lang="en-GB"/>
          </a:p>
        </p:txBody>
      </p:sp>
    </p:spTree>
    <p:extLst>
      <p:ext uri="{BB962C8B-B14F-4D97-AF65-F5344CB8AC3E}">
        <p14:creationId xmlns:p14="http://schemas.microsoft.com/office/powerpoint/2010/main" val="5446216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Images</a:t>
            </a:r>
          </a:p>
          <a:p>
            <a:endParaRPr lang="en-US" b="0" dirty="0"/>
          </a:p>
        </p:txBody>
      </p:sp>
      <p:sp>
        <p:nvSpPr>
          <p:cNvPr id="4" name="Slide Number Placeholder 3"/>
          <p:cNvSpPr>
            <a:spLocks noGrp="1"/>
          </p:cNvSpPr>
          <p:nvPr>
            <p:ph type="sldNum" sz="quarter" idx="10"/>
          </p:nvPr>
        </p:nvSpPr>
        <p:spPr/>
        <p:txBody>
          <a:bodyPr/>
          <a:lstStyle/>
          <a:p>
            <a:fld id="{20F1A601-D8BD-B040-ABA4-FE93694EBCFA}" type="slidenum">
              <a:rPr lang="en-US" smtClean="0"/>
              <a:t>3</a:t>
            </a:fld>
            <a:endParaRPr lang="en-US"/>
          </a:p>
        </p:txBody>
      </p:sp>
    </p:spTree>
    <p:extLst>
      <p:ext uri="{BB962C8B-B14F-4D97-AF65-F5344CB8AC3E}">
        <p14:creationId xmlns:p14="http://schemas.microsoft.com/office/powerpoint/2010/main" val="14522673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AutoNum type="arabicParenR"/>
            </a:pPr>
            <a:r>
              <a:rPr lang="en-GB" dirty="0"/>
              <a:t>iStock</a:t>
            </a:r>
          </a:p>
          <a:p>
            <a:pPr marL="228600" indent="-228600">
              <a:buAutoNum type="arabicParenR"/>
            </a:pPr>
            <a:r>
              <a:rPr lang="en-GB" dirty="0">
                <a:hlinkClick r:id="rId3"/>
              </a:rPr>
              <a:t>https://emojipedia.org/apple/</a:t>
            </a:r>
            <a:endParaRPr lang="en-GB" dirty="0"/>
          </a:p>
          <a:p>
            <a:pPr marL="228600" indent="-228600">
              <a:buAutoNum type="arabicParenR"/>
            </a:pPr>
            <a:endParaRPr lang="en-GB" dirty="0"/>
          </a:p>
          <a:p>
            <a:pPr marL="0" indent="0">
              <a:buNone/>
            </a:pPr>
            <a:r>
              <a:rPr lang="en-GB" dirty="0"/>
              <a:t>References:</a:t>
            </a:r>
          </a:p>
          <a:p>
            <a:pPr marL="0" indent="0">
              <a:buNone/>
            </a:pPr>
            <a:r>
              <a:rPr lang="en-GB" dirty="0"/>
              <a:t>1) </a:t>
            </a:r>
            <a:r>
              <a:rPr lang="en-GB" dirty="0">
                <a:hlinkClick r:id="rId4"/>
              </a:rPr>
              <a:t>https://dictionary.cambridge.org/dictionary/english/extreme</a:t>
            </a:r>
            <a:endParaRPr lang="en-GB" dirty="0"/>
          </a:p>
          <a:p>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4</a:t>
            </a:fld>
            <a:endParaRPr lang="en-US"/>
          </a:p>
        </p:txBody>
      </p:sp>
    </p:spTree>
    <p:extLst>
      <p:ext uri="{BB962C8B-B14F-4D97-AF65-F5344CB8AC3E}">
        <p14:creationId xmlns:p14="http://schemas.microsoft.com/office/powerpoint/2010/main" val="6824820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AutoNum type="arabicParenR"/>
            </a:pPr>
            <a:r>
              <a:rPr lang="en-GB" dirty="0"/>
              <a:t>iStock</a:t>
            </a:r>
          </a:p>
          <a:p>
            <a:pPr marL="228600" indent="-228600">
              <a:buAutoNum type="arabicParenR"/>
            </a:pPr>
            <a:r>
              <a:rPr lang="en-GB" dirty="0">
                <a:hlinkClick r:id="rId3"/>
              </a:rPr>
              <a:t>https://emojipedia.org/apple/</a:t>
            </a:r>
            <a:endParaRPr lang="en-GB" dirty="0"/>
          </a:p>
          <a:p>
            <a:pPr marL="228600" indent="-228600">
              <a:buAutoNum type="arabicParenR"/>
            </a:pPr>
            <a:endParaRPr lang="en-GB" dirty="0"/>
          </a:p>
          <a:p>
            <a:pPr marL="0" indent="0">
              <a:buNone/>
            </a:pPr>
            <a:r>
              <a:rPr lang="en-GB" dirty="0"/>
              <a:t>References:</a:t>
            </a:r>
          </a:p>
          <a:p>
            <a:pPr marL="0" indent="0">
              <a:buNone/>
            </a:pPr>
            <a:r>
              <a:rPr lang="en-GB" dirty="0"/>
              <a:t>1) </a:t>
            </a:r>
            <a:r>
              <a:rPr lang="en-GB" dirty="0">
                <a:hlinkClick r:id="rId4"/>
              </a:rPr>
              <a:t>https://dictionary.cambridge.org/dictionary/english/extreme</a:t>
            </a:r>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5</a:t>
            </a:fld>
            <a:endParaRPr lang="en-US"/>
          </a:p>
        </p:txBody>
      </p:sp>
    </p:spTree>
    <p:extLst>
      <p:ext uri="{BB962C8B-B14F-4D97-AF65-F5344CB8AC3E}">
        <p14:creationId xmlns:p14="http://schemas.microsoft.com/office/powerpoint/2010/main" val="35750015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References</a:t>
            </a:r>
          </a:p>
          <a:p>
            <a:pPr marL="228600" indent="-228600">
              <a:buFont typeface="+mj-lt"/>
              <a:buAutoNum type="arabicParenR"/>
            </a:pPr>
            <a:r>
              <a:rPr lang="en-GB" dirty="0">
                <a:hlinkClick r:id="rId3"/>
              </a:rPr>
              <a:t>https://www.ltai.info/</a:t>
            </a:r>
            <a:endParaRPr lang="en-GB" dirty="0"/>
          </a:p>
          <a:p>
            <a:endParaRPr lang="en-GB" dirty="0"/>
          </a:p>
          <a:p>
            <a:r>
              <a:rPr lang="en-GB" dirty="0"/>
              <a:t>Images</a:t>
            </a:r>
          </a:p>
          <a:p>
            <a:pPr marL="228600" indent="-228600">
              <a:buAutoNum type="arabicParenR"/>
            </a:pPr>
            <a:r>
              <a:rPr lang="en-GB" dirty="0">
                <a:hlinkClick r:id="rId4"/>
              </a:rPr>
              <a:t>https://www.standard.co.uk/news/london/westminster-survivor-describes-being-thrown-like-a-rag-doll-over-khalid-masoods-car-a3517336.html</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5"/>
              </a:rPr>
              <a:t>https://www.pinterest.co.uk/pin/104075441370483785/?lp=true</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6"/>
              </a:rPr>
              <a:t>https://www.standard.co.uk/news/london/families-of-westminster-attack-victims-demand-end-to-online-extremism-a3740341.html</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sz="1200" b="0" i="0" u="none" strike="noStrike" kern="1200" dirty="0">
                <a:solidFill>
                  <a:schemeClr val="tx1"/>
                </a:solidFill>
                <a:effectLst/>
                <a:latin typeface="+mn-lt"/>
                <a:ea typeface="+mn-ea"/>
                <a:cs typeface="+mn-cs"/>
              </a:rPr>
              <a:t>https://i2-prod.mirror.co.uk/incoming/article12638965.ece/ALTERNATES/s615b/EMB-Incident-at-London-Bridge.jpg</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7"/>
              </a:rPr>
              <a:t>https://metro.co.uk/2019/09/20/hollyoaks-deserves-praise-gets-tackling-far-right-extremism-uk-10778280/</a:t>
            </a:r>
            <a:endParaRPr lang="en-GB" dirty="0"/>
          </a:p>
          <a:p>
            <a:pPr marL="0" indent="0">
              <a:buNone/>
            </a:pPr>
            <a:endParaRPr lang="en-GB" dirty="0"/>
          </a:p>
          <a:p>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6</a:t>
            </a:fld>
            <a:endParaRPr lang="en-US"/>
          </a:p>
        </p:txBody>
      </p:sp>
    </p:spTree>
    <p:extLst>
      <p:ext uri="{BB962C8B-B14F-4D97-AF65-F5344CB8AC3E}">
        <p14:creationId xmlns:p14="http://schemas.microsoft.com/office/powerpoint/2010/main" val="5893919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Alternative video link: </a:t>
            </a:r>
            <a:r>
              <a:rPr lang="en-GB" dirty="0">
                <a:hlinkClick r:id="rId3"/>
              </a:rPr>
              <a:t>https://www.youtube.com/watch?v=gQILO63LobA</a:t>
            </a:r>
            <a:endParaRPr lang="en-GB" dirty="0"/>
          </a:p>
          <a:p>
            <a:endParaRPr lang="en-GB" dirty="0"/>
          </a:p>
          <a:p>
            <a:r>
              <a:rPr lang="en-GB" dirty="0"/>
              <a:t>Images:</a:t>
            </a:r>
          </a:p>
          <a:p>
            <a:pPr marL="228600" indent="-228600">
              <a:buAutoNum type="arabicParenR"/>
            </a:pPr>
            <a:r>
              <a:rPr lang="en-GB" dirty="0">
                <a:hlinkClick r:id="rId3"/>
              </a:rPr>
              <a:t>https://www.youtube.com/watch?v=gQILO63LobA</a:t>
            </a:r>
            <a:endParaRPr lang="en-GB" dirty="0"/>
          </a:p>
          <a:p>
            <a:pPr marL="228600" indent="-228600">
              <a:buAutoNum type="arabicParenR"/>
            </a:pPr>
            <a:r>
              <a:rPr lang="en-GB" dirty="0">
                <a:hlinkClick r:id="rId4"/>
              </a:rPr>
              <a:t>https://www.scmp.com/comment/opinion/article/3050542/coronavirus-triggers-ugly-rash-racism-old-ideas-yellow-peril-and</a:t>
            </a:r>
            <a:endParaRPr lang="en-GB" dirty="0"/>
          </a:p>
          <a:p>
            <a:pPr marL="228600" indent="-228600">
              <a:buAutoNum type="arabicParenR"/>
            </a:pPr>
            <a:endParaRPr lang="en-GB" dirty="0"/>
          </a:p>
          <a:p>
            <a:pPr marL="0" indent="0">
              <a:buNone/>
            </a:pPr>
            <a:r>
              <a:rPr lang="en-GB" dirty="0"/>
              <a:t>References:</a:t>
            </a:r>
          </a:p>
          <a:p>
            <a:pPr marL="228600" indent="-228600">
              <a:buAutoNum type="arabicParenR"/>
            </a:pPr>
            <a:r>
              <a:rPr lang="en-GB" dirty="0"/>
              <a:t>https://youtu.be/2Z1pOEjajaY</a:t>
            </a:r>
          </a:p>
        </p:txBody>
      </p:sp>
      <p:sp>
        <p:nvSpPr>
          <p:cNvPr id="4" name="Slide Number Placeholder 3"/>
          <p:cNvSpPr>
            <a:spLocks noGrp="1"/>
          </p:cNvSpPr>
          <p:nvPr>
            <p:ph type="sldNum" sz="quarter" idx="5"/>
          </p:nvPr>
        </p:nvSpPr>
        <p:spPr/>
        <p:txBody>
          <a:bodyPr/>
          <a:lstStyle/>
          <a:p>
            <a:fld id="{D24641B7-47AA-47D8-B43F-D519369C48F5}" type="slidenum">
              <a:rPr lang="en-GB" smtClean="0"/>
              <a:t>7</a:t>
            </a:fld>
            <a:endParaRPr lang="en-GB"/>
          </a:p>
        </p:txBody>
      </p:sp>
    </p:spTree>
    <p:extLst>
      <p:ext uri="{BB962C8B-B14F-4D97-AF65-F5344CB8AC3E}">
        <p14:creationId xmlns:p14="http://schemas.microsoft.com/office/powerpoint/2010/main" val="35554138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References</a:t>
            </a:r>
          </a:p>
          <a:p>
            <a:pPr marL="228600" indent="-228600">
              <a:buFont typeface="+mj-lt"/>
              <a:buAutoNum type="arabicParenR"/>
            </a:pPr>
            <a:r>
              <a:rPr lang="en-GB" dirty="0">
                <a:hlinkClick r:id="rId3"/>
              </a:rPr>
              <a:t>https://www.ltai.info/</a:t>
            </a:r>
            <a:endParaRPr lang="en-GB" dirty="0"/>
          </a:p>
          <a:p>
            <a:endParaRPr lang="en-GB" dirty="0"/>
          </a:p>
          <a:p>
            <a:r>
              <a:rPr lang="en-GB" dirty="0"/>
              <a:t>Images</a:t>
            </a:r>
          </a:p>
          <a:p>
            <a:pPr marL="228600" indent="-228600">
              <a:buAutoNum type="arabicParenR"/>
            </a:pPr>
            <a:r>
              <a:rPr lang="en-GB" dirty="0">
                <a:hlinkClick r:id="rId4"/>
              </a:rPr>
              <a:t>https://www.standard.co.uk/news/london/westminster-survivor-describes-being-thrown-like-a-rag-doll-over-khalid-masoods-car-a3517336.html</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5"/>
              </a:rPr>
              <a:t>https://www.pinterest.co.uk/pin/104075441370483785/?lp=true</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6"/>
              </a:rPr>
              <a:t>https://www.standard.co.uk/news/london/families-of-westminster-attack-victims-demand-end-to-online-extremism-a3740341.html</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sz="1200" b="0" i="0" u="none" strike="noStrike" kern="1200" dirty="0">
                <a:solidFill>
                  <a:schemeClr val="tx1"/>
                </a:solidFill>
                <a:effectLst/>
                <a:latin typeface="+mn-lt"/>
                <a:ea typeface="+mn-ea"/>
                <a:cs typeface="+mn-cs"/>
              </a:rPr>
              <a:t>https://i2-prod.mirror.co.uk/incoming/article12638965.ece/ALTERNATES/s615b/EMB-Incident-at-London-Bridge.jpg</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7"/>
              </a:rPr>
              <a:t>https://metro.co.uk/2019/09/20/hollyoaks-deserves-praise-gets-tackling-far-right-extremism-uk-10778280/</a:t>
            </a:r>
            <a:endParaRPr lang="en-GB" dirty="0"/>
          </a:p>
          <a:p>
            <a:pPr marL="0" indent="0">
              <a:buNone/>
            </a:pPr>
            <a:endParaRPr lang="en-GB" dirty="0"/>
          </a:p>
          <a:p>
            <a:pPr marL="0" indent="0">
              <a:buNone/>
            </a:pPr>
            <a:endParaRPr lang="en-GB" dirty="0"/>
          </a:p>
        </p:txBody>
      </p:sp>
      <p:sp>
        <p:nvSpPr>
          <p:cNvPr id="4" name="Slide Number Placeholder 3"/>
          <p:cNvSpPr>
            <a:spLocks noGrp="1"/>
          </p:cNvSpPr>
          <p:nvPr>
            <p:ph type="sldNum" sz="quarter" idx="10"/>
          </p:nvPr>
        </p:nvSpPr>
        <p:spPr/>
        <p:txBody>
          <a:bodyPr/>
          <a:lstStyle/>
          <a:p>
            <a:fld id="{2F3F99BA-43AD-B845-8E67-BF48FDFD6E96}" type="slidenum">
              <a:rPr lang="en-US" smtClean="0"/>
              <a:t>8</a:t>
            </a:fld>
            <a:endParaRPr lang="en-US"/>
          </a:p>
        </p:txBody>
      </p:sp>
    </p:spTree>
    <p:extLst>
      <p:ext uri="{BB962C8B-B14F-4D97-AF65-F5344CB8AC3E}">
        <p14:creationId xmlns:p14="http://schemas.microsoft.com/office/powerpoint/2010/main" val="39492451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r>
              <a:rPr lang="en-GB" dirty="0"/>
              <a:t>iStock</a:t>
            </a:r>
          </a:p>
          <a:p>
            <a:endParaRPr lang="en-GB" dirty="0"/>
          </a:p>
          <a:p>
            <a:r>
              <a:rPr lang="en-GB" dirty="0"/>
              <a:t>References:</a:t>
            </a:r>
          </a:p>
          <a:p>
            <a:r>
              <a:rPr lang="en-GB" dirty="0"/>
              <a:t>1) </a:t>
            </a:r>
            <a:r>
              <a:rPr lang="en-GB" dirty="0">
                <a:hlinkClick r:id="rId3"/>
              </a:rPr>
              <a:t>https://dictionary.cambridge.org/dictionary/english/vulnerable</a:t>
            </a:r>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9</a:t>
            </a:fld>
            <a:endParaRPr lang="en-US"/>
          </a:p>
        </p:txBody>
      </p:sp>
    </p:spTree>
    <p:extLst>
      <p:ext uri="{BB962C8B-B14F-4D97-AF65-F5344CB8AC3E}">
        <p14:creationId xmlns:p14="http://schemas.microsoft.com/office/powerpoint/2010/main" val="15023471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Alternative video link: </a:t>
            </a:r>
            <a:r>
              <a:rPr lang="en-GB" dirty="0">
                <a:hlinkClick r:id="rId3"/>
              </a:rPr>
              <a:t>https://www.youtube.com/watch?v=CLTmcMl2sF0</a:t>
            </a:r>
            <a:endParaRPr lang="en-GB"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References:</a:t>
            </a:r>
          </a:p>
          <a:p>
            <a:pPr marL="228600" indent="-228600">
              <a:buAutoNum type="arabicParenR"/>
            </a:pPr>
            <a:r>
              <a:rPr lang="en-GB" dirty="0">
                <a:highlight>
                  <a:srgbClr val="FFFF00"/>
                </a:highlight>
                <a:hlinkClick r:id="rId4"/>
              </a:rPr>
              <a:t>https://www.nspcc.org.uk/what-is-child-abuse/types-of-abuse/grooming/</a:t>
            </a:r>
            <a:endParaRPr lang="en-GB" dirty="0">
              <a:highlight>
                <a:srgbClr val="FFFF00"/>
              </a:highlight>
            </a:endParaRPr>
          </a:p>
          <a:p>
            <a:pPr marL="0" indent="0">
              <a:buNone/>
            </a:pPr>
            <a:endParaRPr lang="en-GB" dirty="0"/>
          </a:p>
          <a:p>
            <a:r>
              <a:rPr lang="en-GB" dirty="0"/>
              <a:t>Images: </a:t>
            </a:r>
          </a:p>
          <a:p>
            <a:pPr marL="228600" indent="-228600">
              <a:buAutoNum type="arabicParenR"/>
            </a:pPr>
            <a:r>
              <a:rPr lang="en-GB" dirty="0">
                <a:hlinkClick r:id="rId5"/>
              </a:rPr>
              <a:t>https://www.radiotimes.com/news/2018-03-27/hollyoaks-tegan-is-awake-will-she-tell-ste-the-truth-about-ryan/</a:t>
            </a:r>
            <a:endParaRPr lang="en-GB" dirty="0"/>
          </a:p>
          <a:p>
            <a:pPr marL="228600" indent="-228600">
              <a:buAutoNum type="arabicParenR"/>
            </a:pPr>
            <a:r>
              <a:rPr lang="en-GB" dirty="0">
                <a:hlinkClick r:id="rId6"/>
              </a:rPr>
              <a:t>https://www.mirror.co.uk/tv/tv-news/hollyoaks-shock-misbah-maalik-decides-11827951</a:t>
            </a:r>
            <a:endParaRPr lang="en-GB" dirty="0"/>
          </a:p>
          <a:p>
            <a:pPr marL="228600" indent="-228600">
              <a:buAutoNum type="arabicParenR"/>
            </a:pPr>
            <a:r>
              <a:rPr lang="en-GB" dirty="0">
                <a:hlinkClick r:id="rId7"/>
              </a:rPr>
              <a:t>https://metro.co.uk/2019/06/13/hollyoaks-spoilers-ste-hay-discovers-the-shocking-truth-about-racist-jonny-baxter-9949481/</a:t>
            </a:r>
            <a:endParaRPr lang="en-GB" dirty="0"/>
          </a:p>
          <a:p>
            <a:pPr marL="228600" indent="-228600">
              <a:buAutoNum type="arabicParenR"/>
            </a:pPr>
            <a:r>
              <a:rPr lang="en-GB" dirty="0">
                <a:hlinkClick r:id="rId8"/>
              </a:rPr>
              <a:t>https://metro.co.uk/2019/05/02/hollyoaks-spoilers-ste-makes-a-shocking-decision-after-leela-tackles-racist-jonny-9394596/</a:t>
            </a:r>
            <a:endParaRPr lang="en-GB" dirty="0"/>
          </a:p>
          <a:p>
            <a:pPr marL="228600" indent="-228600">
              <a:buAutoNum type="arabicParenR"/>
            </a:pPr>
            <a:r>
              <a:rPr lang="en-GB" dirty="0">
                <a:hlinkClick r:id="rId9"/>
              </a:rPr>
              <a:t>https://www.facebook.com/permalink.php?id=351853981687338&amp;story_fbid=1023822891157107</a:t>
            </a:r>
            <a:endParaRPr lang="en-GB" dirty="0"/>
          </a:p>
          <a:p>
            <a:pPr marL="0" indent="0">
              <a:buNone/>
            </a:pPr>
            <a:endParaRPr lang="en-GB" b="1" dirty="0"/>
          </a:p>
          <a:p>
            <a:pPr marL="0" indent="0">
              <a:buNone/>
            </a:pPr>
            <a:endParaRPr lang="en-GB" b="1" dirty="0"/>
          </a:p>
        </p:txBody>
      </p:sp>
      <p:sp>
        <p:nvSpPr>
          <p:cNvPr id="4" name="Slide Number Placeholder 3"/>
          <p:cNvSpPr>
            <a:spLocks noGrp="1"/>
          </p:cNvSpPr>
          <p:nvPr>
            <p:ph type="sldNum" sz="quarter" idx="5"/>
          </p:nvPr>
        </p:nvSpPr>
        <p:spPr/>
        <p:txBody>
          <a:bodyPr/>
          <a:lstStyle/>
          <a:p>
            <a:fld id="{20F1A601-D8BD-B040-ABA4-FE93694EBCFA}" type="slidenum">
              <a:rPr lang="en-US" smtClean="0"/>
              <a:t>10</a:t>
            </a:fld>
            <a:endParaRPr lang="en-US"/>
          </a:p>
        </p:txBody>
      </p:sp>
    </p:spTree>
    <p:extLst>
      <p:ext uri="{BB962C8B-B14F-4D97-AF65-F5344CB8AC3E}">
        <p14:creationId xmlns:p14="http://schemas.microsoft.com/office/powerpoint/2010/main" val="21414817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b="1" i="0" u="none" strike="noStrike" kern="1200" dirty="0">
                <a:solidFill>
                  <a:schemeClr val="tx1"/>
                </a:solidFill>
                <a:effectLst/>
                <a:latin typeface="+mn-lt"/>
                <a:ea typeface="+mn-ea"/>
                <a:cs typeface="+mn-cs"/>
              </a:rPr>
              <a:t>Alternative video link: </a:t>
            </a:r>
            <a:r>
              <a:rPr lang="en-GB" dirty="0">
                <a:hlinkClick r:id="rId3"/>
              </a:rPr>
              <a:t>https://www.youtube.com/watch?v=IPUjp2xodwc</a:t>
            </a:r>
            <a:endParaRPr lang="en-GB" sz="1200" b="1" i="0" u="none" strike="noStrike" kern="1200" dirty="0">
              <a:solidFill>
                <a:schemeClr val="tx1"/>
              </a:solidFill>
              <a:effectLst/>
              <a:latin typeface="+mn-lt"/>
              <a:ea typeface="+mn-ea"/>
              <a:cs typeface="+mn-cs"/>
            </a:endParaRPr>
          </a:p>
          <a:p>
            <a:pPr marL="0" indent="0">
              <a:buNone/>
            </a:pPr>
            <a:endParaRPr lang="en-GB" sz="1200" b="1" i="0" u="none" strike="noStrike" kern="1200" dirty="0">
              <a:solidFill>
                <a:schemeClr val="tx1"/>
              </a:solidFill>
              <a:effectLst/>
              <a:latin typeface="+mn-lt"/>
              <a:ea typeface="+mn-ea"/>
              <a:cs typeface="+mn-cs"/>
            </a:endParaRPr>
          </a:p>
          <a:p>
            <a:pPr marL="0" indent="0" algn="l">
              <a:buFont typeface="+mj-lt"/>
              <a:buNone/>
            </a:pPr>
            <a:r>
              <a:rPr lang="en-GB" sz="1200" b="1" i="0" u="none" strike="noStrike" kern="1200" dirty="0">
                <a:solidFill>
                  <a:schemeClr val="tx1"/>
                </a:solidFill>
                <a:effectLst/>
                <a:latin typeface="+mn-lt"/>
                <a:ea typeface="+mn-ea"/>
                <a:cs typeface="+mn-cs"/>
              </a:rPr>
              <a:t>Images:</a:t>
            </a:r>
          </a:p>
          <a:p>
            <a:pPr marL="228600" indent="-228600" algn="l">
              <a:buFont typeface="+mj-lt"/>
              <a:buAutoNum type="arabicParenR"/>
            </a:pPr>
            <a:r>
              <a:rPr lang="en-GB" sz="1200" b="1" i="0" u="none" strike="noStrike" kern="1200" dirty="0">
                <a:solidFill>
                  <a:schemeClr val="tx1"/>
                </a:solidFill>
                <a:effectLst/>
                <a:latin typeface="+mn-lt"/>
                <a:ea typeface="+mn-ea"/>
                <a:cs typeface="+mn-cs"/>
              </a:rPr>
              <a:t>Supplied by Hollyoaks</a:t>
            </a:r>
          </a:p>
        </p:txBody>
      </p:sp>
      <p:sp>
        <p:nvSpPr>
          <p:cNvPr id="4" name="Slide Number Placeholder 3"/>
          <p:cNvSpPr>
            <a:spLocks noGrp="1"/>
          </p:cNvSpPr>
          <p:nvPr>
            <p:ph type="sldNum" sz="quarter" idx="5"/>
          </p:nvPr>
        </p:nvSpPr>
        <p:spPr/>
        <p:txBody>
          <a:bodyPr/>
          <a:lstStyle/>
          <a:p>
            <a:fld id="{B805651D-3479-41FE-AAAA-4950E6BC8662}" type="slidenum">
              <a:rPr lang="en-GB" smtClean="0"/>
              <a:t>11</a:t>
            </a:fld>
            <a:endParaRPr lang="en-GB"/>
          </a:p>
        </p:txBody>
      </p:sp>
    </p:spTree>
    <p:extLst>
      <p:ext uri="{BB962C8B-B14F-4D97-AF65-F5344CB8AC3E}">
        <p14:creationId xmlns:p14="http://schemas.microsoft.com/office/powerpoint/2010/main" val="12793255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1)</a:t>
            </a:r>
            <a:r>
              <a:rPr lang="en-GB" dirty="0">
                <a:hlinkClick r:id="rId3"/>
              </a:rPr>
              <a:t> https://metro.co.uk/2019/09/18/16-year-old-far-right-extremist-sought-help-watching-hollyoaks-ste-storyline-10767829/</a:t>
            </a:r>
            <a:r>
              <a:rPr lang="en-GB" dirty="0"/>
              <a:t> </a:t>
            </a:r>
          </a:p>
          <a:p>
            <a:r>
              <a:rPr lang="en-GB" dirty="0"/>
              <a:t>2)</a:t>
            </a:r>
            <a:r>
              <a:rPr lang="en-GB" dirty="0">
                <a:hlinkClick r:id="rId4"/>
              </a:rPr>
              <a:t> https://thunderbirds.fandom.com/wiki/Harvey_Virdi</a:t>
            </a:r>
            <a:endParaRPr lang="en-GB" dirty="0"/>
          </a:p>
          <a:p>
            <a:r>
              <a:rPr lang="en-GB" dirty="0">
                <a:hlinkClick r:id="rId5"/>
              </a:rPr>
              <a:t>3) https://www.radiotimes.com/news/2019-06-06/hollyoaks-spoilers-ste-radicalisation-far-right-storyline-maalik-family/</a:t>
            </a:r>
            <a:endParaRPr lang="en-GB" dirty="0"/>
          </a:p>
          <a:p>
            <a:r>
              <a:rPr lang="en-GB" dirty="0">
                <a:hlinkClick r:id="rId6"/>
              </a:rPr>
              <a:t>4) https://metro.co.uk/2019/06/13/hollyoaks-spoilers-ste-hay-discovers-the-shocking-truth-about-racist-jonny-baxter-9949481/</a:t>
            </a:r>
            <a:endParaRPr lang="en-GB" dirty="0"/>
          </a:p>
          <a:p>
            <a:r>
              <a:rPr lang="en-GB" dirty="0">
                <a:hlinkClick r:id="rId7"/>
              </a:rPr>
              <a:t>5) https://www.radiotimes.com/news/2018-11-20/ste-attacks-misbah-over-tegan-death-as-hollyoaks-feud-turns-sinister/</a:t>
            </a:r>
            <a:endParaRPr lang="en-GB" dirty="0"/>
          </a:p>
          <a:p>
            <a:endParaRPr lang="en-GB" dirty="0"/>
          </a:p>
          <a:p>
            <a:r>
              <a:rPr lang="en-GB" dirty="0"/>
              <a:t>References: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1)</a:t>
            </a:r>
            <a:r>
              <a:rPr lang="en-GB" dirty="0">
                <a:hlinkClick r:id="rId3"/>
              </a:rPr>
              <a:t> https://metro.co.uk/2019/09/18/16-year-old-far-right-extremist-sought-help-watching-hollyoaks-ste-storyline-10767829/</a:t>
            </a:r>
            <a:r>
              <a:rPr lang="en-GB" dirty="0"/>
              <a:t> </a:t>
            </a:r>
          </a:p>
          <a:p>
            <a:r>
              <a:rPr lang="en-GB" dirty="0"/>
              <a:t>2)</a:t>
            </a:r>
            <a:r>
              <a:rPr lang="en-GB" dirty="0">
                <a:hlinkClick r:id="rId8"/>
              </a:rPr>
              <a:t> https://www.femalefirst.co.uk/tv/news/rishi-nair-hollyoaks-far-right-plot-hard-watch-1210754.html</a:t>
            </a:r>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12</a:t>
            </a:fld>
            <a:endParaRPr lang="en-US"/>
          </a:p>
        </p:txBody>
      </p:sp>
    </p:spTree>
    <p:extLst>
      <p:ext uri="{BB962C8B-B14F-4D97-AF65-F5344CB8AC3E}">
        <p14:creationId xmlns:p14="http://schemas.microsoft.com/office/powerpoint/2010/main" val="1543309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References:</a:t>
            </a:r>
          </a:p>
          <a:p>
            <a:r>
              <a:rPr lang="en-GB" dirty="0"/>
              <a:t>1) </a:t>
            </a:r>
            <a:r>
              <a:rPr lang="en-GB" dirty="0">
                <a:hlinkClick r:id="rId3"/>
              </a:rPr>
              <a:t>https://educateagainsthate.com/teachers/terrorism-definition/</a:t>
            </a:r>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13</a:t>
            </a:fld>
            <a:endParaRPr lang="en-US"/>
          </a:p>
        </p:txBody>
      </p:sp>
    </p:spTree>
    <p:extLst>
      <p:ext uri="{BB962C8B-B14F-4D97-AF65-F5344CB8AC3E}">
        <p14:creationId xmlns:p14="http://schemas.microsoft.com/office/powerpoint/2010/main" val="20325584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b="1" i="0" u="none" strike="noStrike" kern="1200" dirty="0">
                <a:solidFill>
                  <a:schemeClr val="tx1"/>
                </a:solidFill>
                <a:effectLst/>
                <a:latin typeface="+mn-lt"/>
                <a:ea typeface="+mn-ea"/>
                <a:cs typeface="+mn-cs"/>
              </a:rPr>
              <a:t>Alternative video link: </a:t>
            </a:r>
            <a:r>
              <a:rPr lang="en-GB" dirty="0">
                <a:hlinkClick r:id="rId3"/>
              </a:rPr>
              <a:t>https://www.youtube.com/watch?v=s5gQJQ5MwMo&amp;feature=youtu.be</a:t>
            </a:r>
            <a:endParaRPr lang="en-GB" sz="1200" b="1" i="0" u="none" strike="noStrike"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1" i="0" u="none" strike="noStrike"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1" i="0" u="none" strike="noStrike" kern="1200" dirty="0">
                <a:solidFill>
                  <a:schemeClr val="tx1"/>
                </a:solidFill>
                <a:effectLst/>
                <a:latin typeface="+mn-lt"/>
                <a:ea typeface="+mn-ea"/>
                <a:cs typeface="+mn-cs"/>
              </a:rPr>
              <a:t>*Name changed to protect the privacy of the speaker.</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1" i="0" u="none" strike="noStrike"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Images:</a:t>
            </a:r>
          </a:p>
          <a:p>
            <a:pPr marL="228600" marR="0" lvl="0" indent="-228600" algn="l" defTabSz="457200" rtl="0" eaLnBrk="1" fontAlgn="auto" latinLnBrk="0" hangingPunct="1">
              <a:lnSpc>
                <a:spcPct val="100000"/>
              </a:lnSpc>
              <a:spcBef>
                <a:spcPts val="0"/>
              </a:spcBef>
              <a:spcAft>
                <a:spcPts val="0"/>
              </a:spcAft>
              <a:buClrTx/>
              <a:buSzTx/>
              <a:buFontTx/>
              <a:buAutoNum type="arabicParenR"/>
              <a:tabLst/>
              <a:defRPr/>
            </a:pPr>
            <a:r>
              <a:rPr lang="en-GB" dirty="0">
                <a:hlinkClick r:id="rId4"/>
              </a:rPr>
              <a:t>https://www.standard.co.uk/topic/london-bridge-attack</a:t>
            </a:r>
            <a:endParaRPr lang="en-GB" dirty="0"/>
          </a:p>
          <a:p>
            <a:pPr marL="228600" marR="0" lvl="0" indent="-228600" algn="l" defTabSz="457200" rtl="0" eaLnBrk="1" fontAlgn="auto" latinLnBrk="0" hangingPunct="1">
              <a:lnSpc>
                <a:spcPct val="100000"/>
              </a:lnSpc>
              <a:spcBef>
                <a:spcPts val="0"/>
              </a:spcBef>
              <a:spcAft>
                <a:spcPts val="0"/>
              </a:spcAft>
              <a:buClrTx/>
              <a:buSzTx/>
              <a:buFontTx/>
              <a:buAutoNum type="arabicParenR"/>
              <a:tabLst/>
              <a:defRPr/>
            </a:pPr>
            <a:endParaRPr lang="en-GB" sz="1200" b="0" i="0" u="none" strike="noStrike"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References:</a:t>
            </a:r>
          </a:p>
          <a:p>
            <a:pPr marL="228600" marR="0" lvl="0" indent="-228600" algn="l" defTabSz="457200" rtl="0" eaLnBrk="1" fontAlgn="auto" latinLnBrk="0" hangingPunct="1">
              <a:lnSpc>
                <a:spcPct val="100000"/>
              </a:lnSpc>
              <a:spcBef>
                <a:spcPts val="0"/>
              </a:spcBef>
              <a:spcAft>
                <a:spcPts val="0"/>
              </a:spcAft>
              <a:buClrTx/>
              <a:buSzTx/>
              <a:buFontTx/>
              <a:buAutoNum type="arabicParenR"/>
              <a:tabLst/>
              <a:defRPr/>
            </a:pPr>
            <a:r>
              <a:rPr lang="en-GB" dirty="0">
                <a:hlinkClick r:id="rId5"/>
              </a:rPr>
              <a:t>https://www.standard.co.uk/topic/london-bridge-terror-attack</a:t>
            </a:r>
            <a:endParaRPr lang="en-GB" dirty="0"/>
          </a:p>
          <a:p>
            <a:pPr marL="228600" marR="0" lvl="0" indent="-228600" algn="l" defTabSz="457200" rtl="0" eaLnBrk="1" fontAlgn="auto" latinLnBrk="0" hangingPunct="1">
              <a:lnSpc>
                <a:spcPct val="100000"/>
              </a:lnSpc>
              <a:spcBef>
                <a:spcPts val="0"/>
              </a:spcBef>
              <a:spcAft>
                <a:spcPts val="0"/>
              </a:spcAft>
              <a:buClrTx/>
              <a:buSzTx/>
              <a:buFontTx/>
              <a:buAutoNum type="arabicParenR"/>
              <a:tabLst/>
              <a:defRPr/>
            </a:pPr>
            <a:r>
              <a:rPr lang="en-GB" sz="1200" b="0" i="0" u="none" strike="noStrike" kern="1200" dirty="0">
                <a:solidFill>
                  <a:schemeClr val="tx1"/>
                </a:solidFill>
                <a:effectLst/>
                <a:latin typeface="+mn-lt"/>
                <a:ea typeface="+mn-ea"/>
                <a:cs typeface="+mn-cs"/>
              </a:rPr>
              <a:t>dictionary.cambridge.org/dictionary/</a:t>
            </a:r>
            <a:r>
              <a:rPr lang="en-GB" sz="1200" b="0" i="0" u="none" strike="noStrike" kern="1200" dirty="0" err="1">
                <a:solidFill>
                  <a:schemeClr val="tx1"/>
                </a:solidFill>
                <a:effectLst/>
                <a:latin typeface="+mn-lt"/>
                <a:ea typeface="+mn-ea"/>
                <a:cs typeface="+mn-cs"/>
              </a:rPr>
              <a:t>english</a:t>
            </a:r>
            <a:r>
              <a:rPr lang="en-GB" sz="1200" b="0" i="0" u="none" strike="noStrike" kern="1200" dirty="0">
                <a:solidFill>
                  <a:schemeClr val="tx1"/>
                </a:solidFill>
                <a:effectLst/>
                <a:latin typeface="+mn-lt"/>
                <a:ea typeface="+mn-ea"/>
                <a:cs typeface="+mn-cs"/>
              </a:rPr>
              <a:t>/radicalization</a:t>
            </a:r>
          </a:p>
          <a:p>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14</a:t>
            </a:fld>
            <a:endParaRPr lang="en-US"/>
          </a:p>
        </p:txBody>
      </p:sp>
    </p:spTree>
    <p:extLst>
      <p:ext uri="{BB962C8B-B14F-4D97-AF65-F5344CB8AC3E}">
        <p14:creationId xmlns:p14="http://schemas.microsoft.com/office/powerpoint/2010/main" val="2906311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Alternative video link: </a:t>
            </a:r>
            <a:r>
              <a:rPr lang="en-GB" dirty="0">
                <a:hlinkClick r:id="rId3"/>
              </a:rPr>
              <a:t>https://www.youtube.com/watch?v=CQsnabyOwyc</a:t>
            </a:r>
            <a:endParaRPr lang="en-GB" b="1" u="none" dirty="0"/>
          </a:p>
          <a:p>
            <a:endParaRPr lang="en-GB" dirty="0"/>
          </a:p>
          <a:p>
            <a:r>
              <a:rPr lang="en-GB" dirty="0"/>
              <a:t>Images: </a:t>
            </a:r>
          </a:p>
          <a:p>
            <a:pPr marL="228600" indent="-228600">
              <a:buAutoNum type="arabicParenR"/>
            </a:pPr>
            <a:r>
              <a:rPr lang="en-GB" dirty="0"/>
              <a:t>iStock</a:t>
            </a:r>
          </a:p>
          <a:p>
            <a:pPr marL="228600" indent="-228600">
              <a:buAutoNum type="arabicParenR"/>
            </a:pPr>
            <a:r>
              <a:rPr lang="en-GB" dirty="0">
                <a:hlinkClick r:id="rId4"/>
              </a:rPr>
              <a:t>https://www.standard.co.uk/news/london/westminster-survivor-describes-being-thrown-like-a-rag-doll-over-khalid-masoods-car-a3517336.html</a:t>
            </a:r>
            <a:endParaRPr lang="en-US" dirty="0">
              <a:hlinkClick r:id="rId5"/>
            </a:endParaRPr>
          </a:p>
          <a:p>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15</a:t>
            </a:fld>
            <a:endParaRPr lang="en-US"/>
          </a:p>
        </p:txBody>
      </p:sp>
    </p:spTree>
    <p:extLst>
      <p:ext uri="{BB962C8B-B14F-4D97-AF65-F5344CB8AC3E}">
        <p14:creationId xmlns:p14="http://schemas.microsoft.com/office/powerpoint/2010/main" val="834538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Images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1. https://upload.wikimedia.org/wikipedia/commons/thumb/b/b2/Gnome-computer.svg/2000px-Gnome-computer.svg.png</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2. https://c1.staticflickr.com/4/3154/3114620946_020fb8a47d_b.jpg</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3. iStock </a:t>
            </a:r>
          </a:p>
          <a:p>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17</a:t>
            </a:fld>
            <a:endParaRPr lang="en-US"/>
          </a:p>
        </p:txBody>
      </p:sp>
    </p:spTree>
    <p:extLst>
      <p:ext uri="{BB962C8B-B14F-4D97-AF65-F5344CB8AC3E}">
        <p14:creationId xmlns:p14="http://schemas.microsoft.com/office/powerpoint/2010/main" val="19275994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Images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1. https://</a:t>
            </a:r>
            <a:r>
              <a:rPr lang="en-GB" b="0" dirty="0" err="1"/>
              <a:t>upload.wikimedia.org</a:t>
            </a:r>
            <a:r>
              <a:rPr lang="en-GB" b="0" dirty="0"/>
              <a:t>/</a:t>
            </a:r>
            <a:r>
              <a:rPr lang="en-GB" b="0" dirty="0" err="1"/>
              <a:t>wikipedia</a:t>
            </a:r>
            <a:r>
              <a:rPr lang="en-GB" b="0" dirty="0"/>
              <a:t>/commons/thumb/b/b2/Gnome-</a:t>
            </a:r>
            <a:r>
              <a:rPr lang="en-GB" b="0" dirty="0" err="1"/>
              <a:t>computer.svg</a:t>
            </a:r>
            <a:r>
              <a:rPr lang="en-GB" b="0" dirty="0"/>
              <a:t>/2000px-Gnome-computer.svg.png</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2. https://c1.staticflickr.com/4/3154/3114620946_020fb8a47d_b.jpg</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3. iStock </a:t>
            </a:r>
          </a:p>
          <a:p>
            <a:endParaRPr lang="en-US" b="1" dirty="0"/>
          </a:p>
        </p:txBody>
      </p:sp>
      <p:sp>
        <p:nvSpPr>
          <p:cNvPr id="4" name="Slide Number Placeholder 3"/>
          <p:cNvSpPr>
            <a:spLocks noGrp="1"/>
          </p:cNvSpPr>
          <p:nvPr>
            <p:ph type="sldNum" sz="quarter" idx="10"/>
          </p:nvPr>
        </p:nvSpPr>
        <p:spPr/>
        <p:txBody>
          <a:bodyPr/>
          <a:lstStyle/>
          <a:p>
            <a:fld id="{20F1A601-D8BD-B040-ABA4-FE93694EBCFA}" type="slidenum">
              <a:rPr lang="en-US" smtClean="0"/>
              <a:t>18</a:t>
            </a:fld>
            <a:endParaRPr lang="en-US"/>
          </a:p>
        </p:txBody>
      </p:sp>
    </p:spTree>
    <p:extLst>
      <p:ext uri="{BB962C8B-B14F-4D97-AF65-F5344CB8AC3E}">
        <p14:creationId xmlns:p14="http://schemas.microsoft.com/office/powerpoint/2010/main" val="13155866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Image References</a:t>
            </a:r>
          </a:p>
          <a:p>
            <a:pPr marL="228600" indent="-228600">
              <a:buAutoNum type="arabicPeriod"/>
            </a:pPr>
            <a:r>
              <a:rPr lang="en-US" b="0" dirty="0"/>
              <a:t>https://</a:t>
            </a:r>
            <a:r>
              <a:rPr lang="en-US" b="0" dirty="0" err="1"/>
              <a:t>upload.wikimedia.org</a:t>
            </a:r>
            <a:r>
              <a:rPr lang="en-US" b="0" dirty="0"/>
              <a:t>/</a:t>
            </a:r>
            <a:r>
              <a:rPr lang="en-US" b="0" dirty="0" err="1"/>
              <a:t>wikipedia</a:t>
            </a:r>
            <a:r>
              <a:rPr lang="en-US" b="0" dirty="0"/>
              <a:t>/</a:t>
            </a:r>
            <a:r>
              <a:rPr lang="en-US" b="0" dirty="0" err="1"/>
              <a:t>en</a:t>
            </a:r>
            <a:r>
              <a:rPr lang="en-US" b="0" dirty="0"/>
              <a:t>/7/78/</a:t>
            </a:r>
            <a:r>
              <a:rPr lang="en-US" b="0" dirty="0" err="1"/>
              <a:t>ChildLine_logo.png</a:t>
            </a:r>
            <a:endParaRPr lang="en-US" b="0" dirty="0"/>
          </a:p>
          <a:p>
            <a:pPr marL="228600" indent="-228600">
              <a:buAutoNum type="arabicPeriod"/>
            </a:pPr>
            <a:r>
              <a:rPr lang="en-US" b="0" dirty="0"/>
              <a:t>https://www.scunthorpe-united.co.uk/contentassets/f4ef4403e6ca4ef98cfeb6478408316b/kick-it-out-logo-black70-2975160_1600x9002/Large</a:t>
            </a:r>
          </a:p>
          <a:p>
            <a:pPr marL="228600" indent="-228600">
              <a:buAutoNum type="arabicPeriod"/>
            </a:pPr>
            <a:endParaRPr lang="en-US" b="0" dirty="0"/>
          </a:p>
        </p:txBody>
      </p:sp>
      <p:sp>
        <p:nvSpPr>
          <p:cNvPr id="4" name="Slide Number Placeholder 3"/>
          <p:cNvSpPr>
            <a:spLocks noGrp="1"/>
          </p:cNvSpPr>
          <p:nvPr>
            <p:ph type="sldNum" sz="quarter" idx="10"/>
          </p:nvPr>
        </p:nvSpPr>
        <p:spPr/>
        <p:txBody>
          <a:bodyPr/>
          <a:lstStyle/>
          <a:p>
            <a:fld id="{20F1A601-D8BD-B040-ABA4-FE93694EBCFA}" type="slidenum">
              <a:rPr lang="en-US" smtClean="0"/>
              <a:t>19</a:t>
            </a:fld>
            <a:endParaRPr lang="en-US"/>
          </a:p>
        </p:txBody>
      </p:sp>
    </p:spTree>
    <p:extLst>
      <p:ext uri="{BB962C8B-B14F-4D97-AF65-F5344CB8AC3E}">
        <p14:creationId xmlns:p14="http://schemas.microsoft.com/office/powerpoint/2010/main" val="3565681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b="0" i="0" u="none" strike="noStrike" kern="1200" dirty="0">
                <a:solidFill>
                  <a:schemeClr val="tx1"/>
                </a:solidFill>
                <a:effectLst/>
                <a:latin typeface="+mn-lt"/>
                <a:ea typeface="+mn-ea"/>
                <a:cs typeface="+mn-cs"/>
              </a:rPr>
              <a:t>Images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3"/>
              </a:rPr>
              <a:t>https://www.pinterest.co.uk/pin/104075441370483785/?lp=true</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4"/>
              </a:rPr>
              <a:t>https://www.manchester.ac.uk/discover/news/book-provides-rare-glimpse-inside-the-english-defence-league/</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5"/>
              </a:rPr>
              <a:t>https://time.com/3281925/somalia-al-shabab/</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sz="1200" b="0" i="0" u="none" strike="noStrike" kern="1200" dirty="0">
                <a:solidFill>
                  <a:schemeClr val="tx1"/>
                </a:solidFill>
                <a:effectLst/>
                <a:latin typeface="+mn-lt"/>
                <a:ea typeface="+mn-ea"/>
                <a:cs typeface="+mn-cs"/>
              </a:rPr>
              <a:t>https://i2-prod.mirror.co.uk/incoming/article12638965.ece/ALTERNATES/s615b/EMB-Incident-at-London-Bridge.jpg</a:t>
            </a:r>
          </a:p>
          <a:p>
            <a:pPr marL="0" indent="0">
              <a:buNone/>
            </a:pPr>
            <a:endParaRPr lang="en-GB"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B805651D-3479-41FE-AAAA-4950E6BC8662}" type="slidenum">
              <a:rPr lang="en-GB" smtClean="0"/>
              <a:t>20</a:t>
            </a:fld>
            <a:endParaRPr lang="en-GB"/>
          </a:p>
        </p:txBody>
      </p:sp>
    </p:spTree>
    <p:extLst>
      <p:ext uri="{BB962C8B-B14F-4D97-AF65-F5344CB8AC3E}">
        <p14:creationId xmlns:p14="http://schemas.microsoft.com/office/powerpoint/2010/main" val="4151351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Shape 219"/>
          <p:cNvSpPr txBox="1">
            <a:spLocks noGrp="1"/>
          </p:cNvSpPr>
          <p:nvPr>
            <p:ph type="body" idx="1"/>
          </p:nvPr>
        </p:nvSpPr>
        <p:spPr>
          <a:xfrm>
            <a:off x="685802" y="4343400"/>
            <a:ext cx="5486399" cy="4114800"/>
          </a:xfrm>
          <a:prstGeom prst="rect">
            <a:avLst/>
          </a:prstGeom>
        </p:spPr>
        <p:txBody>
          <a:bodyPr lIns="91425" tIns="91425" rIns="91425" bIns="91425" anchor="t" anchorCtr="0">
            <a:noAutofit/>
          </a:bodyPr>
          <a:lstStyle/>
          <a:p>
            <a:pPr marL="0" indent="0">
              <a:buNone/>
            </a:pPr>
            <a:r>
              <a:rPr lang="en-GB" dirty="0"/>
              <a:t>References:</a:t>
            </a:r>
          </a:p>
          <a:p>
            <a:pPr marL="0" indent="0">
              <a:buNone/>
            </a:pPr>
            <a:r>
              <a:rPr lang="en-GB" dirty="0"/>
              <a:t>1) </a:t>
            </a:r>
            <a:r>
              <a:rPr lang="en-GB" dirty="0">
                <a:hlinkClick r:id="rId3"/>
              </a:rPr>
              <a:t>https://www.bbc.co.uk/news/uk-50054915</a:t>
            </a:r>
            <a:endParaRPr lang="en-GB" dirty="0"/>
          </a:p>
        </p:txBody>
      </p:sp>
      <p:sp>
        <p:nvSpPr>
          <p:cNvPr id="220" name="Shape 22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17836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Shape 241"/>
          <p:cNvSpPr txBox="1">
            <a:spLocks noGrp="1"/>
          </p:cNvSpPr>
          <p:nvPr>
            <p:ph type="body" idx="1"/>
          </p:nvPr>
        </p:nvSpPr>
        <p:spPr>
          <a:xfrm>
            <a:off x="685802" y="4343400"/>
            <a:ext cx="5486399" cy="4114800"/>
          </a:xfrm>
          <a:prstGeom prst="rect">
            <a:avLst/>
          </a:prstGeom>
        </p:spPr>
        <p:txBody>
          <a:bodyPr lIns="91425" tIns="91425" rIns="91425" bIns="91425" anchor="t" anchorCtr="0">
            <a:noAutofit/>
          </a:bodyPr>
          <a:lstStyle/>
          <a:p>
            <a:pPr lvl="0">
              <a:spcBef>
                <a:spcPts val="0"/>
              </a:spcBef>
              <a:buNone/>
            </a:pPr>
            <a:r>
              <a:rPr lang="en-GB" b="1" dirty="0"/>
              <a:t>Alternative video link: </a:t>
            </a:r>
            <a:r>
              <a:rPr lang="en-GB" dirty="0"/>
              <a:t>https://youtu.be/FoQ45XPO_WQ</a:t>
            </a:r>
            <a:endParaRPr dirty="0"/>
          </a:p>
        </p:txBody>
      </p:sp>
      <p:sp>
        <p:nvSpPr>
          <p:cNvPr id="242" name="Shape 2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87079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20F1A601-D8BD-B040-ABA4-FE93694EBCFA}" type="slidenum">
              <a:rPr lang="en-US" smtClean="0"/>
              <a:pPr/>
              <a:t>23</a:t>
            </a:fld>
            <a:endParaRPr lang="en-US"/>
          </a:p>
        </p:txBody>
      </p:sp>
    </p:spTree>
    <p:extLst>
      <p:ext uri="{BB962C8B-B14F-4D97-AF65-F5344CB8AC3E}">
        <p14:creationId xmlns:p14="http://schemas.microsoft.com/office/powerpoint/2010/main" val="31592133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 &amp; references</a:t>
            </a:r>
          </a:p>
          <a:p>
            <a:pPr marL="228600" indent="-228600">
              <a:buFont typeface="+mj-lt"/>
              <a:buAutoNum type="arabicParenR"/>
            </a:pPr>
            <a:r>
              <a:rPr lang="en-GB" dirty="0">
                <a:hlinkClick r:id="rId3"/>
              </a:rPr>
              <a:t>https://www.nspcc.org.uk/</a:t>
            </a:r>
            <a:endParaRPr lang="en-GB" dirty="0"/>
          </a:p>
          <a:p>
            <a:pPr marL="228600" indent="-228600">
              <a:buFont typeface="+mj-lt"/>
              <a:buAutoNum type="arabicParenR"/>
            </a:pPr>
            <a:r>
              <a:rPr lang="en-GB" dirty="0">
                <a:hlinkClick r:id="rId4"/>
              </a:rPr>
              <a:t>https://www.internetmatters.org/</a:t>
            </a:r>
            <a:endParaRPr lang="en-GB" dirty="0"/>
          </a:p>
          <a:p>
            <a:pPr marL="228600" indent="-228600">
              <a:buFont typeface="+mj-lt"/>
              <a:buAutoNum type="arabicParenR"/>
            </a:pPr>
            <a:r>
              <a:rPr lang="en-GB" dirty="0">
                <a:hlinkClick r:id="rId5"/>
              </a:rPr>
              <a:t>https://parentinfo.org/</a:t>
            </a:r>
            <a:endParaRPr lang="en-GB" dirty="0"/>
          </a:p>
          <a:p>
            <a:pPr marL="228600" indent="-228600">
              <a:buFont typeface="+mj-lt"/>
              <a:buAutoNum type="arabicParenR"/>
            </a:pPr>
            <a:r>
              <a:rPr lang="en-GB" dirty="0">
                <a:hlinkClick r:id="rId6"/>
              </a:rPr>
              <a:t>https://www.npcc.police.uk/CounterTerrorism/HomePage.aspx</a:t>
            </a:r>
            <a:endParaRPr lang="en-GB" dirty="0"/>
          </a:p>
          <a:p>
            <a:pPr marL="228600" indent="-228600">
              <a:buFont typeface="+mj-lt"/>
              <a:buAutoNum type="arabicParenR"/>
            </a:pPr>
            <a:r>
              <a:rPr lang="en-GB" dirty="0">
                <a:hlinkClick r:id="rId7"/>
              </a:rPr>
              <a:t>https://www.childline.org.uk/</a:t>
            </a:r>
            <a:endParaRPr lang="en-GB" dirty="0"/>
          </a:p>
          <a:p>
            <a:pPr marL="228600" indent="-228600">
              <a:buFont typeface="+mj-lt"/>
              <a:buAutoNum type="arabicParenR"/>
            </a:pPr>
            <a:r>
              <a:rPr lang="en-GB" dirty="0">
                <a:hlinkClick r:id="rId8"/>
              </a:rPr>
              <a:t>https://www.thinkuknow.co.uk/</a:t>
            </a:r>
            <a:endParaRPr lang="en-GB" dirty="0"/>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hlinkClick r:id="rId9"/>
              </a:rPr>
              <a:t>https://www.ltai.info/</a:t>
            </a:r>
            <a:endParaRPr lang="en-GB" dirty="0"/>
          </a:p>
        </p:txBody>
      </p:sp>
      <p:sp>
        <p:nvSpPr>
          <p:cNvPr id="4" name="Slide Number Placeholder 3"/>
          <p:cNvSpPr>
            <a:spLocks noGrp="1"/>
          </p:cNvSpPr>
          <p:nvPr>
            <p:ph type="sldNum" sz="quarter" idx="5"/>
          </p:nvPr>
        </p:nvSpPr>
        <p:spPr/>
        <p:txBody>
          <a:bodyPr/>
          <a:lstStyle/>
          <a:p>
            <a:fld id="{B805651D-3479-41FE-AAAA-4950E6BC8662}" type="slidenum">
              <a:rPr lang="en-GB" smtClean="0"/>
              <a:t>24</a:t>
            </a:fld>
            <a:endParaRPr lang="en-GB"/>
          </a:p>
        </p:txBody>
      </p:sp>
    </p:spTree>
    <p:extLst>
      <p:ext uri="{BB962C8B-B14F-4D97-AF65-F5344CB8AC3E}">
        <p14:creationId xmlns:p14="http://schemas.microsoft.com/office/powerpoint/2010/main" val="41405903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EDEB792-E9EA-4253-81C2-67B8A5021DEC}" type="slidenum">
              <a:rPr lang="en-GB" smtClean="0"/>
              <a:pPr/>
              <a:t>25</a:t>
            </a:fld>
            <a:endParaRPr lang="en-GB" dirty="0"/>
          </a:p>
        </p:txBody>
      </p:sp>
    </p:spTree>
    <p:extLst>
      <p:ext uri="{BB962C8B-B14F-4D97-AF65-F5344CB8AC3E}">
        <p14:creationId xmlns:p14="http://schemas.microsoft.com/office/powerpoint/2010/main" val="26284979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Master" Target="../slideMasters/slideMaster2.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15.png"/><Relationship Id="rId1" Type="http://schemas.openxmlformats.org/officeDocument/2006/relationships/slideMaster" Target="../slideMasters/slideMaster3.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 Id="rId4" Type="http://schemas.openxmlformats.org/officeDocument/2006/relationships/image" Target="../media/image14.png"/></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0.tiff"/><Relationship Id="rId2" Type="http://schemas.openxmlformats.org/officeDocument/2006/relationships/hyperlink" Target="https://safeshare.tv/x/FoQ45XPO_WQ" TargetMode="External"/><Relationship Id="rId1" Type="http://schemas.openxmlformats.org/officeDocument/2006/relationships/slideMaster" Target="../slideMasters/slideMaster3.xml"/><Relationship Id="rId6" Type="http://schemas.openxmlformats.org/officeDocument/2006/relationships/image" Target="../media/image14.png"/><Relationship Id="rId5" Type="http://schemas.openxmlformats.org/officeDocument/2006/relationships/image" Target="../media/image21.png"/><Relationship Id="rId4" Type="http://schemas.openxmlformats.org/officeDocument/2006/relationships/image" Target="../media/image3.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safeshare.tv/x/FoQ45XPO_WQ" TargetMode="External"/><Relationship Id="rId1" Type="http://schemas.openxmlformats.org/officeDocument/2006/relationships/slideMaster" Target="../slideMasters/slideMaster4.xml"/><Relationship Id="rId4" Type="http://schemas.openxmlformats.org/officeDocument/2006/relationships/hyperlink" Target="mailto:aisling@votesforschools.com" TargetMode="Externa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6.pn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6.pn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Master" Target="../slideMasters/slideMaster6.xml"/><Relationship Id="rId6" Type="http://schemas.openxmlformats.org/officeDocument/2006/relationships/image" Target="../media/image34.svg"/><Relationship Id="rId5" Type="http://schemas.openxmlformats.org/officeDocument/2006/relationships/image" Target="../media/image32.png"/><Relationship Id="rId4" Type="http://schemas.openxmlformats.org/officeDocument/2006/relationships/image" Target="../media/image32.svg"/></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Master" Target="../slideMasters/slideMaster6.xml"/><Relationship Id="rId6" Type="http://schemas.openxmlformats.org/officeDocument/2006/relationships/hyperlink" Target="mailto:georgie@votesforschools.com" TargetMode="External"/><Relationship Id="rId5" Type="http://schemas.openxmlformats.org/officeDocument/2006/relationships/hyperlink" Target="https://safeshare.tv/x/FoQ45XPO_WQ" TargetMode="External"/><Relationship Id="rId4" Type="http://schemas.openxmlformats.org/officeDocument/2006/relationships/hyperlink" Target="http://www.votesforschools.co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xmlns="" id="{A2DA70E7-3C8C-472E-910F-5D59169220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xmlns="" id="{C9AD2EDB-A7E6-4118-B366-6E2D822882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xmlns="" id="{800EE5B9-5D5D-464A-A82B-BF2F089D399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xmlns="" id="{9D201E08-445F-4969-842D-8287DF2BC89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xmlns="" id="{4F27D556-59F7-424F-9225-FD5341B622F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xmlns=""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dirty="0"/>
              <a:t>Primary KS1</a:t>
            </a:r>
          </a:p>
        </p:txBody>
      </p:sp>
    </p:spTree>
    <p:extLst>
      <p:ext uri="{BB962C8B-B14F-4D97-AF65-F5344CB8AC3E}">
        <p14:creationId xmlns:p14="http://schemas.microsoft.com/office/powerpoint/2010/main" val="2199330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endParaRPr lang="en-US" dirty="0"/>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111221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xmlns=""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Shape 9">
            <a:extLst>
              <a:ext uri="{FF2B5EF4-FFF2-40B4-BE49-F238E27FC236}">
                <a16:creationId xmlns:a16="http://schemas.microsoft.com/office/drawing/2014/main" xmlns=""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xmlns="" id="{3E3F0D5E-229D-49A7-AAB6-0D351DD0A037}"/>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a14="http://schemas.microsoft.com/office/drawing/2010/main" xmlns="">
                <a:solidFill>
                  <a:srgbClr val="FFFFFF"/>
                </a:solidFill>
              </a14:hiddenFill>
            </a:ext>
          </a:extLst>
        </p:spPr>
      </p:pic>
      <p:sp>
        <p:nvSpPr>
          <p:cNvPr id="31" name="Text Placeholder 24">
            <a:extLst>
              <a:ext uri="{FF2B5EF4-FFF2-40B4-BE49-F238E27FC236}">
                <a16:creationId xmlns:a16="http://schemas.microsoft.com/office/drawing/2014/main" xmlns=""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xmlns=""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xmlns=""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xmlns=""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xmlns=""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xmlns=""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xmlns=""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xmlns=""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xmlns=""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600"/>
            </a:lvl1pPr>
          </a:lstStyle>
          <a:p>
            <a:pPr lvl="0"/>
            <a:r>
              <a:rPr lang="en-US"/>
              <a:t>Vote!</a:t>
            </a:r>
          </a:p>
        </p:txBody>
      </p:sp>
    </p:spTree>
    <p:extLst>
      <p:ext uri="{BB962C8B-B14F-4D97-AF65-F5344CB8AC3E}">
        <p14:creationId xmlns:p14="http://schemas.microsoft.com/office/powerpoint/2010/main" val="34429125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dirty="0"/>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600" b="1"/>
            </a:lvl1pPr>
            <a:lvl2pPr marL="457200" indent="0" algn="ctr">
              <a:buNone/>
              <a:defRPr sz="1600"/>
            </a:lvl2pPr>
          </a:lstStyle>
          <a:p>
            <a:pPr lvl="0"/>
            <a:r>
              <a:rPr lang="en-US" dirty="0"/>
              <a:t>Activity Title (Time in mins)</a:t>
            </a:r>
          </a:p>
          <a:p>
            <a:pPr lvl="1"/>
            <a:r>
              <a:rPr lang="en-US" dirty="0"/>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600"/>
            </a:lvl1pPr>
          </a:lstStyle>
          <a:p>
            <a:pPr lvl="0"/>
            <a:r>
              <a:rPr lang="en-US" dirty="0"/>
              <a:t>Information box</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600" b="1"/>
            </a:lvl1pPr>
          </a:lstStyle>
          <a:p>
            <a:pPr lvl="0"/>
            <a:r>
              <a:rPr lang="en-US" dirty="0"/>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600" b="1">
                <a:solidFill>
                  <a:schemeClr val="bg1"/>
                </a:solidFill>
              </a:defRPr>
            </a:lvl1pPr>
          </a:lstStyle>
          <a:p>
            <a:pPr lvl="0"/>
            <a:r>
              <a:rPr lang="en-US" dirty="0"/>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dirty="0"/>
              <a:t>Teachers note</a:t>
            </a:r>
          </a:p>
        </p:txBody>
      </p:sp>
    </p:spTree>
    <p:extLst>
      <p:ext uri="{BB962C8B-B14F-4D97-AF65-F5344CB8AC3E}">
        <p14:creationId xmlns:p14="http://schemas.microsoft.com/office/powerpoint/2010/main" val="871619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xmlns=""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endParaRPr lang="en-US" dirty="0"/>
          </a:p>
        </p:txBody>
      </p:sp>
    </p:spTree>
    <p:extLst>
      <p:ext uri="{BB962C8B-B14F-4D97-AF65-F5344CB8AC3E}">
        <p14:creationId xmlns:p14="http://schemas.microsoft.com/office/powerpoint/2010/main" val="3787544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xmlns=""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ight Triangle 6">
            <a:extLst>
              <a:ext uri="{FF2B5EF4-FFF2-40B4-BE49-F238E27FC236}">
                <a16:creationId xmlns:a16="http://schemas.microsoft.com/office/drawing/2014/main" xmlns=""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xmlns="" id="{9E3FF838-6CF6-4B1B-A723-A7C303CB2FAE}"/>
              </a:ext>
            </a:extLst>
          </p:cNvPr>
          <p:cNvSpPr>
            <a:spLocks noGrp="1"/>
          </p:cNvSpPr>
          <p:nvPr>
            <p:ph type="title"/>
          </p:nvPr>
        </p:nvSpPr>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xmlns=""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400826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xmlns=""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xmlns=""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xmlns=""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dirty="0"/>
          </a:p>
        </p:txBody>
      </p:sp>
    </p:spTree>
    <p:extLst>
      <p:ext uri="{BB962C8B-B14F-4D97-AF65-F5344CB8AC3E}">
        <p14:creationId xmlns:p14="http://schemas.microsoft.com/office/powerpoint/2010/main" val="1221171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dirty="0"/>
              <a:t>Copy the Vote Topic Question Here</a:t>
            </a:r>
            <a:endParaRPr lang="en-US" dirty="0"/>
          </a:p>
        </p:txBody>
      </p:sp>
      <p:sp>
        <p:nvSpPr>
          <p:cNvPr id="11" name="Rectangle 10">
            <a:extLst>
              <a:ext uri="{FF2B5EF4-FFF2-40B4-BE49-F238E27FC236}">
                <a16:creationId xmlns:a16="http://schemas.microsoft.com/office/drawing/2014/main" xmlns=""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xmlns=""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xmlns="" id="{9D7DCD71-72C7-4C2F-A1C6-C354E9ECE7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pic>
        <p:nvPicPr>
          <p:cNvPr id="16" name="Picture 15">
            <a:extLst>
              <a:ext uri="{FF2B5EF4-FFF2-40B4-BE49-F238E27FC236}">
                <a16:creationId xmlns:a16="http://schemas.microsoft.com/office/drawing/2014/main" xmlns="" id="{EEEFFCF4-0AFB-410B-8337-96BC925D12D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2781418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xmlns=""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normAutofit/>
          </a:bodyPr>
          <a:lstStyle>
            <a:lvl1pPr marL="0" indent="0" algn="ctr">
              <a:buNone/>
              <a:defRPr sz="1600" b="0"/>
            </a:lvl1pPr>
          </a:lstStyle>
          <a:p>
            <a:pPr lvl="0"/>
            <a:r>
              <a:rPr lang="en-GB" dirty="0"/>
              <a:t>Career spotlight: This is .... He is a .., which means ... </a:t>
            </a:r>
          </a:p>
          <a:p>
            <a:pPr lvl="0"/>
            <a:endParaRPr lang="en-GB" dirty="0"/>
          </a:p>
          <a:p>
            <a:pPr lvl="0"/>
            <a:r>
              <a:rPr lang="en-GB" dirty="0"/>
              <a:t>Click him to hear about how he got into a career in ...</a:t>
            </a:r>
          </a:p>
        </p:txBody>
      </p:sp>
      <p:sp>
        <p:nvSpPr>
          <p:cNvPr id="8" name="Rectangle 7">
            <a:extLst>
              <a:ext uri="{FF2B5EF4-FFF2-40B4-BE49-F238E27FC236}">
                <a16:creationId xmlns:a16="http://schemas.microsoft.com/office/drawing/2014/main" xmlns=""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xmlns=""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xmlns=""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dirty="0"/>
              <a:t>An image relating to the information on the left.</a:t>
            </a:r>
          </a:p>
        </p:txBody>
      </p:sp>
      <p:sp>
        <p:nvSpPr>
          <p:cNvPr id="28" name="Picture Placeholder 27">
            <a:extLst>
              <a:ext uri="{FF2B5EF4-FFF2-40B4-BE49-F238E27FC236}">
                <a16:creationId xmlns:a16="http://schemas.microsoft.com/office/drawing/2014/main" xmlns=""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dirty="0"/>
              <a:t>A screenshot of the video used in Career Spotlight</a:t>
            </a:r>
          </a:p>
        </p:txBody>
      </p:sp>
      <p:sp>
        <p:nvSpPr>
          <p:cNvPr id="30" name="Text Placeholder 29">
            <a:extLst>
              <a:ext uri="{FF2B5EF4-FFF2-40B4-BE49-F238E27FC236}">
                <a16:creationId xmlns:a16="http://schemas.microsoft.com/office/drawing/2014/main" xmlns=""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600"/>
            </a:lvl1pPr>
          </a:lstStyle>
          <a:p>
            <a:pPr lvl="0"/>
            <a:r>
              <a:rPr lang="en-US" dirty="0"/>
              <a:t>Learn about…</a:t>
            </a:r>
          </a:p>
        </p:txBody>
      </p:sp>
      <p:sp>
        <p:nvSpPr>
          <p:cNvPr id="3" name="Text Placeholder 2">
            <a:extLst>
              <a:ext uri="{FF2B5EF4-FFF2-40B4-BE49-F238E27FC236}">
                <a16:creationId xmlns:a16="http://schemas.microsoft.com/office/drawing/2014/main" xmlns=""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dirty="0"/>
              <a:t>Place hyperlink to </a:t>
            </a:r>
            <a:r>
              <a:rPr lang="en-US" dirty="0" err="1"/>
              <a:t>SafeShare</a:t>
            </a:r>
            <a:r>
              <a:rPr lang="en-US" dirty="0"/>
              <a:t> video here</a:t>
            </a:r>
            <a:endParaRPr lang="en-GB" dirty="0"/>
          </a:p>
        </p:txBody>
      </p:sp>
      <p:sp>
        <p:nvSpPr>
          <p:cNvPr id="5" name="Text Placeholder 4">
            <a:extLst>
              <a:ext uri="{FF2B5EF4-FFF2-40B4-BE49-F238E27FC236}">
                <a16:creationId xmlns:a16="http://schemas.microsoft.com/office/drawing/2014/main" xmlns=""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600"/>
            </a:lvl1pPr>
          </a:lstStyle>
          <a:p>
            <a:pPr lvl="0"/>
            <a:r>
              <a:rPr lang="en-US" dirty="0"/>
              <a:t>Further information about the topic.</a:t>
            </a:r>
          </a:p>
        </p:txBody>
      </p:sp>
    </p:spTree>
    <p:extLst>
      <p:ext uri="{BB962C8B-B14F-4D97-AF65-F5344CB8AC3E}">
        <p14:creationId xmlns:p14="http://schemas.microsoft.com/office/powerpoint/2010/main" val="2487443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xmlns=""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xmlns=""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xmlns=""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xmlns=""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xmlns="" id="{22A87CED-981C-4BF2-8994-CDAA3FEA50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xmlns=""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xmlns="" id="{1D188BFA-42D5-4812-946F-4D320F4D42B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35130" y="5817904"/>
            <a:ext cx="3347864" cy="538448"/>
          </a:xfrm>
          <a:prstGeom prst="rect">
            <a:avLst/>
          </a:prstGeom>
        </p:spPr>
      </p:pic>
      <p:pic>
        <p:nvPicPr>
          <p:cNvPr id="14" name="Picture 13">
            <a:extLst>
              <a:ext uri="{FF2B5EF4-FFF2-40B4-BE49-F238E27FC236}">
                <a16:creationId xmlns:a16="http://schemas.microsoft.com/office/drawing/2014/main" xmlns="" id="{EB3753F7-84DA-4001-BFD1-056FC0FF607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xmlns=""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dirty="0">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dirty="0">
                <a:latin typeface="Century Gothic" panose="020B0502020202020204" pitchFamily="34" charset="0"/>
                <a:ea typeface="Lato" panose="020F0502020204030203" pitchFamily="34" charset="0"/>
                <a:cs typeface="Lato" panose="020F0502020204030203" pitchFamily="34" charset="0"/>
              </a:rPr>
              <a:t>www.votesforschools.com</a:t>
            </a: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dirty="0"/>
          </a:p>
        </p:txBody>
      </p:sp>
    </p:spTree>
    <p:extLst>
      <p:ext uri="{BB962C8B-B14F-4D97-AF65-F5344CB8AC3E}">
        <p14:creationId xmlns:p14="http://schemas.microsoft.com/office/powerpoint/2010/main" val="418809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4/30/2020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8226918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4/30/2020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43159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1_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1"/>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tx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rgbClr val="AA32EA"/>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w="28575">
            <a:solidFill>
              <a:schemeClr val="bg2">
                <a:lumMod val="20000"/>
                <a:lumOff val="80000"/>
              </a:schemeClr>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xmlns=""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bg1">
              <a:lumMod val="95000"/>
            </a:schemeClr>
          </a:solidFill>
          <a:ln w="28575">
            <a:solidFill>
              <a:srgbClr val="AA32EA"/>
            </a:solidFill>
          </a:ln>
        </p:spPr>
        <p:txBody>
          <a:bodyPr anchor="ctr">
            <a:normAutofit/>
          </a:bodyPr>
          <a:lstStyle>
            <a:lvl1pPr marL="0" indent="0" algn="ctr">
              <a:buNone/>
              <a:defRPr sz="1600" b="0"/>
            </a:lvl1pPr>
          </a:lstStyle>
          <a:p>
            <a:pPr lvl="0"/>
            <a:r>
              <a:rPr lang="en-US"/>
              <a:t>Other</a:t>
            </a:r>
          </a:p>
        </p:txBody>
      </p:sp>
    </p:spTree>
    <p:extLst>
      <p:ext uri="{BB962C8B-B14F-4D97-AF65-F5344CB8AC3E}">
        <p14:creationId xmlns:p14="http://schemas.microsoft.com/office/powerpoint/2010/main" val="473257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19070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xmlns="" id="{A2DA70E7-3C8C-472E-910F-5D59169220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xmlns="" id="{C9AD2EDB-A7E6-4118-B366-6E2D822882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xmlns="" id="{800EE5B9-5D5D-464A-A82B-BF2F089D399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xmlns="" id="{9D201E08-445F-4969-842D-8287DF2BC89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xmlns="" id="{4F27D556-59F7-424F-9225-FD5341B622F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xmlns=""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dirty="0"/>
              <a:t>Primary KS1</a:t>
            </a:r>
          </a:p>
        </p:txBody>
      </p:sp>
    </p:spTree>
    <p:extLst>
      <p:ext uri="{BB962C8B-B14F-4D97-AF65-F5344CB8AC3E}">
        <p14:creationId xmlns:p14="http://schemas.microsoft.com/office/powerpoint/2010/main" val="42791904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endParaRPr lang="en-US" dirty="0"/>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9737865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xmlns=""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xmlns=""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xmlns="" id="{3E3F0D5E-229D-49A7-AAB6-0D351DD0A037}"/>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xmlns=""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xmlns=""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latin typeface="Century Gothic"/>
                <a:cs typeface="Century Gothic"/>
              </a:rPr>
              <a:t>Our learning journey for this week!</a:t>
            </a:r>
          </a:p>
        </p:txBody>
      </p:sp>
      <p:pic>
        <p:nvPicPr>
          <p:cNvPr id="23" name="Picture 22">
            <a:extLst>
              <a:ext uri="{FF2B5EF4-FFF2-40B4-BE49-F238E27FC236}">
                <a16:creationId xmlns:a16="http://schemas.microsoft.com/office/drawing/2014/main" xmlns=""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xmlns=""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xmlns=""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xmlns=""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xmlns=""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xmlns=""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xmlns=""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800"/>
            </a:lvl1pPr>
          </a:lstStyle>
          <a:p>
            <a:pPr lvl="0"/>
            <a:r>
              <a:rPr lang="en-US" dirty="0"/>
              <a:t>Vote!</a:t>
            </a:r>
          </a:p>
        </p:txBody>
      </p:sp>
    </p:spTree>
    <p:extLst>
      <p:ext uri="{BB962C8B-B14F-4D97-AF65-F5344CB8AC3E}">
        <p14:creationId xmlns:p14="http://schemas.microsoft.com/office/powerpoint/2010/main" val="26937865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dirty="0"/>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800" b="1"/>
            </a:lvl1pPr>
            <a:lvl2pPr marL="457200" indent="0" algn="ctr">
              <a:buNone/>
              <a:defRPr sz="1800"/>
            </a:lvl2pPr>
          </a:lstStyle>
          <a:p>
            <a:pPr lvl="0"/>
            <a:r>
              <a:rPr lang="en-US" dirty="0"/>
              <a:t>Activity Title (Time in mins)</a:t>
            </a:r>
          </a:p>
          <a:p>
            <a:pPr lvl="1"/>
            <a:r>
              <a:rPr lang="en-US" dirty="0"/>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800"/>
            </a:lvl1pPr>
          </a:lstStyle>
          <a:p>
            <a:pPr lvl="0"/>
            <a:r>
              <a:rPr lang="en-US" dirty="0"/>
              <a:t>Information box</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800" b="1"/>
            </a:lvl1pPr>
          </a:lstStyle>
          <a:p>
            <a:pPr lvl="0"/>
            <a:r>
              <a:rPr lang="en-US" dirty="0"/>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800" b="1">
                <a:solidFill>
                  <a:schemeClr val="bg1"/>
                </a:solidFill>
              </a:defRPr>
            </a:lvl1pPr>
          </a:lstStyle>
          <a:p>
            <a:pPr lvl="0"/>
            <a:r>
              <a:rPr lang="en-US" dirty="0"/>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800" b="1"/>
            </a:lvl1pPr>
          </a:lstStyle>
          <a:p>
            <a:pPr lvl="0"/>
            <a:r>
              <a:rPr lang="en-US" dirty="0"/>
              <a:t>Teachers note</a:t>
            </a:r>
          </a:p>
        </p:txBody>
      </p:sp>
    </p:spTree>
    <p:extLst>
      <p:ext uri="{BB962C8B-B14F-4D97-AF65-F5344CB8AC3E}">
        <p14:creationId xmlns:p14="http://schemas.microsoft.com/office/powerpoint/2010/main" val="39579446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xmlns=""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endParaRPr lang="en-US" dirty="0"/>
          </a:p>
        </p:txBody>
      </p:sp>
    </p:spTree>
    <p:extLst>
      <p:ext uri="{BB962C8B-B14F-4D97-AF65-F5344CB8AC3E}">
        <p14:creationId xmlns:p14="http://schemas.microsoft.com/office/powerpoint/2010/main" val="26578368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xmlns=""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ight Triangle 6">
            <a:extLst>
              <a:ext uri="{FF2B5EF4-FFF2-40B4-BE49-F238E27FC236}">
                <a16:creationId xmlns:a16="http://schemas.microsoft.com/office/drawing/2014/main" xmlns=""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xmlns="" id="{9E3FF838-6CF6-4B1B-A723-A7C303CB2FAE}"/>
              </a:ext>
            </a:extLst>
          </p:cNvPr>
          <p:cNvSpPr>
            <a:spLocks noGrp="1"/>
          </p:cNvSpPr>
          <p:nvPr>
            <p:ph type="title"/>
          </p:nvPr>
        </p:nvSpPr>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xmlns=""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8115604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xmlns=""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xmlns=""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xmlns=""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xmlns=""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dirty="0"/>
          </a:p>
        </p:txBody>
      </p:sp>
    </p:spTree>
    <p:extLst>
      <p:ext uri="{BB962C8B-B14F-4D97-AF65-F5344CB8AC3E}">
        <p14:creationId xmlns:p14="http://schemas.microsoft.com/office/powerpoint/2010/main" val="1245531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dirty="0"/>
              <a:t>Copy the Vote Topic Question Here</a:t>
            </a:r>
            <a:endParaRPr lang="en-US" dirty="0"/>
          </a:p>
        </p:txBody>
      </p:sp>
      <p:sp>
        <p:nvSpPr>
          <p:cNvPr id="11" name="Rectangle 10">
            <a:extLst>
              <a:ext uri="{FF2B5EF4-FFF2-40B4-BE49-F238E27FC236}">
                <a16:creationId xmlns:a16="http://schemas.microsoft.com/office/drawing/2014/main" xmlns=""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xmlns=""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xmlns="" id="{9D7DCD71-72C7-4C2F-A1C6-C354E9ECE7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8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8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pic>
        <p:nvPicPr>
          <p:cNvPr id="16" name="Picture 15">
            <a:extLst>
              <a:ext uri="{FF2B5EF4-FFF2-40B4-BE49-F238E27FC236}">
                <a16:creationId xmlns:a16="http://schemas.microsoft.com/office/drawing/2014/main" xmlns="" id="{EEEFFCF4-0AFB-410B-8337-96BC925D12D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39067702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xmlns=""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lstStyle>
            <a:lvl1pPr marL="0" indent="0" algn="ctr">
              <a:buNone/>
              <a:defRPr sz="1800"/>
            </a:lvl1pPr>
          </a:lstStyle>
          <a:p>
            <a:pPr lvl="0"/>
            <a:r>
              <a:rPr lang="en-GB" dirty="0"/>
              <a:t>DRAG </a:t>
            </a:r>
          </a:p>
          <a:p>
            <a:pPr lvl="0"/>
            <a:r>
              <a:rPr lang="en-GB" dirty="0"/>
              <a:t>Career spotlight: This is .... He is a .., which means ... </a:t>
            </a:r>
          </a:p>
          <a:p>
            <a:pPr lvl="0"/>
            <a:endParaRPr lang="en-GB" dirty="0"/>
          </a:p>
          <a:p>
            <a:pPr lvl="0"/>
            <a:r>
              <a:rPr lang="en-GB" dirty="0"/>
              <a:t>Click him to hear about how he got into a career in ...</a:t>
            </a:r>
          </a:p>
        </p:txBody>
      </p:sp>
      <p:sp>
        <p:nvSpPr>
          <p:cNvPr id="8" name="Rectangle 7">
            <a:extLst>
              <a:ext uri="{FF2B5EF4-FFF2-40B4-BE49-F238E27FC236}">
                <a16:creationId xmlns:a16="http://schemas.microsoft.com/office/drawing/2014/main" xmlns=""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xmlns=""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xmlns=""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800"/>
            </a:lvl1pPr>
          </a:lstStyle>
          <a:p>
            <a:r>
              <a:rPr lang="en-GB" dirty="0"/>
              <a:t>An image relating to the information on the left.</a:t>
            </a:r>
          </a:p>
        </p:txBody>
      </p:sp>
      <p:sp>
        <p:nvSpPr>
          <p:cNvPr id="28" name="Picture Placeholder 27">
            <a:extLst>
              <a:ext uri="{FF2B5EF4-FFF2-40B4-BE49-F238E27FC236}">
                <a16:creationId xmlns:a16="http://schemas.microsoft.com/office/drawing/2014/main" xmlns=""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800"/>
            </a:lvl1pPr>
          </a:lstStyle>
          <a:p>
            <a:r>
              <a:rPr lang="en-GB" dirty="0"/>
              <a:t>A screenshot of the video used in Career Spotlight</a:t>
            </a:r>
          </a:p>
        </p:txBody>
      </p:sp>
      <p:sp>
        <p:nvSpPr>
          <p:cNvPr id="30" name="Text Placeholder 29">
            <a:extLst>
              <a:ext uri="{FF2B5EF4-FFF2-40B4-BE49-F238E27FC236}">
                <a16:creationId xmlns:a16="http://schemas.microsoft.com/office/drawing/2014/main" xmlns=""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800"/>
            </a:lvl1pPr>
          </a:lstStyle>
          <a:p>
            <a:pPr lvl="0"/>
            <a:r>
              <a:rPr lang="en-US" dirty="0"/>
              <a:t>Learn about…</a:t>
            </a:r>
          </a:p>
        </p:txBody>
      </p:sp>
      <p:sp>
        <p:nvSpPr>
          <p:cNvPr id="3" name="Text Placeholder 2">
            <a:extLst>
              <a:ext uri="{FF2B5EF4-FFF2-40B4-BE49-F238E27FC236}">
                <a16:creationId xmlns:a16="http://schemas.microsoft.com/office/drawing/2014/main" xmlns=""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dirty="0"/>
              <a:t>Place hyperlink to </a:t>
            </a:r>
            <a:r>
              <a:rPr lang="en-US" dirty="0" err="1"/>
              <a:t>SafeShare</a:t>
            </a:r>
            <a:r>
              <a:rPr lang="en-US" dirty="0"/>
              <a:t> video here</a:t>
            </a:r>
            <a:endParaRPr lang="en-GB" dirty="0"/>
          </a:p>
        </p:txBody>
      </p:sp>
      <p:sp>
        <p:nvSpPr>
          <p:cNvPr id="5" name="Text Placeholder 4">
            <a:extLst>
              <a:ext uri="{FF2B5EF4-FFF2-40B4-BE49-F238E27FC236}">
                <a16:creationId xmlns:a16="http://schemas.microsoft.com/office/drawing/2014/main" xmlns=""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800"/>
            </a:lvl1pPr>
          </a:lstStyle>
          <a:p>
            <a:pPr lvl="0"/>
            <a:r>
              <a:rPr lang="en-US" dirty="0"/>
              <a:t>Further information about the topic.</a:t>
            </a:r>
          </a:p>
        </p:txBody>
      </p:sp>
    </p:spTree>
    <p:extLst>
      <p:ext uri="{BB962C8B-B14F-4D97-AF65-F5344CB8AC3E}">
        <p14:creationId xmlns:p14="http://schemas.microsoft.com/office/powerpoint/2010/main" val="892365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xmlns=""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xmlns=""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xmlns=""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xmlns=""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xmlns="" id="{22A87CED-981C-4BF2-8994-CDAA3FEA50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xmlns=""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xmlns="" id="{1D188BFA-42D5-4812-946F-4D320F4D42B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08104" y="5955611"/>
            <a:ext cx="3347864" cy="538448"/>
          </a:xfrm>
          <a:prstGeom prst="rect">
            <a:avLst/>
          </a:prstGeom>
        </p:spPr>
      </p:pic>
      <p:pic>
        <p:nvPicPr>
          <p:cNvPr id="14" name="Picture 13">
            <a:extLst>
              <a:ext uri="{FF2B5EF4-FFF2-40B4-BE49-F238E27FC236}">
                <a16:creationId xmlns:a16="http://schemas.microsoft.com/office/drawing/2014/main" xmlns="" id="{EB3753F7-84DA-4001-BFD1-056FC0FF607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xmlns=""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dirty="0">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dirty="0">
                <a:latin typeface="Century Gothic" panose="020B0502020202020204" pitchFamily="34" charset="0"/>
                <a:ea typeface="Lato" panose="020F0502020204030203" pitchFamily="34" charset="0"/>
                <a:cs typeface="Lato" panose="020F0502020204030203" pitchFamily="34" charset="0"/>
              </a:rPr>
              <a:t>www.votesforschools.com</a:t>
            </a: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dirty="0"/>
          </a:p>
        </p:txBody>
      </p:sp>
    </p:spTree>
    <p:extLst>
      <p:ext uri="{BB962C8B-B14F-4D97-AF65-F5344CB8AC3E}">
        <p14:creationId xmlns:p14="http://schemas.microsoft.com/office/powerpoint/2010/main" val="37951629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0FC176-9C3E-4E4C-AF0F-A4FE49B5BCA6}"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26252166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835336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xmlns="" id="{32FFBDDD-9207-49ED-865E-A2FFF820E72C}"/>
              </a:ext>
            </a:extLst>
          </p:cNvPr>
          <p:cNvSpPr>
            <a:spLocks noGrp="1"/>
          </p:cNvSpPr>
          <p:nvPr>
            <p:ph type="title"/>
          </p:nvPr>
        </p:nvSpPr>
        <p:spPr>
          <a:xfrm>
            <a:off x="457200" y="274638"/>
            <a:ext cx="7387389"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endParaRPr lang="en-US" dirty="0"/>
          </a:p>
        </p:txBody>
      </p:sp>
    </p:spTree>
    <p:extLst>
      <p:ext uri="{BB962C8B-B14F-4D97-AF65-F5344CB8AC3E}">
        <p14:creationId xmlns:p14="http://schemas.microsoft.com/office/powerpoint/2010/main" val="39699550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xmlns="" id="{9822DD32-0D5A-4EB5-88D4-5D09DCA5E318}"/>
              </a:ext>
            </a:extLst>
          </p:cNvPr>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dirty="0"/>
              <a:t>Centre Question</a:t>
            </a:r>
          </a:p>
        </p:txBody>
      </p:sp>
      <p:pic>
        <p:nvPicPr>
          <p:cNvPr id="4" name="Picture 3">
            <a:extLst>
              <a:ext uri="{FF2B5EF4-FFF2-40B4-BE49-F238E27FC236}">
                <a16:creationId xmlns:a16="http://schemas.microsoft.com/office/drawing/2014/main" xmlns="" id="{72DF12BC-5F83-4042-823D-DADE2A3F7E67}"/>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517679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pic>
        <p:nvPicPr>
          <p:cNvPr id="10" name="Picture 9" descr="A close up of a logo&#10;&#10;Description automatically generated">
            <a:extLst>
              <a:ext uri="{FF2B5EF4-FFF2-40B4-BE49-F238E27FC236}">
                <a16:creationId xmlns:a16="http://schemas.microsoft.com/office/drawing/2014/main" xmlns="" id="{68D707C2-7BA7-49C9-BBBE-FE2DFB3B967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477609" y="2467955"/>
            <a:ext cx="6939815" cy="1113270"/>
          </a:xfrm>
          <a:prstGeom prst="rect">
            <a:avLst/>
          </a:prstGeom>
        </p:spPr>
      </p:pic>
      <p:sp>
        <p:nvSpPr>
          <p:cNvPr id="11" name="Shape 96">
            <a:extLst>
              <a:ext uri="{FF2B5EF4-FFF2-40B4-BE49-F238E27FC236}">
                <a16:creationId xmlns:a16="http://schemas.microsoft.com/office/drawing/2014/main" xmlns="" id="{A99762AC-3D98-44C7-B89F-F0413A501885}"/>
              </a:ext>
            </a:extLst>
          </p:cNvPr>
          <p:cNvSpPr txBox="1">
            <a:spLocks/>
          </p:cNvSpPr>
          <p:nvPr/>
        </p:nvSpPr>
        <p:spPr>
          <a:xfrm>
            <a:off x="4724400" y="3018752"/>
            <a:ext cx="3802930"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800" b="1" dirty="0">
                <a:solidFill>
                  <a:srgbClr val="6088EF"/>
                </a:solidFill>
                <a:latin typeface="Century Gothic" panose="020B0502020202020204" pitchFamily="34" charset="0"/>
                <a:ea typeface="Lato"/>
                <a:cs typeface="Lato"/>
                <a:sym typeface="Lato"/>
              </a:rPr>
              <a:t>Primary KS2</a:t>
            </a:r>
          </a:p>
          <a:p>
            <a:pPr algn="ctr">
              <a:lnSpc>
                <a:spcPct val="150000"/>
              </a:lnSpc>
              <a:spcBef>
                <a:spcPts val="800"/>
              </a:spcBef>
              <a:buClr>
                <a:srgbClr val="97E8D7"/>
              </a:buClr>
              <a:buSzPct val="100000"/>
              <a:buFont typeface="Arial"/>
              <a:buNone/>
            </a:pPr>
            <a:endParaRPr lang="en-GB" sz="4800" b="1" dirty="0">
              <a:solidFill>
                <a:srgbClr val="6088EF"/>
              </a:solidFill>
              <a:latin typeface="Century Gothic" panose="020B0502020202020204" pitchFamily="34" charset="0"/>
              <a:ea typeface="Lato"/>
              <a:cs typeface="Lato"/>
              <a:sym typeface="Lato"/>
            </a:endParaRPr>
          </a:p>
        </p:txBody>
      </p:sp>
      <p:pic>
        <p:nvPicPr>
          <p:cNvPr id="12" name="Picture 11">
            <a:extLst>
              <a:ext uri="{FF2B5EF4-FFF2-40B4-BE49-F238E27FC236}">
                <a16:creationId xmlns:a16="http://schemas.microsoft.com/office/drawing/2014/main" xmlns="" id="{99598F9C-8083-495F-89E8-97B92D4095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9748" y="257360"/>
            <a:ext cx="1139862" cy="2257292"/>
          </a:xfrm>
          <a:prstGeom prst="rect">
            <a:avLst/>
          </a:prstGeom>
        </p:spPr>
      </p:pic>
      <p:pic>
        <p:nvPicPr>
          <p:cNvPr id="13" name="Picture 12" descr="A close up of a logo&#10;&#10;Description automatically generated">
            <a:extLst>
              <a:ext uri="{FF2B5EF4-FFF2-40B4-BE49-F238E27FC236}">
                <a16:creationId xmlns:a16="http://schemas.microsoft.com/office/drawing/2014/main" xmlns="" id="{619F7E51-A50C-4FE6-BAF9-5399E7F57E3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3620" y="5427028"/>
            <a:ext cx="5040000" cy="1219439"/>
          </a:xfrm>
          <a:prstGeom prst="rect">
            <a:avLst/>
          </a:prstGeom>
        </p:spPr>
      </p:pic>
      <p:sp>
        <p:nvSpPr>
          <p:cNvPr id="2" name="Rectangle 1">
            <a:extLst>
              <a:ext uri="{FF2B5EF4-FFF2-40B4-BE49-F238E27FC236}">
                <a16:creationId xmlns:a16="http://schemas.microsoft.com/office/drawing/2014/main" xmlns="" id="{F0AB47B6-A7DE-4AD3-96E9-9363EE3785EE}"/>
              </a:ext>
            </a:extLst>
          </p:cNvPr>
          <p:cNvSpPr/>
          <p:nvPr/>
        </p:nvSpPr>
        <p:spPr>
          <a:xfrm rot="1789485">
            <a:off x="1360052" y="2352501"/>
            <a:ext cx="257695" cy="490451"/>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xmlns="" id="{2FB0AF93-F02E-471C-8525-B8A4E8EC8104}"/>
              </a:ext>
            </a:extLst>
          </p:cNvPr>
          <p:cNvSpPr/>
          <p:nvPr/>
        </p:nvSpPr>
        <p:spPr>
          <a:xfrm>
            <a:off x="1360051" y="3275403"/>
            <a:ext cx="257695" cy="305822"/>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xmlns="" id="{F8FF0AA5-BBF4-4B39-9B64-2B2E4BED08A0}"/>
              </a:ext>
            </a:extLst>
          </p:cNvPr>
          <p:cNvPicPr>
            <a:picLocks noChangeAspect="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19745" y="2470612"/>
            <a:ext cx="1079126" cy="1161725"/>
          </a:xfrm>
          <a:prstGeom prst="rect">
            <a:avLst/>
          </a:prstGeom>
        </p:spPr>
      </p:pic>
    </p:spTree>
    <p:extLst>
      <p:ext uri="{BB962C8B-B14F-4D97-AF65-F5344CB8AC3E}">
        <p14:creationId xmlns:p14="http://schemas.microsoft.com/office/powerpoint/2010/main" val="18911510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xmlns=""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xmlns=""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a:xfrm>
            <a:off x="6553200" y="6356352"/>
            <a:ext cx="2133600" cy="365125"/>
          </a:xfrm>
          <a:prstGeom prst="rect">
            <a:avLst/>
          </a:prstGeom>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xmlns="" id="{3E3F0D5E-229D-49A7-AAB6-0D351DD0A037}"/>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xmlns="" id="{DB6B306F-BFCD-4479-ACB0-81C8F27DCE04}"/>
              </a:ext>
            </a:extLst>
          </p:cNvPr>
          <p:cNvSpPr>
            <a:spLocks noGrp="1"/>
          </p:cNvSpPr>
          <p:nvPr>
            <p:ph type="body" sz="quarter" idx="17"/>
          </p:nvPr>
        </p:nvSpPr>
        <p:spPr>
          <a:xfrm>
            <a:off x="641476" y="3434574"/>
            <a:ext cx="1799130" cy="1149259"/>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xmlns=""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xmlns="" id="{15F20F20-48E6-4C24-8828-2C82B4338565}"/>
              </a:ext>
            </a:extLst>
          </p:cNvPr>
          <p:cNvSpPr>
            <a:spLocks noGrp="1"/>
          </p:cNvSpPr>
          <p:nvPr>
            <p:ph type="body" sz="quarter" idx="13"/>
          </p:nvPr>
        </p:nvSpPr>
        <p:spPr>
          <a:xfrm>
            <a:off x="2077538" y="1231203"/>
            <a:ext cx="1712913" cy="1109663"/>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xmlns=""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xmlns="" id="{F28DE195-DDB4-47F8-8B8C-DC750A8D9C27}"/>
              </a:ext>
            </a:extLst>
          </p:cNvPr>
          <p:cNvSpPr>
            <a:spLocks noGrp="1"/>
          </p:cNvSpPr>
          <p:nvPr>
            <p:ph type="body" sz="quarter" idx="15"/>
          </p:nvPr>
        </p:nvSpPr>
        <p:spPr>
          <a:xfrm>
            <a:off x="6101812" y="2648486"/>
            <a:ext cx="1713599" cy="1108800"/>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xmlns=""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xmlns=""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xmlns="" id="{2FE22C82-1322-47F0-8433-07036B1A318E}"/>
              </a:ext>
            </a:extLst>
          </p:cNvPr>
          <p:cNvSpPr>
            <a:spLocks noGrp="1"/>
          </p:cNvSpPr>
          <p:nvPr>
            <p:ph type="body" sz="quarter" idx="19" hasCustomPrompt="1"/>
          </p:nvPr>
        </p:nvSpPr>
        <p:spPr>
          <a:xfrm>
            <a:off x="5508301" y="5062265"/>
            <a:ext cx="1487488" cy="1181100"/>
          </a:xfr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pic>
        <p:nvPicPr>
          <p:cNvPr id="15" name="Picture 14">
            <a:extLst>
              <a:ext uri="{FF2B5EF4-FFF2-40B4-BE49-F238E27FC236}">
                <a16:creationId xmlns:a16="http://schemas.microsoft.com/office/drawing/2014/main" xmlns="" id="{36A6997C-D971-4035-B1E0-C3AFCF4B9EF5}"/>
              </a:ext>
            </a:extLst>
          </p:cNvPr>
          <p:cNvPicPr>
            <a:picLocks noChangeAspect="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5763955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dirty="0"/>
              <a:t>Commonly used boxes</a:t>
            </a:r>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780879" y="3832016"/>
            <a:ext cx="3789946" cy="2146261"/>
          </a:xfrm>
          <a:prstGeom prst="cloud">
            <a:avLst/>
          </a:prstGeom>
          <a:solidFill>
            <a:schemeClr val="accent5"/>
          </a:solidFill>
          <a:ln w="28575">
            <a:solidFill>
              <a:schemeClr val="tx2"/>
            </a:solidFill>
          </a:ln>
        </p:spPr>
        <p:txBody>
          <a:bodyPr anchor="ctr">
            <a:normAutofit/>
          </a:bodyPr>
          <a:lstStyle>
            <a:lvl1pPr marL="0" indent="0" algn="ctr">
              <a:buNone/>
              <a:defRPr sz="1600" b="1"/>
            </a:lvl1pPr>
            <a:lvl2pPr marL="457200" indent="0" algn="ctr">
              <a:buNone/>
              <a:defRPr sz="1600"/>
            </a:lvl2pPr>
          </a:lstStyle>
          <a:p>
            <a:pPr lvl="0"/>
            <a:r>
              <a:rPr lang="en-US" dirty="0"/>
              <a:t>Activity Title (X mins)</a:t>
            </a:r>
          </a:p>
          <a:p>
            <a:pPr lvl="1"/>
            <a:r>
              <a:rPr lang="en-US" dirty="0"/>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1137921" y="2371512"/>
            <a:ext cx="2994025" cy="940234"/>
          </a:xfrm>
          <a:prstGeom prst="roundRect">
            <a:avLst/>
          </a:prstGeom>
          <a:solidFill>
            <a:schemeClr val="accent1"/>
          </a:solidFill>
          <a:ln w="28575">
            <a:solidFill>
              <a:schemeClr val="accent2"/>
            </a:solidFill>
          </a:ln>
        </p:spPr>
        <p:txBody>
          <a:bodyPr anchor="ctr">
            <a:normAutofit/>
          </a:bodyPr>
          <a:lstStyle>
            <a:lvl1pPr marL="0" indent="0" algn="ctr">
              <a:buNone/>
              <a:defRPr sz="1600"/>
            </a:lvl1pPr>
          </a:lstStyle>
          <a:p>
            <a:pPr lvl="0"/>
            <a:r>
              <a:rPr lang="en-US" dirty="0"/>
              <a:t>Information box</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180231" y="2914097"/>
            <a:ext cx="2994025" cy="940234"/>
          </a:xfrm>
          <a:prstGeom prst="roundRect">
            <a:avLst/>
          </a:prstGeom>
          <a:solidFill>
            <a:schemeClr val="accent3"/>
          </a:solidFill>
          <a:ln w="28575">
            <a:solidFill>
              <a:schemeClr val="tx1"/>
            </a:solidFill>
          </a:ln>
        </p:spPr>
        <p:txBody>
          <a:bodyPr anchor="ctr">
            <a:normAutofit/>
          </a:bodyPr>
          <a:lstStyle>
            <a:lvl1pPr marL="0" indent="0" algn="ctr">
              <a:buNone/>
              <a:defRPr sz="1600" b="1"/>
            </a:lvl1pPr>
          </a:lstStyle>
          <a:p>
            <a:pPr lvl="0"/>
            <a:r>
              <a:rPr lang="en-US" dirty="0"/>
              <a:t>SEND/Definition Box:</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180230" y="4037677"/>
            <a:ext cx="2994025" cy="940234"/>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dirty="0"/>
              <a:t>Teachers note</a:t>
            </a:r>
          </a:p>
        </p:txBody>
      </p:sp>
      <p:sp>
        <p:nvSpPr>
          <p:cNvPr id="9" name="Text Placeholder 7">
            <a:extLst>
              <a:ext uri="{FF2B5EF4-FFF2-40B4-BE49-F238E27FC236}">
                <a16:creationId xmlns:a16="http://schemas.microsoft.com/office/drawing/2014/main" xmlns="" id="{3F182A14-3F1D-476C-86EF-54A1A5D78CEF}"/>
              </a:ext>
            </a:extLst>
          </p:cNvPr>
          <p:cNvSpPr>
            <a:spLocks noGrp="1"/>
          </p:cNvSpPr>
          <p:nvPr>
            <p:ph type="body" sz="quarter" idx="19" hasCustomPrompt="1"/>
          </p:nvPr>
        </p:nvSpPr>
        <p:spPr>
          <a:xfrm>
            <a:off x="1136742" y="1247932"/>
            <a:ext cx="2994025" cy="940234"/>
          </a:xfrm>
          <a:prstGeom prst="roundRect">
            <a:avLst/>
          </a:prstGeom>
          <a:solidFill>
            <a:schemeClr val="bg2"/>
          </a:solidFill>
          <a:ln w="28575">
            <a:solidFill>
              <a:schemeClr val="tx2"/>
            </a:solidFill>
          </a:ln>
        </p:spPr>
        <p:txBody>
          <a:bodyPr anchor="ctr">
            <a:normAutofit/>
          </a:bodyPr>
          <a:lstStyle>
            <a:lvl1pPr marL="0" indent="0" algn="ctr">
              <a:buNone/>
              <a:defRPr sz="1600">
                <a:solidFill>
                  <a:schemeClr val="tx1"/>
                </a:solidFill>
              </a:defRPr>
            </a:lvl1pPr>
          </a:lstStyle>
          <a:p>
            <a:pPr lvl="0"/>
            <a:r>
              <a:rPr lang="en-US" dirty="0"/>
              <a:t>Information box</a:t>
            </a:r>
          </a:p>
        </p:txBody>
      </p:sp>
      <p:sp>
        <p:nvSpPr>
          <p:cNvPr id="7" name="Text Placeholder 6">
            <a:extLst>
              <a:ext uri="{FF2B5EF4-FFF2-40B4-BE49-F238E27FC236}">
                <a16:creationId xmlns:a16="http://schemas.microsoft.com/office/drawing/2014/main" xmlns="" id="{545BC85D-E8AA-4F9D-B69B-46A19BEFAC90}"/>
              </a:ext>
            </a:extLst>
          </p:cNvPr>
          <p:cNvSpPr>
            <a:spLocks noGrp="1"/>
          </p:cNvSpPr>
          <p:nvPr>
            <p:ph type="body" sz="quarter" idx="20" hasCustomPrompt="1"/>
          </p:nvPr>
        </p:nvSpPr>
        <p:spPr>
          <a:xfrm>
            <a:off x="5180230" y="1790517"/>
            <a:ext cx="2995200" cy="940234"/>
          </a:xfrm>
          <a:prstGeom prst="roundRect">
            <a:avLst/>
          </a:prstGeom>
          <a:solidFill>
            <a:schemeClr val="tx2"/>
          </a:solidFill>
          <a:ln w="28575">
            <a:solidFill>
              <a:schemeClr val="bg2"/>
            </a:solidFill>
          </a:ln>
        </p:spPr>
        <p:txBody>
          <a:bodyPr anchor="ctr"/>
          <a:lstStyle>
            <a:lvl1pPr algn="ctr">
              <a:defRPr sz="1600" b="1">
                <a:solidFill>
                  <a:schemeClr val="bg1"/>
                </a:solidFill>
              </a:defRPr>
            </a:lvl1pPr>
            <a:lvl2pPr algn="ctr">
              <a:defRPr sz="1600">
                <a:solidFill>
                  <a:schemeClr val="bg1"/>
                </a:solidFill>
              </a:defRPr>
            </a:lvl2pPr>
          </a:lstStyle>
          <a:p>
            <a:pPr lvl="0"/>
            <a:r>
              <a:rPr lang="en-US" dirty="0"/>
              <a:t>Challenge:</a:t>
            </a:r>
          </a:p>
          <a:p>
            <a:pPr lvl="1"/>
            <a:r>
              <a:rPr lang="en-US" dirty="0"/>
              <a:t>Information</a:t>
            </a:r>
          </a:p>
        </p:txBody>
      </p:sp>
      <p:pic>
        <p:nvPicPr>
          <p:cNvPr id="14" name="Picture 13">
            <a:extLst>
              <a:ext uri="{FF2B5EF4-FFF2-40B4-BE49-F238E27FC236}">
                <a16:creationId xmlns:a16="http://schemas.microsoft.com/office/drawing/2014/main" xmlns="" id="{5EC2DD7D-13A1-4654-9AF7-342A85C83E1F}"/>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21731035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1413428" y="274639"/>
            <a:ext cx="6350924" cy="1199413"/>
          </a:xfrm>
        </p:spPr>
        <p:txBody>
          <a:bodyPr>
            <a:normAutofit/>
          </a:bodyPr>
          <a:lstStyle>
            <a:lvl1pPr algn="ctr">
              <a:defRPr lang="en-US" sz="2800" b="1" kern="1200" dirty="0">
                <a:solidFill>
                  <a:schemeClr val="tx1"/>
                </a:solidFill>
                <a:latin typeface="+mn-lt"/>
                <a:ea typeface="+mj-ea"/>
                <a:cs typeface="+mj-cs"/>
              </a:defRPr>
            </a:lvl1pPr>
          </a:lstStyle>
          <a:p>
            <a:r>
              <a:rPr lang="en-GB" dirty="0"/>
              <a:t>Copy the Vote Topic Question Here</a:t>
            </a:r>
            <a:endParaRPr lang="en-US" dirty="0"/>
          </a:p>
        </p:txBody>
      </p:sp>
      <p:sp>
        <p:nvSpPr>
          <p:cNvPr id="11" name="Rectangle 10">
            <a:extLst>
              <a:ext uri="{FF2B5EF4-FFF2-40B4-BE49-F238E27FC236}">
                <a16:creationId xmlns:a16="http://schemas.microsoft.com/office/drawing/2014/main" xmlns=""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xmlns=""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pic>
        <p:nvPicPr>
          <p:cNvPr id="17" name="Picture 16">
            <a:extLst>
              <a:ext uri="{FF2B5EF4-FFF2-40B4-BE49-F238E27FC236}">
                <a16:creationId xmlns:a16="http://schemas.microsoft.com/office/drawing/2014/main" xmlns="" id="{80F29C03-D938-433F-A1E7-4F12140050D7}"/>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pic>
        <p:nvPicPr>
          <p:cNvPr id="19" name="Picture 18">
            <a:extLst>
              <a:ext uri="{FF2B5EF4-FFF2-40B4-BE49-F238E27FC236}">
                <a16:creationId xmlns:a16="http://schemas.microsoft.com/office/drawing/2014/main" xmlns="" id="{A8E46BB5-0739-4F12-916E-AFEBF7481CC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28420" y="4815984"/>
            <a:ext cx="925606" cy="1832996"/>
          </a:xfrm>
          <a:prstGeom prst="rect">
            <a:avLst/>
          </a:prstGeom>
        </p:spPr>
      </p:pic>
    </p:spTree>
    <p:extLst>
      <p:ext uri="{BB962C8B-B14F-4D97-AF65-F5344CB8AC3E}">
        <p14:creationId xmlns:p14="http://schemas.microsoft.com/office/powerpoint/2010/main" val="25162044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8751DEF6-C112-4BCD-8EF8-ADB6CE45252E}"/>
              </a:ext>
            </a:extLst>
          </p:cNvPr>
          <p:cNvSpPr/>
          <p:nvPr/>
        </p:nvSpPr>
        <p:spPr>
          <a:xfrm>
            <a:off x="128070" y="3420376"/>
            <a:ext cx="8878297" cy="3259377"/>
          </a:xfrm>
          <a:prstGeom prst="rect">
            <a:avLst/>
          </a:prstGeom>
          <a:solidFill>
            <a:srgbClr val="EF3340">
              <a:alpha val="13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xmlns=""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lvl1pPr>
          </a:lstStyle>
          <a:p>
            <a:pPr lvl="0"/>
            <a:r>
              <a:rPr lang="en-GB" dirty="0"/>
              <a:t>Career spotlight: This is .... He is a .., which means ... </a:t>
            </a:r>
          </a:p>
          <a:p>
            <a:pPr lvl="0"/>
            <a:endParaRPr lang="en-GB" dirty="0"/>
          </a:p>
          <a:p>
            <a:pPr lvl="0"/>
            <a:r>
              <a:rPr lang="en-GB" dirty="0"/>
              <a:t>Click him to hear about how he got into a career in ...</a:t>
            </a:r>
          </a:p>
        </p:txBody>
      </p:sp>
      <p:sp>
        <p:nvSpPr>
          <p:cNvPr id="8" name="Rectangle 7">
            <a:extLst>
              <a:ext uri="{FF2B5EF4-FFF2-40B4-BE49-F238E27FC236}">
                <a16:creationId xmlns:a16="http://schemas.microsoft.com/office/drawing/2014/main" xmlns="" id="{8450BE83-20A5-4AD5-9347-F6ED54151A4F}"/>
              </a:ext>
            </a:extLst>
          </p:cNvPr>
          <p:cNvSpPr/>
          <p:nvPr/>
        </p:nvSpPr>
        <p:spPr>
          <a:xfrm>
            <a:off x="119757" y="178249"/>
            <a:ext cx="8877984" cy="3240360"/>
          </a:xfrm>
          <a:prstGeom prst="rect">
            <a:avLst/>
          </a:prstGeom>
          <a:solidFill>
            <a:srgbClr val="80A0F2">
              <a:alpha val="3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xmlns=""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xmlns=""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dirty="0"/>
              <a:t>An image relating to the information on the left.</a:t>
            </a:r>
          </a:p>
        </p:txBody>
      </p:sp>
      <p:sp>
        <p:nvSpPr>
          <p:cNvPr id="28" name="Picture Placeholder 27">
            <a:extLst>
              <a:ext uri="{FF2B5EF4-FFF2-40B4-BE49-F238E27FC236}">
                <a16:creationId xmlns:a16="http://schemas.microsoft.com/office/drawing/2014/main" xmlns=""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dirty="0"/>
              <a:t>A screenshot of the video used in Career Spotlight</a:t>
            </a:r>
          </a:p>
        </p:txBody>
      </p:sp>
      <p:sp>
        <p:nvSpPr>
          <p:cNvPr id="30" name="Text Placeholder 29">
            <a:extLst>
              <a:ext uri="{FF2B5EF4-FFF2-40B4-BE49-F238E27FC236}">
                <a16:creationId xmlns:a16="http://schemas.microsoft.com/office/drawing/2014/main" xmlns="" id="{E4081CE7-9680-41C6-8AA6-ACAF4C6CC7F7}"/>
              </a:ext>
            </a:extLst>
          </p:cNvPr>
          <p:cNvSpPr>
            <a:spLocks noGrp="1"/>
          </p:cNvSpPr>
          <p:nvPr>
            <p:ph type="body" sz="quarter" idx="17" hasCustomPrompt="1"/>
          </p:nvPr>
        </p:nvSpPr>
        <p:spPr>
          <a:xfrm>
            <a:off x="311610" y="824725"/>
            <a:ext cx="3861265"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dirty="0"/>
              <a:t>Learn about…</a:t>
            </a:r>
          </a:p>
        </p:txBody>
      </p:sp>
      <p:sp>
        <p:nvSpPr>
          <p:cNvPr id="3" name="Text Placeholder 2">
            <a:extLst>
              <a:ext uri="{FF2B5EF4-FFF2-40B4-BE49-F238E27FC236}">
                <a16:creationId xmlns:a16="http://schemas.microsoft.com/office/drawing/2014/main" xmlns=""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dirty="0"/>
              <a:t>Place hyperlink to </a:t>
            </a:r>
            <a:r>
              <a:rPr lang="en-US" dirty="0" err="1"/>
              <a:t>SafeShare</a:t>
            </a:r>
            <a:r>
              <a:rPr lang="en-US" dirty="0"/>
              <a:t> video here</a:t>
            </a:r>
            <a:endParaRPr lang="en-GB" dirty="0"/>
          </a:p>
        </p:txBody>
      </p:sp>
      <p:sp>
        <p:nvSpPr>
          <p:cNvPr id="5" name="Text Placeholder 4">
            <a:extLst>
              <a:ext uri="{FF2B5EF4-FFF2-40B4-BE49-F238E27FC236}">
                <a16:creationId xmlns:a16="http://schemas.microsoft.com/office/drawing/2014/main" xmlns=""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lvl1pPr>
          </a:lstStyle>
          <a:p>
            <a:pPr lvl="0"/>
            <a:r>
              <a:rPr lang="en-US" dirty="0"/>
              <a:t>Further information about the topic.</a:t>
            </a:r>
          </a:p>
        </p:txBody>
      </p:sp>
    </p:spTree>
    <p:extLst>
      <p:ext uri="{BB962C8B-B14F-4D97-AF65-F5344CB8AC3E}">
        <p14:creationId xmlns:p14="http://schemas.microsoft.com/office/powerpoint/2010/main" val="2945046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1_Closing Slide">
    <p:spTree>
      <p:nvGrpSpPr>
        <p:cNvPr id="1" name=""/>
        <p:cNvGrpSpPr/>
        <p:nvPr/>
      </p:nvGrpSpPr>
      <p:grpSpPr>
        <a:xfrm>
          <a:off x="0" y="0"/>
          <a:ext cx="0" cy="0"/>
          <a:chOff x="0" y="0"/>
          <a:chExt cx="0" cy="0"/>
        </a:xfrm>
      </p:grpSpPr>
      <p:pic>
        <p:nvPicPr>
          <p:cNvPr id="12" name="Picture 11">
            <a:hlinkClick r:id="rId2"/>
            <a:extLst>
              <a:ext uri="{FF2B5EF4-FFF2-40B4-BE49-F238E27FC236}">
                <a16:creationId xmlns:a16="http://schemas.microsoft.com/office/drawing/2014/main" xmlns="" id="{B52A438F-2695-440D-854D-0CC3F37C783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12020" y="2081054"/>
            <a:ext cx="1319960" cy="2613944"/>
          </a:xfrm>
          <a:prstGeom prst="rect">
            <a:avLst/>
          </a:prstGeom>
        </p:spPr>
      </p:pic>
      <p:sp>
        <p:nvSpPr>
          <p:cNvPr id="17" name="Shape 246">
            <a:extLst>
              <a:ext uri="{FF2B5EF4-FFF2-40B4-BE49-F238E27FC236}">
                <a16:creationId xmlns:a16="http://schemas.microsoft.com/office/drawing/2014/main" xmlns="" id="{8AFFC216-EEEB-467D-8388-03354B848E3A}"/>
              </a:ext>
            </a:extLst>
          </p:cNvPr>
          <p:cNvSpPr txBox="1">
            <a:spLocks/>
          </p:cNvSpPr>
          <p:nvPr/>
        </p:nvSpPr>
        <p:spPr>
          <a:xfrm>
            <a:off x="2517061" y="491063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ea typeface="Lato" panose="020F0502020204030203" pitchFamily="34" charset="0"/>
                <a:cs typeface="Lato" panose="020F0502020204030203" pitchFamily="34" charset="0"/>
                <a:sym typeface="Calibri"/>
              </a:rPr>
              <a:t>To have your voice heard!</a:t>
            </a:r>
          </a:p>
        </p:txBody>
      </p:sp>
      <p:pic>
        <p:nvPicPr>
          <p:cNvPr id="21" name="Picture 20">
            <a:extLst>
              <a:ext uri="{FF2B5EF4-FFF2-40B4-BE49-F238E27FC236}">
                <a16:creationId xmlns:a16="http://schemas.microsoft.com/office/drawing/2014/main" xmlns="" id="{57C681F7-8021-46FE-BF20-494C76A5D93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85720">
            <a:off x="6735042" y="494148"/>
            <a:ext cx="499626" cy="595324"/>
          </a:xfrm>
          <a:prstGeom prst="rect">
            <a:avLst/>
          </a:prstGeom>
        </p:spPr>
      </p:pic>
      <p:pic>
        <p:nvPicPr>
          <p:cNvPr id="22" name="Picture 21">
            <a:extLst>
              <a:ext uri="{FF2B5EF4-FFF2-40B4-BE49-F238E27FC236}">
                <a16:creationId xmlns:a16="http://schemas.microsoft.com/office/drawing/2014/main" xmlns="" id="{065A866F-2833-4390-B33F-EC2AE32C864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021492" y="1053397"/>
            <a:ext cx="993753" cy="956220"/>
          </a:xfrm>
          <a:prstGeom prst="rect">
            <a:avLst/>
          </a:prstGeom>
        </p:spPr>
      </p:pic>
      <p:pic>
        <p:nvPicPr>
          <p:cNvPr id="23" name="Picture 22">
            <a:extLst>
              <a:ext uri="{FF2B5EF4-FFF2-40B4-BE49-F238E27FC236}">
                <a16:creationId xmlns:a16="http://schemas.microsoft.com/office/drawing/2014/main" xmlns="" id="{07CC0623-67D0-4915-81A6-24FED169EC71}"/>
              </a:ext>
            </a:extLst>
          </p:cNvPr>
          <p:cNvPicPr>
            <a:picLocks noChangeAspect="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2" name="TextBox 1">
            <a:extLst>
              <a:ext uri="{FF2B5EF4-FFF2-40B4-BE49-F238E27FC236}">
                <a16:creationId xmlns:a16="http://schemas.microsoft.com/office/drawing/2014/main" xmlns="" id="{55D89BCA-8D45-46A4-9D50-7C9779FEBA2A}"/>
              </a:ext>
            </a:extLst>
          </p:cNvPr>
          <p:cNvSpPr txBox="1"/>
          <p:nvPr/>
        </p:nvSpPr>
        <p:spPr>
          <a:xfrm>
            <a:off x="1295635" y="572758"/>
            <a:ext cx="6552728" cy="1292662"/>
          </a:xfrm>
          <a:prstGeom prst="rect">
            <a:avLst/>
          </a:prstGeom>
          <a:noFill/>
        </p:spPr>
        <p:txBody>
          <a:bodyPr wrap="square" rtlCol="0">
            <a:spAutoFit/>
          </a:bodyPr>
          <a:lstStyle/>
          <a:p>
            <a:pPr algn="ctr"/>
            <a: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t>Vote Now on…</a:t>
            </a:r>
            <a:r>
              <a:rPr lang="en-GB" sz="2600" kern="1200" dirty="0">
                <a:solidFill>
                  <a:schemeClr val="tx1"/>
                </a:solidFill>
                <a:latin typeface="+mn-lt"/>
                <a:ea typeface="Lato" panose="020F0502020204030203" pitchFamily="34" charset="0"/>
                <a:cs typeface="Lato" panose="020F0502020204030203" pitchFamily="34" charset="0"/>
                <a:sym typeface="Calibri"/>
              </a:rPr>
              <a:t/>
            </a:r>
            <a:br>
              <a:rPr lang="en-GB" sz="2600" kern="1200" dirty="0">
                <a:solidFill>
                  <a:schemeClr val="tx1"/>
                </a:solidFill>
                <a:latin typeface="+mn-lt"/>
                <a:ea typeface="Lato" panose="020F0502020204030203" pitchFamily="34" charset="0"/>
                <a:cs typeface="Lato" panose="020F0502020204030203" pitchFamily="34" charset="0"/>
                <a:sym typeface="Calibri"/>
              </a:rPr>
            </a:br>
            <a: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t/>
            </a:r>
            <a:b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br>
            <a:r>
              <a:rPr lang="en-GB" sz="2600" b="1" i="0" u="sng" strike="noStrike" kern="1200" cap="none" dirty="0">
                <a:solidFill>
                  <a:schemeClr val="tx1"/>
                </a:solidFill>
                <a:latin typeface="+mn-lt"/>
                <a:ea typeface="Lato" panose="020F0502020204030203" pitchFamily="34" charset="0"/>
                <a:cs typeface="Lato" panose="020F0502020204030203" pitchFamily="34" charset="0"/>
                <a:sym typeface="Calibri"/>
              </a:rPr>
              <a:t>www.votesforschools.com</a:t>
            </a:r>
            <a: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t> </a:t>
            </a:r>
            <a:endParaRPr lang="en-GB" sz="2600" dirty="0"/>
          </a:p>
        </p:txBody>
      </p:sp>
    </p:spTree>
    <p:extLst>
      <p:ext uri="{BB962C8B-B14F-4D97-AF65-F5344CB8AC3E}">
        <p14:creationId xmlns:p14="http://schemas.microsoft.com/office/powerpoint/2010/main" val="28546317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4/30/2020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40237543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926791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1_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1"/>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tx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rgbClr val="AA32EA"/>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w="28575">
            <a:solidFill>
              <a:schemeClr val="bg2">
                <a:lumMod val="20000"/>
                <a:lumOff val="80000"/>
              </a:schemeClr>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xmlns=""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bg1">
              <a:lumMod val="95000"/>
            </a:schemeClr>
          </a:solidFill>
          <a:ln w="28575">
            <a:solidFill>
              <a:srgbClr val="AA32EA"/>
            </a:solidFill>
          </a:ln>
        </p:spPr>
        <p:txBody>
          <a:bodyPr anchor="ctr">
            <a:normAutofit/>
          </a:bodyPr>
          <a:lstStyle>
            <a:lvl1pPr marL="0" indent="0" algn="ctr">
              <a:buNone/>
              <a:defRPr sz="1600" b="0"/>
            </a:lvl1pPr>
          </a:lstStyle>
          <a:p>
            <a:pPr lvl="0"/>
            <a:r>
              <a:rPr lang="en-US"/>
              <a:t>Other</a:t>
            </a:r>
          </a:p>
        </p:txBody>
      </p:sp>
    </p:spTree>
    <p:extLst>
      <p:ext uri="{BB962C8B-B14F-4D97-AF65-F5344CB8AC3E}">
        <p14:creationId xmlns:p14="http://schemas.microsoft.com/office/powerpoint/2010/main" val="13260273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4/30/2020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5553700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906064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4707642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CC015642-D673-4A59-B7A1-9DC47DBD7005}"/>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dirty="0"/>
          </a:p>
        </p:txBody>
      </p:sp>
    </p:spTree>
    <p:extLst>
      <p:ext uri="{BB962C8B-B14F-4D97-AF65-F5344CB8AC3E}">
        <p14:creationId xmlns:p14="http://schemas.microsoft.com/office/powerpoint/2010/main" val="184342733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dirty="0"/>
              <a:t>Centre Question</a:t>
            </a:r>
          </a:p>
        </p:txBody>
      </p:sp>
      <p:pic>
        <p:nvPicPr>
          <p:cNvPr id="5" name="Picture 4">
            <a:extLst>
              <a:ext uri="{FF2B5EF4-FFF2-40B4-BE49-F238E27FC236}">
                <a16:creationId xmlns:a16="http://schemas.microsoft.com/office/drawing/2014/main" xmlns="" id="{5FD1F35A-EFCB-4B47-92D2-32D0A7236F58}"/>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37853310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4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xmlns=""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Third level</a:t>
            </a:r>
          </a:p>
        </p:txBody>
      </p:sp>
      <p:pic>
        <p:nvPicPr>
          <p:cNvPr id="5" name="Picture 4">
            <a:extLst>
              <a:ext uri="{FF2B5EF4-FFF2-40B4-BE49-F238E27FC236}">
                <a16:creationId xmlns:a16="http://schemas.microsoft.com/office/drawing/2014/main" xmlns="" id="{F8E919F7-64C3-4CFD-8AAF-B4B75A4143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8731" y="2344363"/>
            <a:ext cx="8078599" cy="1561975"/>
          </a:xfrm>
          <a:prstGeom prst="rect">
            <a:avLst/>
          </a:prstGeom>
        </p:spPr>
      </p:pic>
      <p:sp>
        <p:nvSpPr>
          <p:cNvPr id="6" name="Shape 96">
            <a:extLst>
              <a:ext uri="{FF2B5EF4-FFF2-40B4-BE49-F238E27FC236}">
                <a16:creationId xmlns:a16="http://schemas.microsoft.com/office/drawing/2014/main" xmlns="" id="{54248BCF-05EA-4605-A9E1-4F0C88B7A185}"/>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dirty="0">
                <a:solidFill>
                  <a:schemeClr val="tx2"/>
                </a:solidFill>
                <a:latin typeface="Century Gothic" panose="020B0502020202020204" pitchFamily="34" charset="0"/>
                <a:ea typeface="Lato"/>
                <a:cs typeface="Lato"/>
                <a:sym typeface="Lato"/>
              </a:rPr>
              <a:t>Secondary 45</a:t>
            </a:r>
          </a:p>
        </p:txBody>
      </p:sp>
      <p:pic>
        <p:nvPicPr>
          <p:cNvPr id="7" name="Picture 6" descr="A picture containing clock&#10;&#10;Description automatically generated">
            <a:extLst>
              <a:ext uri="{FF2B5EF4-FFF2-40B4-BE49-F238E27FC236}">
                <a16:creationId xmlns:a16="http://schemas.microsoft.com/office/drawing/2014/main" xmlns="" id="{83C43B43-C71C-41F6-B198-4D6694AD6CC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Tree>
    <p:extLst>
      <p:ext uri="{BB962C8B-B14F-4D97-AF65-F5344CB8AC3E}">
        <p14:creationId xmlns:p14="http://schemas.microsoft.com/office/powerpoint/2010/main" val="52613563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1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xmlns=""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Third level</a:t>
            </a:r>
          </a:p>
        </p:txBody>
      </p:sp>
      <p:sp>
        <p:nvSpPr>
          <p:cNvPr id="8" name="AutoShape 2" descr="https://files.slack.com/files-pri/T17G4CXPU-FEBQYG2CT/image_from_ios.jpg">
            <a:extLst>
              <a:ext uri="{FF2B5EF4-FFF2-40B4-BE49-F238E27FC236}">
                <a16:creationId xmlns:a16="http://schemas.microsoft.com/office/drawing/2014/main" xmlns="" id="{A1D31A64-0A76-4111-8A30-CA24B7D84EED}"/>
              </a:ext>
            </a:extLst>
          </p:cNvPr>
          <p:cNvSpPr>
            <a:spLocks noChangeAspect="1" noChangeArrowheads="1"/>
          </p:cNvSpPr>
          <p:nvPr/>
        </p:nvSpPr>
        <p:spPr bwMode="auto">
          <a:xfrm>
            <a:off x="4419600" y="297602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descr="A picture containing clock&#10;&#10;Description automatically generated">
            <a:extLst>
              <a:ext uri="{FF2B5EF4-FFF2-40B4-BE49-F238E27FC236}">
                <a16:creationId xmlns:a16="http://schemas.microsoft.com/office/drawing/2014/main" xmlns="" id="{66936C4A-AEC2-48E9-A9C6-8E16E3F5CF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
        <p:nvSpPr>
          <p:cNvPr id="12" name="Rectangle 11">
            <a:extLst>
              <a:ext uri="{FF2B5EF4-FFF2-40B4-BE49-F238E27FC236}">
                <a16:creationId xmlns:a16="http://schemas.microsoft.com/office/drawing/2014/main" xmlns="" id="{C5290FD4-58B2-4B7A-A30C-CB84A2968A28}"/>
              </a:ext>
            </a:extLst>
          </p:cNvPr>
          <p:cNvSpPr/>
          <p:nvPr/>
        </p:nvSpPr>
        <p:spPr>
          <a:xfrm>
            <a:off x="462040" y="2365347"/>
            <a:ext cx="991376" cy="12441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xmlns="" id="{AB92C501-D70E-49AA-803B-1FBF2BA13654}"/>
              </a:ext>
            </a:extLst>
          </p:cNvPr>
          <p:cNvSpPr/>
          <p:nvPr/>
        </p:nvSpPr>
        <p:spPr>
          <a:xfrm>
            <a:off x="1376413" y="3292383"/>
            <a:ext cx="209760" cy="53285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xmlns="" id="{7D671993-6259-49DC-BD57-7D7E7F22D8D2}"/>
              </a:ext>
            </a:extLst>
          </p:cNvPr>
          <p:cNvSpPr/>
          <p:nvPr/>
        </p:nvSpPr>
        <p:spPr>
          <a:xfrm rot="2097780" flipH="1">
            <a:off x="1328225" y="2308928"/>
            <a:ext cx="326380" cy="67093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xmlns="" id="{B9FE6937-6C4C-4471-9530-DD2FB332BE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8731" y="2334203"/>
            <a:ext cx="8078599" cy="1561975"/>
          </a:xfrm>
          <a:prstGeom prst="rect">
            <a:avLst/>
          </a:prstGeom>
        </p:spPr>
      </p:pic>
      <p:sp>
        <p:nvSpPr>
          <p:cNvPr id="16" name="Shape 96">
            <a:extLst>
              <a:ext uri="{FF2B5EF4-FFF2-40B4-BE49-F238E27FC236}">
                <a16:creationId xmlns:a16="http://schemas.microsoft.com/office/drawing/2014/main" xmlns="" id="{A433E38D-0CC7-4014-9D1F-7499547B33F3}"/>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dirty="0">
                <a:solidFill>
                  <a:schemeClr val="tx2"/>
                </a:solidFill>
                <a:latin typeface="Century Gothic" panose="020B0502020202020204" pitchFamily="34" charset="0"/>
                <a:ea typeface="Lato"/>
                <a:cs typeface="Lato"/>
                <a:sym typeface="Lato"/>
              </a:rPr>
              <a:t>Secondary 15</a:t>
            </a:r>
          </a:p>
        </p:txBody>
      </p:sp>
    </p:spTree>
    <p:extLst>
      <p:ext uri="{BB962C8B-B14F-4D97-AF65-F5344CB8AC3E}">
        <p14:creationId xmlns:p14="http://schemas.microsoft.com/office/powerpoint/2010/main" val="109764821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xmlns="" id="{FC5DE063-A0D5-4722-AC4F-46FD6B5BDFD8}"/>
              </a:ext>
            </a:extLst>
          </p:cNvPr>
          <p:cNvSpPr/>
          <p:nvPr/>
        </p:nvSpPr>
        <p:spPr>
          <a:xfrm>
            <a:off x="540000" y="540000"/>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xmlns="" id="{9768A9B8-4B0A-4DD9-BD28-D8D11742A664}"/>
              </a:ext>
            </a:extLst>
          </p:cNvPr>
          <p:cNvSpPr>
            <a:spLocks noGrp="1"/>
          </p:cNvSpPr>
          <p:nvPr>
            <p:ph type="body" sz="quarter" idx="13" hasCustomPrompt="1"/>
          </p:nvPr>
        </p:nvSpPr>
        <p:spPr>
          <a:xfrm>
            <a:off x="570384" y="2009954"/>
            <a:ext cx="8069263" cy="3951287"/>
          </a:xfr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a:t>Starter:</a:t>
            </a:r>
          </a:p>
          <a:p>
            <a:pPr lvl="0"/>
            <a:r>
              <a:rPr lang="en-US"/>
              <a:t>Why are we talking about this? (This should be bold and in purple)</a:t>
            </a:r>
          </a:p>
          <a:p>
            <a:pPr lvl="0"/>
            <a:r>
              <a:rPr lang="en-US"/>
              <a:t>Following points</a:t>
            </a:r>
          </a:p>
          <a:p>
            <a:pPr lvl="0"/>
            <a:r>
              <a:rPr lang="en-US"/>
              <a:t>Career Launchpad</a:t>
            </a:r>
          </a:p>
          <a:p>
            <a:pPr lvl="0"/>
            <a:r>
              <a:rPr lang="en-US"/>
              <a:t>Vote</a:t>
            </a:r>
          </a:p>
        </p:txBody>
      </p:sp>
    </p:spTree>
    <p:extLst>
      <p:ext uri="{BB962C8B-B14F-4D97-AF65-F5344CB8AC3E}">
        <p14:creationId xmlns:p14="http://schemas.microsoft.com/office/powerpoint/2010/main" val="154476829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xmlns="" id="{A33BFEB9-CF5C-44C5-8A02-CB490F8A45FF}"/>
              </a:ext>
            </a:extLst>
          </p:cNvPr>
          <p:cNvSpPr>
            <a:spLocks noGrp="1"/>
          </p:cNvSpPr>
          <p:nvPr>
            <p:ph type="body" sz="quarter" idx="12" hasCustomPrompt="1"/>
          </p:nvPr>
        </p:nvSpPr>
        <p:spPr>
          <a:xfrm>
            <a:off x="466725" y="4335463"/>
            <a:ext cx="8210550" cy="2039937"/>
          </a:xfrm>
        </p:spPr>
        <p:txBody>
          <a:bodyPr/>
          <a:lstStyle>
            <a:lvl1pPr marL="285750" indent="-285750">
              <a:lnSpc>
                <a:spcPct val="200000"/>
              </a:lnSpc>
              <a:buClr>
                <a:schemeClr val="tx2"/>
              </a:buClr>
              <a:buFont typeface="Arial" panose="020B0604020202020204" pitchFamily="34" charset="0"/>
              <a:buChar char="•"/>
              <a:defRPr b="1">
                <a:solidFill>
                  <a:schemeClr val="tx2"/>
                </a:solidFill>
              </a:defRPr>
            </a:lvl1pPr>
            <a:lvl2pPr marL="457200" indent="0">
              <a:buNone/>
              <a:defRPr sz="1600"/>
            </a:lvl2pPr>
          </a:lstStyle>
          <a:p>
            <a:pPr lvl="0"/>
            <a:r>
              <a:rPr lang="en-US" dirty="0"/>
              <a:t>Key word (bold, purple): Meaning (lowercase, normal)</a:t>
            </a:r>
          </a:p>
          <a:p>
            <a:pPr lvl="0"/>
            <a:r>
              <a:rPr lang="en-US" dirty="0"/>
              <a:t>Key word:</a:t>
            </a:r>
          </a:p>
          <a:p>
            <a:pPr lvl="0"/>
            <a:r>
              <a:rPr lang="en-US" dirty="0"/>
              <a:t>Key word:</a:t>
            </a:r>
          </a:p>
          <a:p>
            <a:pPr lvl="0"/>
            <a:endParaRPr lang="en-US" dirty="0"/>
          </a:p>
          <a:p>
            <a:pPr lvl="1"/>
            <a:endParaRPr lang="en-US" dirty="0"/>
          </a:p>
        </p:txBody>
      </p:sp>
      <p:sp>
        <p:nvSpPr>
          <p:cNvPr id="4" name="Shape 114">
            <a:extLst>
              <a:ext uri="{FF2B5EF4-FFF2-40B4-BE49-F238E27FC236}">
                <a16:creationId xmlns:a16="http://schemas.microsoft.com/office/drawing/2014/main" xmlns="" id="{B4B4B7E9-811B-4FB5-8E96-89BD72E83695}"/>
              </a:ext>
            </a:extLst>
          </p:cNvPr>
          <p:cNvSpPr/>
          <p:nvPr/>
        </p:nvSpPr>
        <p:spPr>
          <a:xfrm>
            <a:off x="540000" y="540000"/>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Learning objectives for today</a:t>
            </a:r>
          </a:p>
        </p:txBody>
      </p:sp>
      <p:sp>
        <p:nvSpPr>
          <p:cNvPr id="5" name="Shape 114">
            <a:extLst>
              <a:ext uri="{FF2B5EF4-FFF2-40B4-BE49-F238E27FC236}">
                <a16:creationId xmlns:a16="http://schemas.microsoft.com/office/drawing/2014/main" xmlns=""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xmlns="" id="{17CB6F5C-6D68-43F4-85C9-25930A891553}"/>
              </a:ext>
            </a:extLst>
          </p:cNvPr>
          <p:cNvSpPr>
            <a:spLocks noGrp="1"/>
          </p:cNvSpPr>
          <p:nvPr>
            <p:ph type="body" sz="quarter" idx="11" hasCustomPrompt="1"/>
          </p:nvPr>
        </p:nvSpPr>
        <p:spPr>
          <a:xfrm>
            <a:off x="497108" y="1412174"/>
            <a:ext cx="8146799" cy="1559736"/>
          </a:xfrm>
        </p:spPr>
        <p:txBody>
          <a:bodyPr/>
          <a:lstStyle>
            <a:lvl1pPr marL="342900" indent="-342900">
              <a:lnSpc>
                <a:spcPct val="200000"/>
              </a:lnSpc>
              <a:buClr>
                <a:schemeClr val="accent1"/>
              </a:buClr>
              <a:buAutoNum type="arabicPeriod"/>
              <a:defRPr/>
            </a:lvl1pPr>
          </a:lstStyle>
          <a:p>
            <a:pPr lvl="0"/>
            <a:r>
              <a:rPr lang="en-US"/>
              <a:t>Write learning objective here</a:t>
            </a:r>
          </a:p>
          <a:p>
            <a:pPr lvl="0"/>
            <a:r>
              <a:rPr lang="en-US"/>
              <a:t>Write learning objective here</a:t>
            </a:r>
          </a:p>
          <a:p>
            <a:pPr lvl="0"/>
            <a:endParaRPr lang="en-US"/>
          </a:p>
        </p:txBody>
      </p:sp>
      <p:cxnSp>
        <p:nvCxnSpPr>
          <p:cNvPr id="13" name="Straight Connector 12">
            <a:extLst>
              <a:ext uri="{FF2B5EF4-FFF2-40B4-BE49-F238E27FC236}">
                <a16:creationId xmlns:a16="http://schemas.microsoft.com/office/drawing/2014/main" xmlns=""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451238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a:prstGeom prst="rect">
            <a:avLst/>
          </a:prstGeom>
        </p:spPr>
        <p:txBody>
          <a:bodyPr>
            <a:noAutofit/>
          </a:bodyPr>
          <a:lstStyle>
            <a:lvl1pPr algn="l">
              <a:defRPr sz="2800" b="1">
                <a:latin typeface="+mn-lt"/>
              </a:defRPr>
            </a:lvl1pPr>
          </a:lstStyle>
          <a:p>
            <a:r>
              <a:rPr lang="en-US"/>
              <a:t>Commonly used boxes</a:t>
            </a:r>
          </a:p>
        </p:txBody>
      </p:sp>
      <p:sp>
        <p:nvSpPr>
          <p:cNvPr id="5" name="Text Placeholder 4">
            <a:extLst>
              <a:ext uri="{FF2B5EF4-FFF2-40B4-BE49-F238E27FC236}">
                <a16:creationId xmlns:a16="http://schemas.microsoft.com/office/drawing/2014/main" xmlns=""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5"/>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xmlns=""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bg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xmlns=""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chemeClr val="tx1"/>
            </a:solidFill>
          </a:ln>
        </p:spPr>
        <p:txBody>
          <a:bodyPr anchor="ctr">
            <a:normAutofit/>
          </a:bodyPr>
          <a:lstStyle>
            <a:lvl1pPr marL="0" indent="0" algn="ctr">
              <a:buNone/>
              <a:defRPr sz="1600" b="1">
                <a:solidFill>
                  <a:schemeClr val="tx1"/>
                </a:solidFill>
              </a:defRPr>
            </a:lvl1pPr>
          </a:lstStyle>
          <a:p>
            <a:pPr lvl="0"/>
            <a:r>
              <a:rPr lang="en-US" dirty="0"/>
              <a:t>SEND/Definition Box:</a:t>
            </a:r>
          </a:p>
        </p:txBody>
      </p:sp>
      <p:sp>
        <p:nvSpPr>
          <p:cNvPr id="4" name="Text Placeholder 3">
            <a:extLst>
              <a:ext uri="{FF2B5EF4-FFF2-40B4-BE49-F238E27FC236}">
                <a16:creationId xmlns:a16="http://schemas.microsoft.com/office/drawing/2014/main" xmlns=""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a:solidFill>
              <a:srgbClr val="AA32EA"/>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xmlns=""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xmlns=""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accent1"/>
          </a:solidFill>
          <a:ln w="28575">
            <a:solidFill>
              <a:schemeClr val="accent2"/>
            </a:solidFill>
          </a:ln>
        </p:spPr>
        <p:txBody>
          <a:bodyPr anchor="ctr">
            <a:normAutofit/>
          </a:bodyPr>
          <a:lstStyle>
            <a:lvl1pPr marL="0" indent="0" algn="ctr">
              <a:buNone/>
              <a:defRPr sz="1600" b="0"/>
            </a:lvl1pPr>
          </a:lstStyle>
          <a:p>
            <a:pPr lvl="0"/>
            <a:r>
              <a:rPr lang="en-US"/>
              <a:t>Other</a:t>
            </a:r>
          </a:p>
        </p:txBody>
      </p:sp>
      <p:pic>
        <p:nvPicPr>
          <p:cNvPr id="11" name="Picture 10">
            <a:extLst>
              <a:ext uri="{FF2B5EF4-FFF2-40B4-BE49-F238E27FC236}">
                <a16:creationId xmlns:a16="http://schemas.microsoft.com/office/drawing/2014/main" xmlns="" id="{7611E0A4-D6C2-44D1-B9FA-CEF1EDEACDB6}"/>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263397854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mn-lt"/>
                <a:ea typeface="+mj-ea"/>
                <a:cs typeface="+mj-cs"/>
              </a:defRPr>
            </a:lvl1pPr>
          </a:lstStyle>
          <a:p>
            <a:r>
              <a:rPr lang="en-GB" dirty="0"/>
              <a:t>Copy the Vote Topic Question Here</a:t>
            </a:r>
            <a:endParaRPr lang="en-US" dirty="0"/>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xmlns="" id="{E23674C8-DF6F-445F-A311-54882E2AA41D}"/>
              </a:ext>
            </a:extLst>
          </p:cNvPr>
          <p:cNvSpPr/>
          <p:nvPr/>
        </p:nvSpPr>
        <p:spPr>
          <a:xfrm>
            <a:off x="4571998" y="1444372"/>
            <a:ext cx="3995802" cy="406219"/>
          </a:xfrm>
          <a:prstGeom prst="rect">
            <a:avLst/>
          </a:prstGeom>
          <a:solidFill>
            <a:srgbClr val="97E8D7"/>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xmlns="" id="{44948174-0394-4326-B2FB-3CCE21FB747C}"/>
              </a:ext>
            </a:extLst>
          </p:cNvPr>
          <p:cNvSpPr/>
          <p:nvPr/>
        </p:nvSpPr>
        <p:spPr>
          <a:xfrm>
            <a:off x="621692" y="1444372"/>
            <a:ext cx="3950307" cy="406219"/>
          </a:xfrm>
          <a:prstGeom prst="rect">
            <a:avLst/>
          </a:prstGeom>
          <a:solidFill>
            <a:srgbClr val="BD60EF"/>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xmlns="" id="{3D238BE8-6FD2-41D1-9C60-888A56636D02}"/>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69573824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8751DEF6-C112-4BCD-8EF8-ADB6CE45252E}"/>
              </a:ext>
            </a:extLst>
          </p:cNvPr>
          <p:cNvSpPr/>
          <p:nvPr/>
        </p:nvSpPr>
        <p:spPr>
          <a:xfrm>
            <a:off x="180439" y="3426922"/>
            <a:ext cx="8800676" cy="3259377"/>
          </a:xfrm>
          <a:prstGeom prst="rect">
            <a:avLst/>
          </a:prstGeom>
          <a:solidFill>
            <a:schemeClr val="tx2">
              <a:alpha val="13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xmlns=""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1"/>
          </a:solidFill>
          <a:ln w="28575">
            <a:solidFill>
              <a:schemeClr val="accent2"/>
            </a:solidFill>
          </a:ln>
        </p:spPr>
        <p:txBody>
          <a:bodyPr anchor="ctr">
            <a:normAutofit/>
          </a:bodyPr>
          <a:lstStyle>
            <a:lvl1pPr marL="0" indent="0" algn="ctr">
              <a:buNone/>
              <a:defRPr sz="1600" b="0">
                <a:solidFill>
                  <a:schemeClr val="accent6"/>
                </a:solidFill>
              </a:defRPr>
            </a:lvl1pPr>
          </a:lstStyle>
          <a:p>
            <a:pPr lvl="0"/>
            <a:r>
              <a:rPr lang="en-GB" dirty="0"/>
              <a:t>Career spotlight: This is .... He is a .., which means ... </a:t>
            </a:r>
          </a:p>
          <a:p>
            <a:pPr lvl="0"/>
            <a:endParaRPr lang="en-GB" dirty="0"/>
          </a:p>
          <a:p>
            <a:pPr lvl="0"/>
            <a:r>
              <a:rPr lang="en-GB" dirty="0"/>
              <a:t>Click him to hear about how he got into a career in ...</a:t>
            </a:r>
          </a:p>
        </p:txBody>
      </p:sp>
      <p:sp>
        <p:nvSpPr>
          <p:cNvPr id="8" name="Rectangle 7">
            <a:extLst>
              <a:ext uri="{FF2B5EF4-FFF2-40B4-BE49-F238E27FC236}">
                <a16:creationId xmlns:a16="http://schemas.microsoft.com/office/drawing/2014/main" xmlns="" id="{8450BE83-20A5-4AD5-9347-F6ED54151A4F}"/>
              </a:ext>
            </a:extLst>
          </p:cNvPr>
          <p:cNvSpPr/>
          <p:nvPr/>
        </p:nvSpPr>
        <p:spPr>
          <a:xfrm>
            <a:off x="172126" y="178249"/>
            <a:ext cx="8800676" cy="3240360"/>
          </a:xfrm>
          <a:prstGeom prst="rect">
            <a:avLst/>
          </a:pr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xmlns=""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xmlns=""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xmlns=""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xmlns=""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bg2"/>
          </a:solidFill>
          <a:ln w="28575">
            <a:solidFill>
              <a:srgbClr val="AA32EA"/>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xmlns=""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bg2"/>
          </a:solidFill>
          <a:ln w="28575">
            <a:solidFill>
              <a:srgbClr val="AA32EA"/>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34415322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7" name="Shape 246">
            <a:extLst>
              <a:ext uri="{FF2B5EF4-FFF2-40B4-BE49-F238E27FC236}">
                <a16:creationId xmlns:a16="http://schemas.microsoft.com/office/drawing/2014/main" xmlns="" id="{EC2CFFFB-4338-4B17-9C17-0C770B558F62}"/>
              </a:ext>
            </a:extLst>
          </p:cNvPr>
          <p:cNvSpPr txBox="1">
            <a:spLocks/>
          </p:cNvSpPr>
          <p:nvPr/>
        </p:nvSpPr>
        <p:spPr>
          <a:xfrm>
            <a:off x="2390613" y="473597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ea typeface="Lato" panose="020F0502020204030203" pitchFamily="34" charset="0"/>
                <a:cs typeface="Lato" panose="020F0502020204030203" pitchFamily="34" charset="0"/>
                <a:sym typeface="Calibri"/>
              </a:rPr>
              <a:t>To have your voice heard!</a:t>
            </a:r>
          </a:p>
        </p:txBody>
      </p:sp>
      <p:pic>
        <p:nvPicPr>
          <p:cNvPr id="8" name="Picture 7">
            <a:hlinkClick r:id="rId2"/>
            <a:extLst>
              <a:ext uri="{FF2B5EF4-FFF2-40B4-BE49-F238E27FC236}">
                <a16:creationId xmlns:a16="http://schemas.microsoft.com/office/drawing/2014/main" xmlns="" id="{6F0CCE7F-BF3C-4F4E-83D0-851D34E9A38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18031" y="2066700"/>
            <a:ext cx="2037547" cy="2409285"/>
          </a:xfrm>
          <a:prstGeom prst="rect">
            <a:avLst/>
          </a:prstGeom>
        </p:spPr>
      </p:pic>
      <p:sp>
        <p:nvSpPr>
          <p:cNvPr id="2" name="TextBox 1">
            <a:extLst>
              <a:ext uri="{FF2B5EF4-FFF2-40B4-BE49-F238E27FC236}">
                <a16:creationId xmlns:a16="http://schemas.microsoft.com/office/drawing/2014/main" xmlns="" id="{C9FCA0FD-013D-496C-914D-1B6F0E4E2473}"/>
              </a:ext>
            </a:extLst>
          </p:cNvPr>
          <p:cNvSpPr txBox="1"/>
          <p:nvPr/>
        </p:nvSpPr>
        <p:spPr>
          <a:xfrm>
            <a:off x="997527" y="534691"/>
            <a:ext cx="7148945" cy="1323439"/>
          </a:xfrm>
          <a:prstGeom prst="rect">
            <a:avLst/>
          </a:prstGeom>
          <a:noFill/>
        </p:spPr>
        <p:txBody>
          <a:bodyPr wrap="square" rtlCol="0" anchor="ctr">
            <a:spAutoFit/>
          </a:bodyPr>
          <a:lstStyle/>
          <a:p>
            <a:pPr algn="ctr"/>
            <a:r>
              <a:rPr lang="en-GB" sz="2400" b="1" dirty="0"/>
              <a:t>Vote Now on…</a:t>
            </a:r>
            <a:r>
              <a:rPr lang="en-GB" sz="2800" b="1" dirty="0"/>
              <a:t/>
            </a:r>
            <a:br>
              <a:rPr lang="en-GB" sz="2800" b="1" dirty="0"/>
            </a:br>
            <a:r>
              <a:rPr lang="en-GB" sz="2800" b="1" dirty="0"/>
              <a:t/>
            </a:r>
            <a:br>
              <a:rPr lang="en-GB" sz="2800" b="1" dirty="0"/>
            </a:br>
            <a:r>
              <a:rPr lang="en-GB" sz="2800" b="1" dirty="0"/>
              <a:t>www.votesforschools.com </a:t>
            </a:r>
          </a:p>
        </p:txBody>
      </p:sp>
      <p:sp>
        <p:nvSpPr>
          <p:cNvPr id="10" name="Rectangle: Rounded Corners 9">
            <a:hlinkClick r:id="rId2"/>
            <a:extLst>
              <a:ext uri="{FF2B5EF4-FFF2-40B4-BE49-F238E27FC236}">
                <a16:creationId xmlns:a16="http://schemas.microsoft.com/office/drawing/2014/main" xmlns="" id="{BAA09533-D7E2-4F4B-939F-6BBF327E3623}"/>
              </a:ext>
            </a:extLst>
          </p:cNvPr>
          <p:cNvSpPr/>
          <p:nvPr/>
        </p:nvSpPr>
        <p:spPr>
          <a:xfrm>
            <a:off x="1936761" y="5559230"/>
            <a:ext cx="6833014" cy="919401"/>
          </a:xfrm>
          <a:prstGeom prst="roundRect">
            <a:avLst/>
          </a:prstGeom>
          <a:solidFill>
            <a:schemeClr val="accent1"/>
          </a:solidFill>
          <a:ln w="28575">
            <a:solidFill>
              <a:schemeClr val="tx2"/>
            </a:solidFill>
          </a:ln>
        </p:spPr>
        <p:txBody>
          <a:bodyPr wrap="square">
            <a:spAutoFit/>
          </a:bodyPr>
          <a:lstStyle/>
          <a:p>
            <a:pPr algn="ctr"/>
            <a:r>
              <a:rPr lang="en-GB" sz="1600" b="1" dirty="0">
                <a:solidFill>
                  <a:srgbClr val="060505"/>
                </a:solidFill>
                <a:latin typeface="+mj-lt"/>
              </a:rPr>
              <a:t>Not sure how? </a:t>
            </a:r>
            <a:r>
              <a:rPr lang="en-GB" sz="1600" dirty="0">
                <a:solidFill>
                  <a:srgbClr val="060505"/>
                </a:solidFill>
                <a:latin typeface="+mj-lt"/>
              </a:rPr>
              <a:t>Click the icon to see a video on how to log your votes! </a:t>
            </a:r>
            <a:r>
              <a:rPr lang="en-GB" sz="1600" dirty="0">
                <a:solidFill>
                  <a:srgbClr val="060505"/>
                </a:solidFill>
              </a:rPr>
              <a:t>If you have any issues, feedback or comments, email </a:t>
            </a:r>
            <a:r>
              <a:rPr lang="en-GB" sz="1600" dirty="0">
                <a:solidFill>
                  <a:srgbClr val="060505"/>
                </a:solidFill>
                <a:hlinkClick r:id="rId4"/>
              </a:rPr>
              <a:t>aisling@votesforschools.com</a:t>
            </a:r>
            <a:endParaRPr lang="en-GB" sz="1600" dirty="0">
              <a:solidFill>
                <a:srgbClr val="060505"/>
              </a:solidFill>
            </a:endParaRPr>
          </a:p>
        </p:txBody>
      </p:sp>
    </p:spTree>
    <p:extLst>
      <p:ext uri="{BB962C8B-B14F-4D97-AF65-F5344CB8AC3E}">
        <p14:creationId xmlns:p14="http://schemas.microsoft.com/office/powerpoint/2010/main" val="417646556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2_Blank P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670729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Title P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CC015642-D673-4A59-B7A1-9DC47DBD7005}"/>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263572486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Main Question Pris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Century Gothic" panose="020B0502020202020204" pitchFamily="34" charset="0"/>
              </a:defRPr>
            </a:lvl1pPr>
          </a:lstStyle>
          <a:p>
            <a:r>
              <a:rPr lang="en-US" dirty="0"/>
              <a:t>Centre Question</a:t>
            </a:r>
          </a:p>
        </p:txBody>
      </p:sp>
      <p:pic>
        <p:nvPicPr>
          <p:cNvPr id="5" name="Picture 4">
            <a:extLst>
              <a:ext uri="{FF2B5EF4-FFF2-40B4-BE49-F238E27FC236}">
                <a16:creationId xmlns:a16="http://schemas.microsoft.com/office/drawing/2014/main" xmlns="" id="{5FD1F35A-EFCB-4B47-92D2-32D0A7236F58}"/>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244003365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Prisons 4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xmlns="" id="{8D8228FB-3C88-4C74-A604-FDB3A25D175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xmlns=""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pic>
        <p:nvPicPr>
          <p:cNvPr id="5" name="Picture 4">
            <a:extLst>
              <a:ext uri="{FF2B5EF4-FFF2-40B4-BE49-F238E27FC236}">
                <a16:creationId xmlns:a16="http://schemas.microsoft.com/office/drawing/2014/main" xmlns="" id="{1D0270B4-F9D9-4D32-957F-322B7A07D9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71083527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Prisons 1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xmlns="" id="{8D8228FB-3C88-4C74-A604-FDB3A25D175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xmlns=""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pic>
        <p:nvPicPr>
          <p:cNvPr id="5" name="Picture 4">
            <a:extLst>
              <a:ext uri="{FF2B5EF4-FFF2-40B4-BE49-F238E27FC236}">
                <a16:creationId xmlns:a16="http://schemas.microsoft.com/office/drawing/2014/main" xmlns="" id="{1D0270B4-F9D9-4D32-957F-322B7A07D9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360226733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Yes/No Prison">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dirty="0"/>
              <a:t>Copy the Vote Topic Question Here</a:t>
            </a:r>
            <a:endParaRPr lang="en-US" dirty="0"/>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xmlns=""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xmlns=""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xmlns="" id="{3D238BE8-6FD2-41D1-9C60-888A56636D02}"/>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89201512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xmlns=""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ight Triangle 3">
            <a:extLst>
              <a:ext uri="{FF2B5EF4-FFF2-40B4-BE49-F238E27FC236}">
                <a16:creationId xmlns:a16="http://schemas.microsoft.com/office/drawing/2014/main" xmlns=""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itle 1">
            <a:extLst>
              <a:ext uri="{FF2B5EF4-FFF2-40B4-BE49-F238E27FC236}">
                <a16:creationId xmlns:a16="http://schemas.microsoft.com/office/drawing/2014/main" xmlns=""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190928400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Blank Prison">
    <p:spTree>
      <p:nvGrpSpPr>
        <p:cNvPr id="1" name=""/>
        <p:cNvGrpSpPr/>
        <p:nvPr/>
      </p:nvGrpSpPr>
      <p:grpSpPr>
        <a:xfrm>
          <a:off x="0" y="0"/>
          <a:ext cx="0" cy="0"/>
          <a:chOff x="0" y="0"/>
          <a:chExt cx="0" cy="0"/>
        </a:xfrm>
      </p:grpSpPr>
      <p:sp>
        <p:nvSpPr>
          <p:cNvPr id="7" name="Shape 102">
            <a:extLst>
              <a:ext uri="{FF2B5EF4-FFF2-40B4-BE49-F238E27FC236}">
                <a16:creationId xmlns:a16="http://schemas.microsoft.com/office/drawing/2014/main" xmlns="" id="{2420849F-8730-4888-8065-7959E366065F}"/>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dirty="0">
                <a:solidFill>
                  <a:srgbClr val="2D2D2D"/>
                </a:solidFill>
                <a:latin typeface="Century Gothic" panose="020B0502020202020204" pitchFamily="34" charset="0"/>
                <a:ea typeface="Lato"/>
                <a:cs typeface="Lato"/>
                <a:sym typeface="Lato"/>
              </a:rPr>
              <a:t> </a:t>
            </a:r>
            <a:r>
              <a:rPr lang="en-GB" sz="1000" b="0" u="none" dirty="0">
                <a:solidFill>
                  <a:srgbClr val="2D2D2D"/>
                </a:solidFill>
                <a:latin typeface="Century Gothic" panose="020B0502020202020204" pitchFamily="34" charset="0"/>
                <a:ea typeface="Lato"/>
                <a:cs typeface="Lato"/>
                <a:sym typeface="Lato"/>
              </a:rPr>
              <a:t>©VotesforPrisons2020</a:t>
            </a:r>
          </a:p>
        </p:txBody>
      </p:sp>
      <p:pic>
        <p:nvPicPr>
          <p:cNvPr id="8" name="Picture 7">
            <a:extLst>
              <a:ext uri="{FF2B5EF4-FFF2-40B4-BE49-F238E27FC236}">
                <a16:creationId xmlns:a16="http://schemas.microsoft.com/office/drawing/2014/main" xmlns="" id="{384FE27C-58A1-43B8-90BE-806A0DAA6C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sp>
        <p:nvSpPr>
          <p:cNvPr id="10" name="Rectangle: Rounded Corners 9">
            <a:extLst>
              <a:ext uri="{FF2B5EF4-FFF2-40B4-BE49-F238E27FC236}">
                <a16:creationId xmlns:a16="http://schemas.microsoft.com/office/drawing/2014/main" xmlns="" id="{F6090BD1-D391-4D68-B469-6A02768AE9AA}"/>
              </a:ext>
            </a:extLst>
          </p:cNvPr>
          <p:cNvSpPr/>
          <p:nvPr/>
        </p:nvSpPr>
        <p:spPr>
          <a:xfrm>
            <a:off x="850250" y="5623551"/>
            <a:ext cx="7443497" cy="792087"/>
          </a:xfrm>
          <a:prstGeom prst="roundRect">
            <a:avLst/>
          </a:prstGeom>
          <a:solidFill>
            <a:srgbClr val="E6E6E6"/>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b="1" dirty="0">
                <a:solidFill>
                  <a:schemeClr val="tx1"/>
                </a:solidFill>
                <a:latin typeface="Century Gothic"/>
                <a:ea typeface="Lato" panose="020F0502020204030203" pitchFamily="34" charset="0"/>
                <a:cs typeface="Century Gothic"/>
              </a:rPr>
              <a:t>Make your voice heard! </a:t>
            </a:r>
          </a:p>
          <a:p>
            <a:pPr algn="ctr"/>
            <a:r>
              <a:rPr lang="en-GB" sz="1500" dirty="0">
                <a:solidFill>
                  <a:schemeClr val="tx1"/>
                </a:solidFill>
                <a:latin typeface="Century Gothic"/>
                <a:ea typeface="Lato" panose="020F0502020204030203" pitchFamily="34" charset="0"/>
                <a:cs typeface="Century Gothic"/>
              </a:rPr>
              <a:t>If you have any comments about this topic, please ask your teacher to get in touch with us.</a:t>
            </a:r>
          </a:p>
        </p:txBody>
      </p:sp>
      <p:pic>
        <p:nvPicPr>
          <p:cNvPr id="11" name="Picture 10">
            <a:extLst>
              <a:ext uri="{FF2B5EF4-FFF2-40B4-BE49-F238E27FC236}">
                <a16:creationId xmlns:a16="http://schemas.microsoft.com/office/drawing/2014/main" xmlns="" id="{CC3CE72D-1435-4A53-A159-3A6CD2565650}"/>
              </a:ext>
            </a:extLst>
          </p:cNvPr>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xmlns="" id="{6C4E2865-5D47-4833-930C-63AC72D8D4BA}"/>
              </a:ext>
            </a:extLst>
          </p:cNvPr>
          <p:cNvSpPr txBox="1"/>
          <p:nvPr/>
        </p:nvSpPr>
        <p:spPr>
          <a:xfrm>
            <a:off x="1720119" y="1163074"/>
            <a:ext cx="5703757" cy="707886"/>
          </a:xfrm>
          <a:prstGeom prst="rect">
            <a:avLst/>
          </a:prstGeom>
          <a:noFill/>
        </p:spPr>
        <p:txBody>
          <a:bodyPr wrap="square" rtlCol="0">
            <a:spAutoFit/>
          </a:bodyPr>
          <a:lstStyle/>
          <a:p>
            <a:r>
              <a:rPr lang="en-GB" sz="4000" b="1" dirty="0"/>
              <a:t>Cast your vote now…</a:t>
            </a:r>
          </a:p>
        </p:txBody>
      </p:sp>
    </p:spTree>
    <p:extLst>
      <p:ext uri="{BB962C8B-B14F-4D97-AF65-F5344CB8AC3E}">
        <p14:creationId xmlns:p14="http://schemas.microsoft.com/office/powerpoint/2010/main" val="123138356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18171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Title Colleg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CC015642-D673-4A59-B7A1-9DC47DBD7005}"/>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136358503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Main Question Colleg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700" b="1">
                <a:latin typeface="Century Gothic" panose="020B0502020202020204" pitchFamily="34" charset="0"/>
              </a:defRPr>
            </a:lvl1pPr>
          </a:lstStyle>
          <a:p>
            <a:r>
              <a:rPr lang="en-US" dirty="0"/>
              <a:t>Centre Question</a:t>
            </a:r>
          </a:p>
        </p:txBody>
      </p:sp>
      <p:pic>
        <p:nvPicPr>
          <p:cNvPr id="5" name="Picture 4">
            <a:extLst>
              <a:ext uri="{FF2B5EF4-FFF2-40B4-BE49-F238E27FC236}">
                <a16:creationId xmlns:a16="http://schemas.microsoft.com/office/drawing/2014/main" xmlns="" id="{5FD1F35A-EFCB-4B47-92D2-32D0A7236F58}"/>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81098328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College 4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1D0270B4-F9D9-4D32-957F-322B7A07D9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xmlns="" id="{0812DB63-BA98-44DD-ACBB-3F090CB2FEF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xmlns=""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spTree>
    <p:extLst>
      <p:ext uri="{BB962C8B-B14F-4D97-AF65-F5344CB8AC3E}">
        <p14:creationId xmlns:p14="http://schemas.microsoft.com/office/powerpoint/2010/main" val="190811874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College 1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1D0270B4-F9D9-4D32-957F-322B7A07D9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xmlns="" id="{0812DB63-BA98-44DD-ACBB-3F090CB2FEF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xmlns=""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spTree>
    <p:extLst>
      <p:ext uri="{BB962C8B-B14F-4D97-AF65-F5344CB8AC3E}">
        <p14:creationId xmlns:p14="http://schemas.microsoft.com/office/powerpoint/2010/main" val="212735776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1_College 15 Cover">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CFC6B756-08FA-421E-B3AF-6B608F35C80A}"/>
              </a:ext>
            </a:extLst>
          </p:cNvPr>
          <p:cNvSpPr>
            <a:spLocks noGrp="1"/>
          </p:cNvSpPr>
          <p:nvPr>
            <p:ph type="body" sz="quarter" idx="10" hasCustomPrompt="1"/>
          </p:nvPr>
        </p:nvSpPr>
        <p:spPr>
          <a:xfrm>
            <a:off x="629364" y="1577619"/>
            <a:ext cx="7886700" cy="4773613"/>
          </a:xfrm>
          <a:ln>
            <a:solidFill>
              <a:schemeClr val="tx1"/>
            </a:solidFill>
          </a:ln>
        </p:spPr>
        <p:txBody>
          <a:bodyPr>
            <a:normAutofit/>
          </a:bodyPr>
          <a:lstStyle>
            <a:lvl1pPr marL="342900" indent="-342900">
              <a:buAutoNum type="arabicParenR"/>
              <a:defRPr sz="1300"/>
            </a:lvl1pPr>
            <a:lvl2pPr>
              <a:defRPr sz="1300"/>
            </a:lvl2pPr>
            <a:lvl3pPr>
              <a:defRPr sz="1300"/>
            </a:lvl3pPr>
            <a:lvl4pPr>
              <a:defRPr sz="1300"/>
            </a:lvl4pPr>
            <a:lvl5pPr>
              <a:defRPr sz="1300"/>
            </a:lvl5pPr>
          </a:lstStyle>
          <a:p>
            <a:pPr lvl="0"/>
            <a:r>
              <a:rPr lang="en-US" dirty="0"/>
              <a:t>…</a:t>
            </a:r>
          </a:p>
          <a:p>
            <a:pPr lvl="0"/>
            <a:r>
              <a:rPr lang="en-US" dirty="0"/>
              <a:t>…</a:t>
            </a:r>
          </a:p>
          <a:p>
            <a:pPr lvl="0"/>
            <a:r>
              <a:rPr lang="en-US" dirty="0"/>
              <a:t>…</a:t>
            </a:r>
          </a:p>
          <a:p>
            <a:pPr lvl="0"/>
            <a:r>
              <a:rPr lang="en-US" dirty="0"/>
              <a:t>…</a:t>
            </a:r>
          </a:p>
          <a:p>
            <a:pPr lvl="0"/>
            <a:r>
              <a:rPr lang="en-US" dirty="0"/>
              <a:t>…</a:t>
            </a:r>
          </a:p>
          <a:p>
            <a:pPr lvl="0"/>
            <a:r>
              <a:rPr lang="en-US" dirty="0"/>
              <a:t>…</a:t>
            </a:r>
            <a:endParaRPr lang="en-GB" dirty="0"/>
          </a:p>
        </p:txBody>
      </p:sp>
      <p:sp>
        <p:nvSpPr>
          <p:cNvPr id="7" name="Shape 223">
            <a:extLst>
              <a:ext uri="{FF2B5EF4-FFF2-40B4-BE49-F238E27FC236}">
                <a16:creationId xmlns:a16="http://schemas.microsoft.com/office/drawing/2014/main" xmlns="" id="{C7F40F4E-63C1-4B6E-96E5-2E7166BE3984}"/>
              </a:ext>
            </a:extLst>
          </p:cNvPr>
          <p:cNvSpPr/>
          <p:nvPr/>
        </p:nvSpPr>
        <p:spPr>
          <a:xfrm>
            <a:off x="629364" y="1199435"/>
            <a:ext cx="7885269" cy="378184"/>
          </a:xfrm>
          <a:prstGeom prst="rect">
            <a:avLst/>
          </a:prstGeom>
          <a:gradFill flip="none" rotWithShape="1">
            <a:gsLst>
              <a:gs pos="0">
                <a:srgbClr val="BB0F70"/>
              </a:gs>
              <a:gs pos="100000">
                <a:srgbClr val="30AFAF"/>
              </a:gs>
            </a:gsLst>
            <a:lin ang="0" scaled="0"/>
            <a:tileRect/>
          </a:gra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YES/NO</a:t>
            </a:r>
          </a:p>
        </p:txBody>
      </p:sp>
      <p:pic>
        <p:nvPicPr>
          <p:cNvPr id="9" name="Picture 8">
            <a:extLst>
              <a:ext uri="{FF2B5EF4-FFF2-40B4-BE49-F238E27FC236}">
                <a16:creationId xmlns:a16="http://schemas.microsoft.com/office/drawing/2014/main" xmlns="" id="{53049D56-9A99-4D19-BBBC-10CB6E83F879}"/>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pic>
        <p:nvPicPr>
          <p:cNvPr id="10" name="Graphic 9" descr="Thumbs up sign">
            <a:extLst>
              <a:ext uri="{FF2B5EF4-FFF2-40B4-BE49-F238E27FC236}">
                <a16:creationId xmlns:a16="http://schemas.microsoft.com/office/drawing/2014/main" xmlns="" id="{061EE302-B13D-4F4B-BFEA-C3DA8D7C7A0B}"/>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rot="10800000">
            <a:off x="8145985" y="5690463"/>
            <a:ext cx="914400" cy="914400"/>
          </a:xfrm>
          <a:prstGeom prst="rect">
            <a:avLst/>
          </a:prstGeom>
        </p:spPr>
      </p:pic>
      <p:pic>
        <p:nvPicPr>
          <p:cNvPr id="11" name="Graphic 10" descr="Thumbs up sign">
            <a:extLst>
              <a:ext uri="{FF2B5EF4-FFF2-40B4-BE49-F238E27FC236}">
                <a16:creationId xmlns:a16="http://schemas.microsoft.com/office/drawing/2014/main" xmlns="" id="{66F4683F-F1B8-4730-BD97-7183A095E6C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212129" y="5690774"/>
            <a:ext cx="914400" cy="914400"/>
          </a:xfrm>
          <a:prstGeom prst="rect">
            <a:avLst/>
          </a:prstGeom>
        </p:spPr>
      </p:pic>
      <p:sp>
        <p:nvSpPr>
          <p:cNvPr id="12" name="Title 1">
            <a:extLst>
              <a:ext uri="{FF2B5EF4-FFF2-40B4-BE49-F238E27FC236}">
                <a16:creationId xmlns:a16="http://schemas.microsoft.com/office/drawing/2014/main" xmlns="" id="{63D52306-D8B1-4DD9-BAFA-E1BD778160AB}"/>
              </a:ext>
            </a:extLst>
          </p:cNvPr>
          <p:cNvSpPr>
            <a:spLocks noGrp="1"/>
          </p:cNvSpPr>
          <p:nvPr>
            <p:ph type="ctrTitle" hasCustomPrompt="1"/>
          </p:nvPr>
        </p:nvSpPr>
        <p:spPr>
          <a:xfrm>
            <a:off x="1133365" y="252826"/>
            <a:ext cx="6877265" cy="823832"/>
          </a:xfrm>
          <a:prstGeom prst="rect">
            <a:avLst/>
          </a:prstGeom>
        </p:spPr>
        <p:txBody>
          <a:bodyPr>
            <a:normAutofit/>
          </a:bodyPr>
          <a:lstStyle>
            <a:lvl1pPr algn="ctr">
              <a:defRPr sz="2700" b="1">
                <a:latin typeface="Century Gothic" panose="020B0502020202020204" pitchFamily="34" charset="0"/>
              </a:defRPr>
            </a:lvl1pPr>
          </a:lstStyle>
          <a:p>
            <a:r>
              <a:rPr lang="en-US" dirty="0"/>
              <a:t>Centre Question</a:t>
            </a:r>
          </a:p>
        </p:txBody>
      </p:sp>
    </p:spTree>
    <p:extLst>
      <p:ext uri="{BB962C8B-B14F-4D97-AF65-F5344CB8AC3E}">
        <p14:creationId xmlns:p14="http://schemas.microsoft.com/office/powerpoint/2010/main" val="15605121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1_Career Launchpa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xmlns="" id="{0B1D7AAC-006E-4AAA-A19A-B17FA371EFA2}"/>
              </a:ext>
            </a:extLst>
          </p:cNvPr>
          <p:cNvSpPr/>
          <p:nvPr/>
        </p:nvSpPr>
        <p:spPr>
          <a:xfrm>
            <a:off x="176812" y="3417526"/>
            <a:ext cx="8802000" cy="3276000"/>
          </a:xfrm>
          <a:prstGeom prst="rect">
            <a:avLst/>
          </a:prstGeom>
          <a:solidFill>
            <a:srgbClr val="C93F8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xmlns="" id="{EAEA2527-671F-49C9-BE1A-52E69C0FE7CD}"/>
              </a:ext>
            </a:extLst>
          </p:cNvPr>
          <p:cNvSpPr/>
          <p:nvPr/>
        </p:nvSpPr>
        <p:spPr>
          <a:xfrm>
            <a:off x="109261" y="101201"/>
            <a:ext cx="8866240" cy="3317224"/>
          </a:xfrm>
          <a:prstGeom prst="rect">
            <a:avLst/>
          </a:prstGeom>
          <a:solidFill>
            <a:srgbClr val="39CBC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 Placeholder 11">
            <a:extLst>
              <a:ext uri="{FF2B5EF4-FFF2-40B4-BE49-F238E27FC236}">
                <a16:creationId xmlns:a16="http://schemas.microsoft.com/office/drawing/2014/main" xmlns=""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solidFill>
                  <a:schemeClr val="accent6"/>
                </a:solidFill>
              </a:defRPr>
            </a:lvl1pPr>
          </a:lstStyle>
          <a:p>
            <a:pPr lvl="0"/>
            <a:r>
              <a:rPr lang="en-GB" dirty="0"/>
              <a:t>Career spotlight: This is .... He is a .., which means ... </a:t>
            </a:r>
          </a:p>
          <a:p>
            <a:pPr lvl="0"/>
            <a:endParaRPr lang="en-GB" dirty="0"/>
          </a:p>
          <a:p>
            <a:pPr lvl="0"/>
            <a:r>
              <a:rPr lang="en-GB" dirty="0"/>
              <a:t>Click him to hear about how he got into a career in ...</a:t>
            </a:r>
          </a:p>
        </p:txBody>
      </p:sp>
      <p:sp>
        <p:nvSpPr>
          <p:cNvPr id="13" name="Title 1">
            <a:extLst>
              <a:ext uri="{FF2B5EF4-FFF2-40B4-BE49-F238E27FC236}">
                <a16:creationId xmlns:a16="http://schemas.microsoft.com/office/drawing/2014/main" xmlns=""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xmlns=""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xmlns=""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xmlns=""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xmlns=""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2789710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Yes/No  College">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xmlns=""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dirty="0"/>
              <a:t>Copy the Vote Topic Question Here</a:t>
            </a:r>
            <a:endParaRPr lang="en-US" dirty="0"/>
          </a:p>
        </p:txBody>
      </p:sp>
      <p:sp>
        <p:nvSpPr>
          <p:cNvPr id="15" name="Text Placeholder 16">
            <a:extLst>
              <a:ext uri="{FF2B5EF4-FFF2-40B4-BE49-F238E27FC236}">
                <a16:creationId xmlns:a16="http://schemas.microsoft.com/office/drawing/2014/main" xmlns=""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xmlns=""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xmlns=""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xmlns=""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xmlns="" id="{3D238BE8-6FD2-41D1-9C60-888A56636D02}"/>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21104272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xmlns=""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ight Triangle 3">
            <a:extLst>
              <a:ext uri="{FF2B5EF4-FFF2-40B4-BE49-F238E27FC236}">
                <a16:creationId xmlns:a16="http://schemas.microsoft.com/office/drawing/2014/main" xmlns=""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itle 1">
            <a:extLst>
              <a:ext uri="{FF2B5EF4-FFF2-40B4-BE49-F238E27FC236}">
                <a16:creationId xmlns:a16="http://schemas.microsoft.com/office/drawing/2014/main" xmlns=""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223227267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Colleges En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384FE27C-58A1-43B8-90BE-806A0DAA6C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pic>
        <p:nvPicPr>
          <p:cNvPr id="11" name="Picture 10">
            <a:extLst>
              <a:ext uri="{FF2B5EF4-FFF2-40B4-BE49-F238E27FC236}">
                <a16:creationId xmlns:a16="http://schemas.microsoft.com/office/drawing/2014/main" xmlns="" id="{CC3CE72D-1435-4A53-A159-3A6CD2565650}"/>
              </a:ext>
            </a:extLst>
          </p:cNvPr>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xmlns="" id="{6C4E2865-5D47-4833-930C-63AC72D8D4BA}"/>
              </a:ext>
            </a:extLst>
          </p:cNvPr>
          <p:cNvSpPr txBox="1"/>
          <p:nvPr/>
        </p:nvSpPr>
        <p:spPr>
          <a:xfrm>
            <a:off x="1720119" y="947630"/>
            <a:ext cx="5703757" cy="1384995"/>
          </a:xfrm>
          <a:prstGeom prst="rect">
            <a:avLst/>
          </a:prstGeom>
          <a:noFill/>
        </p:spPr>
        <p:txBody>
          <a:bodyPr wrap="square" rtlCol="0" anchor="ctr">
            <a:spAutoFit/>
          </a:bodyPr>
          <a:lstStyle/>
          <a:p>
            <a:pPr algn="ctr"/>
            <a:r>
              <a:rPr lang="en-GB" sz="2800" b="1" dirty="0"/>
              <a:t>Cast your vote on…</a:t>
            </a:r>
          </a:p>
          <a:p>
            <a:pPr algn="ctr"/>
            <a:endParaRPr lang="en-GB" sz="2800" b="1" dirty="0"/>
          </a:p>
          <a:p>
            <a:pPr algn="ctr"/>
            <a:r>
              <a:rPr lang="en-GB" sz="2800" b="1" dirty="0">
                <a:hlinkClick r:id="rId4"/>
              </a:rPr>
              <a:t>www.votesforschools.com</a:t>
            </a:r>
            <a:r>
              <a:rPr lang="en-GB" sz="2800" b="1" dirty="0"/>
              <a:t> </a:t>
            </a:r>
          </a:p>
        </p:txBody>
      </p:sp>
      <p:sp>
        <p:nvSpPr>
          <p:cNvPr id="9" name="Rectangle: Rounded Corners 8">
            <a:hlinkClick r:id="rId5"/>
            <a:extLst>
              <a:ext uri="{FF2B5EF4-FFF2-40B4-BE49-F238E27FC236}">
                <a16:creationId xmlns:a16="http://schemas.microsoft.com/office/drawing/2014/main" xmlns="" id="{42CB29EC-D773-4F0B-84CC-242883F4191D}"/>
              </a:ext>
            </a:extLst>
          </p:cNvPr>
          <p:cNvSpPr/>
          <p:nvPr/>
        </p:nvSpPr>
        <p:spPr>
          <a:xfrm>
            <a:off x="358893" y="5649827"/>
            <a:ext cx="8426214" cy="868323"/>
          </a:xfrm>
          <a:prstGeom prst="roundRect">
            <a:avLst/>
          </a:prstGeom>
          <a:solidFill>
            <a:srgbClr val="EAB9D5"/>
          </a:solidFill>
          <a:ln w="28575">
            <a:solidFill>
              <a:srgbClr val="BB0F70"/>
            </a:solidFill>
          </a:ln>
        </p:spPr>
        <p:txBody>
          <a:bodyPr wrap="square">
            <a:spAutoFit/>
          </a:bodyPr>
          <a:lstStyle/>
          <a:p>
            <a:pPr algn="ctr"/>
            <a:r>
              <a:rPr lang="en-GB" sz="1500" b="1" dirty="0">
                <a:solidFill>
                  <a:srgbClr val="060505"/>
                </a:solidFill>
                <a:latin typeface="Century Gothic" panose="020B0502020202020204" pitchFamily="34" charset="0"/>
              </a:rPr>
              <a:t>Not sure how? </a:t>
            </a:r>
          </a:p>
          <a:p>
            <a:pPr algn="ctr"/>
            <a:r>
              <a:rPr lang="en-GB" sz="1500" dirty="0">
                <a:solidFill>
                  <a:srgbClr val="060505"/>
                </a:solidFill>
                <a:latin typeface="Century Gothic" panose="020B0502020202020204" pitchFamily="34" charset="0"/>
              </a:rPr>
              <a:t>Click the ballot box to see a video on how to log your votes! </a:t>
            </a:r>
          </a:p>
          <a:p>
            <a:pPr algn="ctr"/>
            <a:r>
              <a:rPr lang="en-GB" sz="1500" dirty="0">
                <a:solidFill>
                  <a:srgbClr val="060505"/>
                </a:solidFill>
                <a:latin typeface="Century Gothic" panose="020B0502020202020204" pitchFamily="34" charset="0"/>
              </a:rPr>
              <a:t>If you have any issues, feedback or comments, email </a:t>
            </a:r>
            <a:r>
              <a:rPr lang="en-GB" sz="1500" b="1" dirty="0">
                <a:solidFill>
                  <a:srgbClr val="30AFAF"/>
                </a:solidFill>
                <a:latin typeface="Century Gothic" panose="020B0502020202020204" pitchFamily="34" charset="0"/>
                <a:hlinkClick r:id="rId6">
                  <a:extLst>
                    <a:ext uri="{A12FA001-AC4F-418D-AE19-62706E023703}">
                      <ahyp:hlinkClr xmlns:ahyp="http://schemas.microsoft.com/office/drawing/2018/hyperlinkcolor" xmlns="" val="tx"/>
                    </a:ext>
                  </a:extLst>
                </a:hlinkClick>
              </a:rPr>
              <a:t>georgie@votesforschools.com</a:t>
            </a:r>
            <a:r>
              <a:rPr lang="en-GB" sz="1500" dirty="0">
                <a:solidFill>
                  <a:srgbClr val="060505"/>
                </a:solidFill>
                <a:latin typeface="Century Gothic" panose="020B0502020202020204" pitchFamily="34" charset="0"/>
              </a:rPr>
              <a:t>.</a:t>
            </a:r>
          </a:p>
        </p:txBody>
      </p:sp>
      <p:sp>
        <p:nvSpPr>
          <p:cNvPr id="12" name="Shape 246">
            <a:extLst>
              <a:ext uri="{FF2B5EF4-FFF2-40B4-BE49-F238E27FC236}">
                <a16:creationId xmlns:a16="http://schemas.microsoft.com/office/drawing/2014/main" xmlns="" id="{E6685DE7-3512-4633-8C3A-CEE6EC3DC240}"/>
              </a:ext>
            </a:extLst>
          </p:cNvPr>
          <p:cNvSpPr txBox="1">
            <a:spLocks/>
          </p:cNvSpPr>
          <p:nvPr/>
        </p:nvSpPr>
        <p:spPr>
          <a:xfrm>
            <a:off x="2517060" y="492403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Tree>
    <p:extLst>
      <p:ext uri="{BB962C8B-B14F-4D97-AF65-F5344CB8AC3E}">
        <p14:creationId xmlns:p14="http://schemas.microsoft.com/office/powerpoint/2010/main" val="2529525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theme" Target="../theme/theme3.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4.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5" Type="http://schemas.openxmlformats.org/officeDocument/2006/relationships/slideLayout" Target="../slideLayouts/slideLayout55.xml"/><Relationship Id="rId4" Type="http://schemas.openxmlformats.org/officeDocument/2006/relationships/slideLayout" Target="../slideLayouts/slideLayout54.xml"/><Relationship Id="rId9"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6.xml"/><Relationship Id="rId3" Type="http://schemas.openxmlformats.org/officeDocument/2006/relationships/slideLayout" Target="../slideLayouts/slideLayout61.xml"/><Relationship Id="rId7" Type="http://schemas.openxmlformats.org/officeDocument/2006/relationships/slideLayout" Target="../slideLayouts/slideLayout65.xml"/><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theme" Target="../theme/theme6.xml"/><Relationship Id="rId5" Type="http://schemas.openxmlformats.org/officeDocument/2006/relationships/slideLayout" Target="../slideLayouts/slideLayout63.xml"/><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dirty="0"/>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xmlns=""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prstClr val="white"/>
              </a:solidFill>
            </a:endParaRPr>
          </a:p>
        </p:txBody>
      </p:sp>
      <p:sp>
        <p:nvSpPr>
          <p:cNvPr id="8" name="Slide Number Placeholder 1">
            <a:extLst>
              <a:ext uri="{FF2B5EF4-FFF2-40B4-BE49-F238E27FC236}">
                <a16:creationId xmlns:a16="http://schemas.microsoft.com/office/drawing/2014/main" xmlns=""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©VotesForSchools2019</a:t>
            </a:r>
          </a:p>
        </p:txBody>
      </p:sp>
    </p:spTree>
    <p:extLst>
      <p:ext uri="{BB962C8B-B14F-4D97-AF65-F5344CB8AC3E}">
        <p14:creationId xmlns:p14="http://schemas.microsoft.com/office/powerpoint/2010/main" val="388841235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712" r:id="rId13"/>
    <p:sldLayoutId id="2147483714" r:id="rId14"/>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dirty="0"/>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xmlns=""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prstClr val="white"/>
              </a:solidFill>
            </a:endParaRPr>
          </a:p>
        </p:txBody>
      </p:sp>
      <p:sp>
        <p:nvSpPr>
          <p:cNvPr id="8" name="Slide Number Placeholder 1">
            <a:extLst>
              <a:ext uri="{FF2B5EF4-FFF2-40B4-BE49-F238E27FC236}">
                <a16:creationId xmlns:a16="http://schemas.microsoft.com/office/drawing/2014/main" xmlns=""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©VotesForSchools2019</a:t>
            </a:r>
          </a:p>
        </p:txBody>
      </p:sp>
    </p:spTree>
    <p:extLst>
      <p:ext uri="{BB962C8B-B14F-4D97-AF65-F5344CB8AC3E}">
        <p14:creationId xmlns:p14="http://schemas.microsoft.com/office/powerpoint/2010/main" val="3865490642"/>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dirty="0"/>
              <a:t>Click to edit Master text styles</a:t>
            </a:r>
          </a:p>
        </p:txBody>
      </p:sp>
      <p:sp>
        <p:nvSpPr>
          <p:cNvPr id="7" name="Rectangle 6">
            <a:extLst>
              <a:ext uri="{FF2B5EF4-FFF2-40B4-BE49-F238E27FC236}">
                <a16:creationId xmlns:a16="http://schemas.microsoft.com/office/drawing/2014/main" xmlns=""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prstClr val="white"/>
              </a:solidFill>
            </a:endParaRPr>
          </a:p>
        </p:txBody>
      </p:sp>
      <p:sp>
        <p:nvSpPr>
          <p:cNvPr id="8" name="Slide Number Placeholder 1">
            <a:extLst>
              <a:ext uri="{FF2B5EF4-FFF2-40B4-BE49-F238E27FC236}">
                <a16:creationId xmlns:a16="http://schemas.microsoft.com/office/drawing/2014/main" xmlns=""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2882789175"/>
      </p:ext>
    </p:extLst>
  </p:cSld>
  <p:clrMap bg1="dk1" tx1="lt1" bg2="dk2" tx2="lt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 id="2147483727" r:id="rId12"/>
    <p:sldLayoutId id="2147483728" r:id="rId13"/>
    <p:sldLayoutId id="2147483761" r:id="rId14"/>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7" name="Rectangle 6">
            <a:extLst>
              <a:ext uri="{FF2B5EF4-FFF2-40B4-BE49-F238E27FC236}">
                <a16:creationId xmlns:a16="http://schemas.microsoft.com/office/drawing/2014/main" xmlns="" id="{12EF9BC2-2E13-49C2-B669-0421AF03A110}"/>
              </a:ext>
            </a:extLst>
          </p:cNvPr>
          <p:cNvSpPr/>
          <p:nvPr/>
        </p:nvSpPr>
        <p:spPr>
          <a:xfrm>
            <a:off x="107505" y="116632"/>
            <a:ext cx="8928992" cy="6624736"/>
          </a:xfrm>
          <a:prstGeom prst="rect">
            <a:avLst/>
          </a:prstGeom>
          <a:noFill/>
          <a:ln w="127000">
            <a:solidFill>
              <a:srgbClr val="94E7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xmlns=""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2831946277"/>
      </p:ext>
    </p:extLst>
  </p:cSld>
  <p:clrMap bg1="dk1" tx1="lt1" bg2="dk2" tx2="lt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xmlns=""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Shape 245">
            <a:extLst>
              <a:ext uri="{FF2B5EF4-FFF2-40B4-BE49-F238E27FC236}">
                <a16:creationId xmlns:a16="http://schemas.microsoft.com/office/drawing/2014/main" xmlns=""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xmlns=""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dirty="0">
                <a:solidFill>
                  <a:srgbClr val="2D2D2D"/>
                </a:solidFill>
                <a:latin typeface="Century Gothic" panose="020B0502020202020204" pitchFamily="34" charset="0"/>
                <a:ea typeface="Lato"/>
                <a:cs typeface="Lato"/>
                <a:sym typeface="Lato"/>
              </a:rPr>
              <a:t> </a:t>
            </a:r>
            <a:r>
              <a:rPr lang="en-GB" sz="1000" b="0" u="none" dirty="0">
                <a:solidFill>
                  <a:srgbClr val="2D2D2D"/>
                </a:solidFill>
                <a:latin typeface="Century Gothic" panose="020B0502020202020204" pitchFamily="34" charset="0"/>
                <a:ea typeface="Lato"/>
                <a:cs typeface="Lato"/>
                <a:sym typeface="Lato"/>
              </a:rPr>
              <a:t>©VotesforPrisons2020</a:t>
            </a:r>
          </a:p>
        </p:txBody>
      </p:sp>
    </p:spTree>
    <p:extLst>
      <p:ext uri="{BB962C8B-B14F-4D97-AF65-F5344CB8AC3E}">
        <p14:creationId xmlns:p14="http://schemas.microsoft.com/office/powerpoint/2010/main" val="1040096692"/>
      </p:ext>
    </p:extLst>
  </p:cSld>
  <p:clrMap bg1="dk1" tx1="lt1" bg2="dk2" tx2="lt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xmlns=""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Shape 245">
            <a:extLst>
              <a:ext uri="{FF2B5EF4-FFF2-40B4-BE49-F238E27FC236}">
                <a16:creationId xmlns:a16="http://schemas.microsoft.com/office/drawing/2014/main" xmlns=""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xmlns=""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dirty="0">
                <a:solidFill>
                  <a:srgbClr val="2D2D2D"/>
                </a:solidFill>
                <a:latin typeface="Century Gothic" panose="020B0502020202020204" pitchFamily="34" charset="0"/>
                <a:ea typeface="Lato"/>
                <a:cs typeface="Lato"/>
                <a:sym typeface="Lato"/>
              </a:rPr>
              <a:t> </a:t>
            </a:r>
            <a:r>
              <a:rPr lang="en-GB" sz="1000" b="0" u="none" dirty="0">
                <a:solidFill>
                  <a:srgbClr val="2D2D2D"/>
                </a:solidFill>
                <a:latin typeface="Century Gothic" panose="020B0502020202020204" pitchFamily="34" charset="0"/>
                <a:ea typeface="Lato"/>
                <a:cs typeface="Lato"/>
                <a:sym typeface="Lato"/>
              </a:rPr>
              <a:t>©VotesforColleges2020</a:t>
            </a:r>
          </a:p>
        </p:txBody>
      </p:sp>
    </p:spTree>
    <p:extLst>
      <p:ext uri="{BB962C8B-B14F-4D97-AF65-F5344CB8AC3E}">
        <p14:creationId xmlns:p14="http://schemas.microsoft.com/office/powerpoint/2010/main" val="2881021253"/>
      </p:ext>
    </p:extLst>
  </p:cSld>
  <p:clrMap bg1="dk1" tx1="lt1" bg2="dk2" tx2="lt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3.tiff"/><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17.png"/></Relationships>
</file>

<file path=ppt/slides/_rels/slide2.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4.png"/><Relationship Id="rId7" Type="http://schemas.openxmlformats.org/officeDocument/2006/relationships/image" Target="../media/image36.jpeg"/><Relationship Id="rId2" Type="http://schemas.openxmlformats.org/officeDocument/2006/relationships/notesSlide" Target="../notesSlides/notesSlide2.xml"/><Relationship Id="rId1" Type="http://schemas.openxmlformats.org/officeDocument/2006/relationships/slideLayout" Target="../slideLayouts/slideLayout36.xml"/><Relationship Id="rId6" Type="http://schemas.openxmlformats.org/officeDocument/2006/relationships/image" Target="../media/image38.svg"/><Relationship Id="rId5" Type="http://schemas.openxmlformats.org/officeDocument/2006/relationships/image" Target="../media/image35.png"/><Relationship Id="rId10" Type="http://schemas.openxmlformats.org/officeDocument/2006/relationships/image" Target="../media/image39.png"/><Relationship Id="rId4" Type="http://schemas.microsoft.com/office/2007/relationships/hdphoto" Target="../media/hdphoto1.wdp"/><Relationship Id="rId9" Type="http://schemas.openxmlformats.org/officeDocument/2006/relationships/image" Target="../media/image38.png"/></Relationships>
</file>

<file path=ppt/slides/_rels/slide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xml"/><Relationship Id="rId1" Type="http://schemas.openxmlformats.org/officeDocument/2006/relationships/slideLayout" Target="../slideLayouts/slideLayout35.xml"/><Relationship Id="rId6" Type="http://schemas.openxmlformats.org/officeDocument/2006/relationships/image" Target="../media/image42.jpeg"/><Relationship Id="rId5" Type="http://schemas.openxmlformats.org/officeDocument/2006/relationships/image" Target="../media/image45.svg"/><Relationship Id="rId4" Type="http://schemas.openxmlformats.org/officeDocument/2006/relationships/image" Target="../media/image41.png"/></Relationships>
</file>

<file path=ppt/slides/_rels/slide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jpeg"/><Relationship Id="rId7" Type="http://schemas.openxmlformats.org/officeDocument/2006/relationships/image" Target="../media/image47.png"/><Relationship Id="rId2" Type="http://schemas.openxmlformats.org/officeDocument/2006/relationships/notesSlide" Target="../notesSlides/notesSlide4.xml"/><Relationship Id="rId1" Type="http://schemas.openxmlformats.org/officeDocument/2006/relationships/slideLayout" Target="../slideLayouts/slideLayout27.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 Id="rId9" Type="http://schemas.openxmlformats.org/officeDocument/2006/relationships/image" Target="../media/image49.png"/></Relationships>
</file>

<file path=ppt/slides/_rels/slide5.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jpeg"/><Relationship Id="rId7" Type="http://schemas.openxmlformats.org/officeDocument/2006/relationships/image" Target="../media/image47.png"/><Relationship Id="rId2" Type="http://schemas.openxmlformats.org/officeDocument/2006/relationships/notesSlide" Target="../notesSlides/notesSlide5.xml"/><Relationship Id="rId1" Type="http://schemas.openxmlformats.org/officeDocument/2006/relationships/slideLayout" Target="../slideLayouts/slideLayout26.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 Id="rId9" Type="http://schemas.openxmlformats.org/officeDocument/2006/relationships/image" Target="../media/image49.png"/></Relationships>
</file>

<file path=ppt/slides/_rels/slide6.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4.png"/><Relationship Id="rId7" Type="http://schemas.openxmlformats.org/officeDocument/2006/relationships/image" Target="../media/image51.jpeg"/><Relationship Id="rId2" Type="http://schemas.openxmlformats.org/officeDocument/2006/relationships/notesSlide" Target="../notesSlides/notesSlide6.xml"/><Relationship Id="rId1" Type="http://schemas.openxmlformats.org/officeDocument/2006/relationships/slideLayout" Target="../slideLayouts/slideLayout26.xml"/><Relationship Id="rId6" Type="http://schemas.openxmlformats.org/officeDocument/2006/relationships/hyperlink" Target="https://www.gov.uk/government/publications/covid-19-guidance-on-supporting-children-and-young-peoples-mental-health-and-wellbeing/guidance-for-parents-and-carers-on-supporting-children-and-young-peoples-mental-health-and-wellbeing-during-the-coronavirus-covid-19-outbreak#helping-children-and-young-people-cope-with-stress" TargetMode="External"/><Relationship Id="rId5" Type="http://schemas.openxmlformats.org/officeDocument/2006/relationships/image" Target="../media/image50.PNG"/><Relationship Id="rId10" Type="http://schemas.microsoft.com/office/2007/relationships/hdphoto" Target="../media/hdphoto2.wdp"/><Relationship Id="rId4" Type="http://schemas.openxmlformats.org/officeDocument/2006/relationships/hyperlink" Target="https://www.ltai.info/" TargetMode="External"/><Relationship Id="rId9" Type="http://schemas.openxmlformats.org/officeDocument/2006/relationships/image" Target="../media/image53.png"/></Relationships>
</file>

<file path=ppt/slides/_rels/slide7.xml.rels><?xml version="1.0" encoding="UTF-8" standalone="yes"?>
<Relationships xmlns="http://schemas.openxmlformats.org/package/2006/relationships"><Relationship Id="rId8" Type="http://schemas.openxmlformats.org/officeDocument/2006/relationships/hyperlink" Target="https://www.ltai.info/" TargetMode="External"/><Relationship Id="rId3" Type="http://schemas.openxmlformats.org/officeDocument/2006/relationships/image" Target="../media/image54.png"/><Relationship Id="rId7"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7.xml"/><Relationship Id="rId6" Type="http://schemas.openxmlformats.org/officeDocument/2006/relationships/hyperlink" Target="https://www.youtube.com/watch?v=gQILO63LobA" TargetMode="External"/><Relationship Id="rId5" Type="http://schemas.openxmlformats.org/officeDocument/2006/relationships/image" Target="../media/image55.jpeg"/><Relationship Id="rId4" Type="http://schemas.openxmlformats.org/officeDocument/2006/relationships/hyperlink" Target="https://safeshare.tv/x/ss5ea028716221b" TargetMode="External"/><Relationship Id="rId9" Type="http://schemas.openxmlformats.org/officeDocument/2006/relationships/image" Target="../media/image50.PNG"/></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56.png"/><Relationship Id="rId7" Type="http://schemas.openxmlformats.org/officeDocument/2006/relationships/image" Target="../media/image60.jpeg"/><Relationship Id="rId2" Type="http://schemas.openxmlformats.org/officeDocument/2006/relationships/notesSlide" Target="../notesSlides/notesSlide8.xml"/><Relationship Id="rId1" Type="http://schemas.openxmlformats.org/officeDocument/2006/relationships/slideLayout" Target="../slideLayouts/slideLayout35.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slides/_rels/slide9.xml.rels><?xml version="1.0" encoding="UTF-8" standalone="yes"?>
<Relationships xmlns="http://schemas.openxmlformats.org/package/2006/relationships"><Relationship Id="rId8" Type="http://schemas.openxmlformats.org/officeDocument/2006/relationships/hyperlink" Target="https://www.ltai.info/" TargetMode="External"/><Relationship Id="rId3" Type="http://schemas.openxmlformats.org/officeDocument/2006/relationships/image" Target="../media/image61.jpeg"/><Relationship Id="rId7" Type="http://schemas.openxmlformats.org/officeDocument/2006/relationships/image" Target="../media/image65.tiff"/><Relationship Id="rId2" Type="http://schemas.openxmlformats.org/officeDocument/2006/relationships/notesSlide" Target="../notesSlides/notesSlide9.xml"/><Relationship Id="rId1" Type="http://schemas.openxmlformats.org/officeDocument/2006/relationships/slideLayout" Target="../slideLayouts/slideLayout26.xml"/><Relationship Id="rId6" Type="http://schemas.openxmlformats.org/officeDocument/2006/relationships/image" Target="../media/image64.png"/><Relationship Id="rId5" Type="http://schemas.openxmlformats.org/officeDocument/2006/relationships/image" Target="../media/image63.tiff"/><Relationship Id="rId10" Type="http://schemas.openxmlformats.org/officeDocument/2006/relationships/image" Target="../media/image4.png"/><Relationship Id="rId4" Type="http://schemas.openxmlformats.org/officeDocument/2006/relationships/image" Target="../media/image62.tiff"/><Relationship Id="rId9" Type="http://schemas.openxmlformats.org/officeDocument/2006/relationships/image" Target="../media/image50.PNG"/></Relationships>
</file>

<file path=ppt/slides/_rels/slide10.xml.rels><?xml version="1.0" encoding="UTF-8" standalone="yes"?>
<Relationships xmlns="http://schemas.openxmlformats.org/package/2006/relationships"><Relationship Id="rId8" Type="http://schemas.openxmlformats.org/officeDocument/2006/relationships/hyperlink" Target="https://safeshare.tv/x/CLTmcMl2sF0" TargetMode="External"/><Relationship Id="rId13" Type="http://schemas.openxmlformats.org/officeDocument/2006/relationships/image" Target="../media/image50.PNG"/><Relationship Id="rId3" Type="http://schemas.openxmlformats.org/officeDocument/2006/relationships/image" Target="../media/image66.jpeg"/><Relationship Id="rId7" Type="http://schemas.openxmlformats.org/officeDocument/2006/relationships/image" Target="../media/image70.png"/><Relationship Id="rId12" Type="http://schemas.openxmlformats.org/officeDocument/2006/relationships/hyperlink" Target="https://www.ltai.info/" TargetMode="External"/><Relationship Id="rId2" Type="http://schemas.openxmlformats.org/officeDocument/2006/relationships/notesSlide" Target="../notesSlides/notesSlide10.xml"/><Relationship Id="rId1" Type="http://schemas.openxmlformats.org/officeDocument/2006/relationships/slideLayout" Target="../slideLayouts/slideLayout27.xml"/><Relationship Id="rId6" Type="http://schemas.openxmlformats.org/officeDocument/2006/relationships/image" Target="../media/image69.jpeg"/><Relationship Id="rId11" Type="http://schemas.openxmlformats.org/officeDocument/2006/relationships/image" Target="../media/image4.png"/><Relationship Id="rId5" Type="http://schemas.openxmlformats.org/officeDocument/2006/relationships/image" Target="../media/image68.jpeg"/><Relationship Id="rId10" Type="http://schemas.openxmlformats.org/officeDocument/2006/relationships/hyperlink" Target="https://safeshare.tv/x/50KxMV0IvbQ" TargetMode="External"/><Relationship Id="rId4" Type="http://schemas.openxmlformats.org/officeDocument/2006/relationships/image" Target="../media/image67.jpeg"/><Relationship Id="rId9" Type="http://schemas.openxmlformats.org/officeDocument/2006/relationships/image" Target="../media/image71.jpeg"/></Relationships>
</file>

<file path=ppt/slides/_rels/slide11.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hyperlink" Target="https://safeshare.tv/x/IPUjp2xodwc" TargetMode="External"/><Relationship Id="rId7" Type="http://schemas.openxmlformats.org/officeDocument/2006/relationships/hyperlink" Target="https://www.youtube.com/watch?v=IPUjp2xodwc" TargetMode="External"/><Relationship Id="rId2" Type="http://schemas.openxmlformats.org/officeDocument/2006/relationships/notesSlide" Target="../notesSlides/notesSlide11.xml"/><Relationship Id="rId1" Type="http://schemas.openxmlformats.org/officeDocument/2006/relationships/slideLayout" Target="../slideLayouts/slideLayout37.xml"/><Relationship Id="rId6" Type="http://schemas.openxmlformats.org/officeDocument/2006/relationships/image" Target="../media/image50.PNG"/><Relationship Id="rId5" Type="http://schemas.openxmlformats.org/officeDocument/2006/relationships/hyperlink" Target="https://www.ltai.info/" TargetMode="External"/><Relationship Id="rId4" Type="http://schemas.openxmlformats.org/officeDocument/2006/relationships/image" Target="../media/image72.jpeg"/><Relationship Id="rId9" Type="http://schemas.openxmlformats.org/officeDocument/2006/relationships/image" Target="../media/image4.png"/></Relationships>
</file>

<file path=ppt/slides/_rels/slide12.xml.rels><?xml version="1.0" encoding="UTF-8" standalone="yes"?>
<Relationships xmlns="http://schemas.openxmlformats.org/package/2006/relationships"><Relationship Id="rId8" Type="http://schemas.openxmlformats.org/officeDocument/2006/relationships/image" Target="../media/image78.jpeg"/><Relationship Id="rId3" Type="http://schemas.openxmlformats.org/officeDocument/2006/relationships/image" Target="../media/image73.png"/><Relationship Id="rId7" Type="http://schemas.openxmlformats.org/officeDocument/2006/relationships/image" Target="../media/image77.png"/><Relationship Id="rId2" Type="http://schemas.openxmlformats.org/officeDocument/2006/relationships/notesSlide" Target="../notesSlides/notesSlide12.xml"/><Relationship Id="rId1" Type="http://schemas.openxmlformats.org/officeDocument/2006/relationships/slideLayout" Target="../slideLayouts/slideLayout27.xml"/><Relationship Id="rId6" Type="http://schemas.openxmlformats.org/officeDocument/2006/relationships/image" Target="../media/image76.jpeg"/><Relationship Id="rId11" Type="http://schemas.openxmlformats.org/officeDocument/2006/relationships/image" Target="../media/image4.png"/><Relationship Id="rId5" Type="http://schemas.openxmlformats.org/officeDocument/2006/relationships/image" Target="../media/image75.jpeg"/><Relationship Id="rId10" Type="http://schemas.openxmlformats.org/officeDocument/2006/relationships/image" Target="../media/image50.PNG"/><Relationship Id="rId4" Type="http://schemas.openxmlformats.org/officeDocument/2006/relationships/image" Target="../media/image74.jpeg"/><Relationship Id="rId9" Type="http://schemas.openxmlformats.org/officeDocument/2006/relationships/hyperlink" Target="https://www.ltai.info/"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88.svg"/><Relationship Id="rId13" Type="http://schemas.openxmlformats.org/officeDocument/2006/relationships/image" Target="../media/image84.png"/><Relationship Id="rId3" Type="http://schemas.openxmlformats.org/officeDocument/2006/relationships/image" Target="../media/image79.png"/><Relationship Id="rId7" Type="http://schemas.openxmlformats.org/officeDocument/2006/relationships/image" Target="../media/image81.png"/><Relationship Id="rId12" Type="http://schemas.openxmlformats.org/officeDocument/2006/relationships/image" Target="../media/image92.svg"/><Relationship Id="rId17" Type="http://schemas.openxmlformats.org/officeDocument/2006/relationships/image" Target="../media/image50.PNG"/><Relationship Id="rId2" Type="http://schemas.openxmlformats.org/officeDocument/2006/relationships/notesSlide" Target="../notesSlides/notesSlide13.xml"/><Relationship Id="rId16" Type="http://schemas.openxmlformats.org/officeDocument/2006/relationships/hyperlink" Target="https://www.ltai.info/" TargetMode="External"/><Relationship Id="rId1" Type="http://schemas.openxmlformats.org/officeDocument/2006/relationships/slideLayout" Target="../slideLayouts/slideLayout27.xml"/><Relationship Id="rId6" Type="http://schemas.openxmlformats.org/officeDocument/2006/relationships/image" Target="../media/image86.svg"/><Relationship Id="rId11" Type="http://schemas.openxmlformats.org/officeDocument/2006/relationships/image" Target="../media/image83.png"/><Relationship Id="rId5" Type="http://schemas.openxmlformats.org/officeDocument/2006/relationships/image" Target="../media/image80.png"/><Relationship Id="rId15" Type="http://schemas.openxmlformats.org/officeDocument/2006/relationships/image" Target="../media/image49.png"/><Relationship Id="rId10" Type="http://schemas.openxmlformats.org/officeDocument/2006/relationships/image" Target="../media/image90.svg"/><Relationship Id="rId4" Type="http://schemas.openxmlformats.org/officeDocument/2006/relationships/image" Target="../media/image84.svg"/><Relationship Id="rId9" Type="http://schemas.openxmlformats.org/officeDocument/2006/relationships/image" Target="../media/image82.png"/><Relationship Id="rId14" Type="http://schemas.openxmlformats.org/officeDocument/2006/relationships/image" Target="../media/image94.svg"/></Relationships>
</file>

<file path=ppt/slides/_rels/slide14.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85.jpeg"/><Relationship Id="rId7" Type="http://schemas.openxmlformats.org/officeDocument/2006/relationships/hyperlink" Target="https://www.ltai.info/" TargetMode="External"/><Relationship Id="rId2" Type="http://schemas.openxmlformats.org/officeDocument/2006/relationships/notesSlide" Target="../notesSlides/notesSlide14.xml"/><Relationship Id="rId1" Type="http://schemas.openxmlformats.org/officeDocument/2006/relationships/slideLayout" Target="../slideLayouts/slideLayout26.xml"/><Relationship Id="rId6" Type="http://schemas.openxmlformats.org/officeDocument/2006/relationships/hyperlink" Target="https://safeshare.tv/x/s5gQJQ5MwMo" TargetMode="External"/><Relationship Id="rId5" Type="http://schemas.openxmlformats.org/officeDocument/2006/relationships/image" Target="../media/image86.jpeg"/><Relationship Id="rId4" Type="http://schemas.openxmlformats.org/officeDocument/2006/relationships/hyperlink" Target="https://safeshare.tv/x/ss5dc5435358d3a" TargetMode="External"/><Relationship Id="rId9" Type="http://schemas.openxmlformats.org/officeDocument/2006/relationships/image" Target="../media/image49.png"/></Relationships>
</file>

<file path=ppt/slides/_rels/slide15.xml.rels><?xml version="1.0" encoding="UTF-8" standalone="yes"?>
<Relationships xmlns="http://schemas.openxmlformats.org/package/2006/relationships"><Relationship Id="rId8" Type="http://schemas.openxmlformats.org/officeDocument/2006/relationships/hyperlink" Target="https://www.ltai.info/" TargetMode="External"/><Relationship Id="rId3" Type="http://schemas.openxmlformats.org/officeDocument/2006/relationships/image" Target="../media/image87.jpeg"/><Relationship Id="rId7" Type="http://schemas.openxmlformats.org/officeDocument/2006/relationships/image" Target="../media/image49.png"/><Relationship Id="rId2" Type="http://schemas.openxmlformats.org/officeDocument/2006/relationships/notesSlide" Target="../notesSlides/notesSlide15.xml"/><Relationship Id="rId1" Type="http://schemas.openxmlformats.org/officeDocument/2006/relationships/slideLayout" Target="../slideLayouts/slideLayout27.xml"/><Relationship Id="rId6" Type="http://schemas.openxmlformats.org/officeDocument/2006/relationships/hyperlink" Target="https://safeshare.tv/x/_jjHeB29acc" TargetMode="External"/><Relationship Id="rId5" Type="http://schemas.openxmlformats.org/officeDocument/2006/relationships/image" Target="../media/image88.jpeg"/><Relationship Id="rId4" Type="http://schemas.openxmlformats.org/officeDocument/2006/relationships/hyperlink" Target="https://safeshare.tv/x/CQsnabyOwyc" TargetMode="External"/><Relationship Id="rId9" Type="http://schemas.openxmlformats.org/officeDocument/2006/relationships/image" Target="../media/image50.PNG"/></Relationships>
</file>

<file path=ppt/slides/_rels/slide16.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png"/><Relationship Id="rId1" Type="http://schemas.openxmlformats.org/officeDocument/2006/relationships/slideLayout" Target="../slideLayouts/slideLayout27.xml"/><Relationship Id="rId5" Type="http://schemas.openxmlformats.org/officeDocument/2006/relationships/image" Target="../media/image50.PNG"/><Relationship Id="rId4" Type="http://schemas.openxmlformats.org/officeDocument/2006/relationships/hyperlink" Target="https://www.ltai.info/"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80.png"/><Relationship Id="rId7" Type="http://schemas.openxmlformats.org/officeDocument/2006/relationships/image" Target="../media/image91.jpeg"/><Relationship Id="rId12" Type="http://schemas.openxmlformats.org/officeDocument/2006/relationships/image" Target="../media/image89.png"/><Relationship Id="rId2" Type="http://schemas.openxmlformats.org/officeDocument/2006/relationships/notesSlide" Target="../notesSlides/notesSlide16.xml"/><Relationship Id="rId1" Type="http://schemas.openxmlformats.org/officeDocument/2006/relationships/slideLayout" Target="../slideLayouts/slideLayout27.xml"/><Relationship Id="rId6" Type="http://schemas.openxmlformats.org/officeDocument/2006/relationships/image" Target="../media/image84.svg"/><Relationship Id="rId11" Type="http://schemas.openxmlformats.org/officeDocument/2006/relationships/image" Target="../media/image50.PNG"/><Relationship Id="rId5" Type="http://schemas.openxmlformats.org/officeDocument/2006/relationships/image" Target="../media/image79.png"/><Relationship Id="rId10" Type="http://schemas.openxmlformats.org/officeDocument/2006/relationships/hyperlink" Target="https://www.ltai.info/" TargetMode="External"/><Relationship Id="rId4" Type="http://schemas.openxmlformats.org/officeDocument/2006/relationships/image" Target="../media/image86.svg"/><Relationship Id="rId9" Type="http://schemas.openxmlformats.org/officeDocument/2006/relationships/image" Target="../media/image93.png"/></Relationships>
</file>

<file path=ppt/slides/_rels/slide18.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94.jpeg"/><Relationship Id="rId7" Type="http://schemas.openxmlformats.org/officeDocument/2006/relationships/hyperlink" Target="https://www.ltai.info/" TargetMode="External"/><Relationship Id="rId2" Type="http://schemas.openxmlformats.org/officeDocument/2006/relationships/notesSlide" Target="../notesSlides/notesSlide17.xml"/><Relationship Id="rId1" Type="http://schemas.openxmlformats.org/officeDocument/2006/relationships/slideLayout" Target="../slideLayouts/slideLayout38.xml"/><Relationship Id="rId6" Type="http://schemas.openxmlformats.org/officeDocument/2006/relationships/image" Target="../media/image89.png"/><Relationship Id="rId5" Type="http://schemas.openxmlformats.org/officeDocument/2006/relationships/image" Target="../media/image96.png"/><Relationship Id="rId4" Type="http://schemas.openxmlformats.org/officeDocument/2006/relationships/image" Target="../media/image95.png"/></Relationships>
</file>

<file path=ppt/slides/_rels/slide19.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97.tiff"/><Relationship Id="rId7" Type="http://schemas.openxmlformats.org/officeDocument/2006/relationships/image" Target="../media/image50.PNG"/><Relationship Id="rId2" Type="http://schemas.openxmlformats.org/officeDocument/2006/relationships/notesSlide" Target="../notesSlides/notesSlide18.xml"/><Relationship Id="rId1" Type="http://schemas.openxmlformats.org/officeDocument/2006/relationships/slideLayout" Target="../slideLayouts/slideLayout27.xml"/><Relationship Id="rId6" Type="http://schemas.openxmlformats.org/officeDocument/2006/relationships/hyperlink" Target="https://www.ltai.info/" TargetMode="External"/><Relationship Id="rId5" Type="http://schemas.openxmlformats.org/officeDocument/2006/relationships/image" Target="../media/image99.png"/><Relationship Id="rId10" Type="http://schemas.openxmlformats.org/officeDocument/2006/relationships/image" Target="../media/image111.svg"/><Relationship Id="rId4" Type="http://schemas.openxmlformats.org/officeDocument/2006/relationships/image" Target="../media/image98.png"/><Relationship Id="rId9" Type="http://schemas.openxmlformats.org/officeDocument/2006/relationships/image" Target="../media/image100.png"/></Relationships>
</file>

<file path=ppt/slides/_rels/slide20.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hyperlink" Target="https://safeshare.tv/x/ss5dcc3cf735f43" TargetMode="External"/><Relationship Id="rId7" Type="http://schemas.openxmlformats.org/officeDocument/2006/relationships/image" Target="../media/image104.png"/><Relationship Id="rId2" Type="http://schemas.openxmlformats.org/officeDocument/2006/relationships/notesSlide" Target="../notesSlides/notesSlide19.xml"/><Relationship Id="rId1" Type="http://schemas.openxmlformats.org/officeDocument/2006/relationships/slideLayout" Target="../slideLayouts/slideLayout37.xml"/><Relationship Id="rId6" Type="http://schemas.openxmlformats.org/officeDocument/2006/relationships/image" Target="../media/image103.jpeg"/><Relationship Id="rId5" Type="http://schemas.openxmlformats.org/officeDocument/2006/relationships/image" Target="../media/image102.jpeg"/><Relationship Id="rId10" Type="http://schemas.openxmlformats.org/officeDocument/2006/relationships/image" Target="../media/image50.PNG"/><Relationship Id="rId4" Type="http://schemas.openxmlformats.org/officeDocument/2006/relationships/image" Target="../media/image101.jpeg"/><Relationship Id="rId9" Type="http://schemas.openxmlformats.org/officeDocument/2006/relationships/hyperlink" Target="https://www.ltai.info/"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20.xml"/><Relationship Id="rId1" Type="http://schemas.openxmlformats.org/officeDocument/2006/relationships/slideLayout" Target="../slideLayouts/slideLayout38.xml"/></Relationships>
</file>

<file path=ppt/slides/_rels/slide22.xml.rels><?xml version="1.0" encoding="UTF-8" standalone="yes"?>
<Relationships xmlns="http://schemas.openxmlformats.org/package/2006/relationships"><Relationship Id="rId3" Type="http://schemas.openxmlformats.org/officeDocument/2006/relationships/hyperlink" Target="https://www.surveymonkey.co.uk/r/SSVGLQV" TargetMode="External"/><Relationship Id="rId2" Type="http://schemas.openxmlformats.org/officeDocument/2006/relationships/notesSlide" Target="../notesSlides/notesSlide21.xml"/><Relationship Id="rId1" Type="http://schemas.openxmlformats.org/officeDocument/2006/relationships/slideLayout" Target="../slideLayouts/slideLayout39.xml"/><Relationship Id="rId6" Type="http://schemas.openxmlformats.org/officeDocument/2006/relationships/image" Target="../media/image107.png"/><Relationship Id="rId5" Type="http://schemas.openxmlformats.org/officeDocument/2006/relationships/image" Target="../media/image106.png"/><Relationship Id="rId4" Type="http://schemas.openxmlformats.org/officeDocument/2006/relationships/hyperlink" Target="mailto:aisling@votesforschools.com" TargetMode="External"/></Relationships>
</file>

<file path=ppt/slides/_rels/slide23.xml.rels><?xml version="1.0" encoding="UTF-8" standalone="yes"?>
<Relationships xmlns="http://schemas.openxmlformats.org/package/2006/relationships"><Relationship Id="rId8" Type="http://schemas.openxmlformats.org/officeDocument/2006/relationships/image" Target="../media/image108.png"/><Relationship Id="rId3" Type="http://schemas.openxmlformats.org/officeDocument/2006/relationships/hyperlink" Target="https://www.report-terrorist-material.homeoffice.gov.uk/report" TargetMode="External"/><Relationship Id="rId7" Type="http://schemas.openxmlformats.org/officeDocument/2006/relationships/hyperlink" Target="http://report-it.org.uk/your_police_force" TargetMode="External"/><Relationship Id="rId2" Type="http://schemas.openxmlformats.org/officeDocument/2006/relationships/notesSlide" Target="../notesSlides/notesSlide22.xml"/><Relationship Id="rId1" Type="http://schemas.openxmlformats.org/officeDocument/2006/relationships/slideLayout" Target="../slideLayouts/slideLayout38.xml"/><Relationship Id="rId6" Type="http://schemas.openxmlformats.org/officeDocument/2006/relationships/hyperlink" Target="https://www.ltai.info/" TargetMode="External"/><Relationship Id="rId5" Type="http://schemas.openxmlformats.org/officeDocument/2006/relationships/hyperlink" Target="https://educateagainsthate.com/" TargetMode="External"/><Relationship Id="rId4" Type="http://schemas.openxmlformats.org/officeDocument/2006/relationships/hyperlink" Target="http://www.childline.org.uk/" TargetMode="External"/><Relationship Id="rId9" Type="http://schemas.openxmlformats.org/officeDocument/2006/relationships/image" Target="../media/image109.png"/></Relationships>
</file>

<file path=ppt/slides/_rels/slide24.xml.rels><?xml version="1.0" encoding="UTF-8" standalone="yes"?>
<Relationships xmlns="http://schemas.openxmlformats.org/package/2006/relationships"><Relationship Id="rId8" Type="http://schemas.openxmlformats.org/officeDocument/2006/relationships/image" Target="../media/image111.png"/><Relationship Id="rId13" Type="http://schemas.openxmlformats.org/officeDocument/2006/relationships/hyperlink" Target="https://www.thinkuknow.co.uk/" TargetMode="External"/><Relationship Id="rId18" Type="http://schemas.openxmlformats.org/officeDocument/2006/relationships/image" Target="../media/image116.jpeg"/><Relationship Id="rId3" Type="http://schemas.openxmlformats.org/officeDocument/2006/relationships/hyperlink" Target="https://www.nhs.uk/oneyou/every-mind-matters/coronavirus-covid-19-anxiety-tips/" TargetMode="External"/><Relationship Id="rId7" Type="http://schemas.openxmlformats.org/officeDocument/2006/relationships/hyperlink" Target="https://www.nspcc.org.uk/" TargetMode="External"/><Relationship Id="rId12" Type="http://schemas.openxmlformats.org/officeDocument/2006/relationships/image" Target="../media/image113.jpeg"/><Relationship Id="rId17" Type="http://schemas.openxmlformats.org/officeDocument/2006/relationships/hyperlink" Target="https://www.internetmatters.org/" TargetMode="External"/><Relationship Id="rId2" Type="http://schemas.openxmlformats.org/officeDocument/2006/relationships/notesSlide" Target="../notesSlides/notesSlide23.xml"/><Relationship Id="rId16" Type="http://schemas.openxmlformats.org/officeDocument/2006/relationships/image" Target="../media/image115.jpeg"/><Relationship Id="rId20" Type="http://schemas.openxmlformats.org/officeDocument/2006/relationships/image" Target="../media/image117.jpeg"/><Relationship Id="rId1" Type="http://schemas.openxmlformats.org/officeDocument/2006/relationships/slideLayout" Target="../slideLayouts/slideLayout38.xml"/><Relationship Id="rId6" Type="http://schemas.openxmlformats.org/officeDocument/2006/relationships/image" Target="../media/image110.jpeg"/><Relationship Id="rId11" Type="http://schemas.openxmlformats.org/officeDocument/2006/relationships/hyperlink" Target="https://www.npcc.police.uk/CounterTerrorism/HomePage.aspx" TargetMode="External"/><Relationship Id="rId5" Type="http://schemas.openxmlformats.org/officeDocument/2006/relationships/hyperlink" Target="https://www.nhs.uk/conditions/stress-anxiety-depression/coping-with-bereavement/" TargetMode="External"/><Relationship Id="rId15" Type="http://schemas.openxmlformats.org/officeDocument/2006/relationships/hyperlink" Target="https://parentinfo.org/" TargetMode="External"/><Relationship Id="rId10" Type="http://schemas.openxmlformats.org/officeDocument/2006/relationships/image" Target="../media/image112.png"/><Relationship Id="rId19" Type="http://schemas.openxmlformats.org/officeDocument/2006/relationships/hyperlink" Target="https://www.childline.org.uk/" TargetMode="External"/><Relationship Id="rId4" Type="http://schemas.openxmlformats.org/officeDocument/2006/relationships/hyperlink" Target="https://www.childline.org.uk/info-advice/your-feelings/anxiety-stress-panic/worries-about-the-world/coronavirus/" TargetMode="External"/><Relationship Id="rId9" Type="http://schemas.openxmlformats.org/officeDocument/2006/relationships/hyperlink" Target="https://www.ltai.info/" TargetMode="External"/><Relationship Id="rId14" Type="http://schemas.openxmlformats.org/officeDocument/2006/relationships/image" Target="../media/image114.png"/></Relationships>
</file>

<file path=ppt/slides/_rels/slide25.xml.rels><?xml version="1.0" encoding="UTF-8" standalone="yes"?>
<Relationships xmlns="http://schemas.openxmlformats.org/package/2006/relationships"><Relationship Id="rId3" Type="http://schemas.openxmlformats.org/officeDocument/2006/relationships/image" Target="../media/image118.png"/><Relationship Id="rId7"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38.xml"/><Relationship Id="rId6" Type="http://schemas.openxmlformats.org/officeDocument/2006/relationships/image" Target="../media/image120.png"/><Relationship Id="rId5" Type="http://schemas.openxmlformats.org/officeDocument/2006/relationships/hyperlink" Target="http://www.votesforschools.com/" TargetMode="External"/><Relationship Id="rId4" Type="http://schemas.openxmlformats.org/officeDocument/2006/relationships/image" Target="../media/image1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14">
            <a:extLst>
              <a:ext uri="{FF2B5EF4-FFF2-40B4-BE49-F238E27FC236}">
                <a16:creationId xmlns:a16="http://schemas.microsoft.com/office/drawing/2014/main" xmlns="" id="{BBB64240-36BF-45D7-9649-A6A329866282}"/>
              </a:ext>
            </a:extLst>
          </p:cNvPr>
          <p:cNvSpPr/>
          <p:nvPr/>
        </p:nvSpPr>
        <p:spPr>
          <a:xfrm>
            <a:off x="3001050" y="3628709"/>
            <a:ext cx="5695403" cy="584285"/>
          </a:xfrm>
          <a:prstGeom prst="rect">
            <a:avLst/>
          </a:prstGeom>
          <a:noFill/>
          <a:ln>
            <a:noFill/>
          </a:ln>
        </p:spPr>
        <p:txBody>
          <a:bodyPr lIns="0" tIns="45700" rIns="91425" bIns="45700" anchor="t" anchorCtr="0">
            <a:noAutofit/>
          </a:bodyPr>
          <a:lstStyle/>
          <a:p>
            <a:pPr lvl="0" algn="r">
              <a:buSzPct val="25000"/>
            </a:pPr>
            <a:r>
              <a:rPr lang="en-GB" sz="3200" b="1" dirty="0">
                <a:solidFill>
                  <a:schemeClr val="accent2"/>
                </a:solidFill>
                <a:latin typeface="Century Gothic" panose="020B0502020202020204" pitchFamily="34" charset="0"/>
                <a:ea typeface="Lato"/>
                <a:cs typeface="Lato"/>
                <a:sym typeface="Lato"/>
              </a:rPr>
              <a:t>Talking at home: Extremism </a:t>
            </a:r>
          </a:p>
        </p:txBody>
      </p:sp>
      <p:pic>
        <p:nvPicPr>
          <p:cNvPr id="7" name="Picture 6">
            <a:extLst>
              <a:ext uri="{FF2B5EF4-FFF2-40B4-BE49-F238E27FC236}">
                <a16:creationId xmlns:a16="http://schemas.microsoft.com/office/drawing/2014/main" xmlns="" id="{677A818D-25AA-4CA2-AE41-43503F8DF8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8741" y="1702282"/>
            <a:ext cx="7966518" cy="2280169"/>
          </a:xfrm>
          <a:prstGeom prst="rect">
            <a:avLst/>
          </a:prstGeom>
        </p:spPr>
      </p:pic>
      <p:pic>
        <p:nvPicPr>
          <p:cNvPr id="8" name="Picture 7" descr="A close up of a logo&#10;&#10;Description automatically generated">
            <a:extLst>
              <a:ext uri="{FF2B5EF4-FFF2-40B4-BE49-F238E27FC236}">
                <a16:creationId xmlns:a16="http://schemas.microsoft.com/office/drawing/2014/main" xmlns="" id="{C4C09A9A-4667-4FE7-9966-5786FB31BFF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3620" y="5427028"/>
            <a:ext cx="5040000" cy="1219439"/>
          </a:xfrm>
          <a:prstGeom prst="rect">
            <a:avLst/>
          </a:prstGeom>
        </p:spPr>
      </p:pic>
    </p:spTree>
    <p:extLst>
      <p:ext uri="{BB962C8B-B14F-4D97-AF65-F5344CB8AC3E}">
        <p14:creationId xmlns:p14="http://schemas.microsoft.com/office/powerpoint/2010/main" val="952083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14">
            <a:extLst>
              <a:ext uri="{FF2B5EF4-FFF2-40B4-BE49-F238E27FC236}">
                <a16:creationId xmlns:a16="http://schemas.microsoft.com/office/drawing/2014/main" xmlns="" id="{8C16DB5E-A906-4056-A13A-A4BBEB2879F4}"/>
              </a:ext>
            </a:extLst>
          </p:cNvPr>
          <p:cNvSpPr/>
          <p:nvPr/>
        </p:nvSpPr>
        <p:spPr>
          <a:xfrm>
            <a:off x="243628" y="3013859"/>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700" b="1" dirty="0">
                <a:latin typeface="Century Gothic" panose="020B0502020202020204" pitchFamily="34" charset="0"/>
                <a:ea typeface="Lato"/>
                <a:cs typeface="Lato"/>
                <a:sym typeface="Lato"/>
              </a:rPr>
              <a:t>Getting started…</a:t>
            </a:r>
          </a:p>
        </p:txBody>
      </p:sp>
      <p:sp>
        <p:nvSpPr>
          <p:cNvPr id="10" name="Rectangle: Rounded Corners 9">
            <a:extLst>
              <a:ext uri="{FF2B5EF4-FFF2-40B4-BE49-F238E27FC236}">
                <a16:creationId xmlns:a16="http://schemas.microsoft.com/office/drawing/2014/main" xmlns="" id="{48F5E4A2-4A10-4B61-9E42-2C09D862934D}"/>
              </a:ext>
            </a:extLst>
          </p:cNvPr>
          <p:cNvSpPr/>
          <p:nvPr/>
        </p:nvSpPr>
        <p:spPr>
          <a:xfrm>
            <a:off x="643807" y="4144803"/>
            <a:ext cx="2304188" cy="1287817"/>
          </a:xfrm>
          <a:prstGeom prst="roundRect">
            <a:avLst/>
          </a:prstGeom>
          <a:solidFill>
            <a:schemeClr val="accent2">
              <a:lumMod val="20000"/>
              <a:lumOff val="8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Find this button </a:t>
            </a:r>
            <a:r>
              <a:rPr lang="en-GB" sz="1500" dirty="0">
                <a:solidFill>
                  <a:schemeClr val="tx1"/>
                </a:solidFill>
              </a:rPr>
              <a:t>in the bottom right of your screen to </a:t>
            </a:r>
            <a:r>
              <a:rPr lang="en-GB" sz="1500" b="1" dirty="0">
                <a:solidFill>
                  <a:schemeClr val="tx1"/>
                </a:solidFill>
              </a:rPr>
              <a:t>start the slides.</a:t>
            </a:r>
          </a:p>
        </p:txBody>
      </p:sp>
      <p:sp>
        <p:nvSpPr>
          <p:cNvPr id="11" name="Rectangle: Rounded Corners 10">
            <a:extLst>
              <a:ext uri="{FF2B5EF4-FFF2-40B4-BE49-F238E27FC236}">
                <a16:creationId xmlns:a16="http://schemas.microsoft.com/office/drawing/2014/main" xmlns="" id="{BE19C451-EB22-4582-A982-3BD4F4A4C9E7}"/>
              </a:ext>
            </a:extLst>
          </p:cNvPr>
          <p:cNvSpPr/>
          <p:nvPr/>
        </p:nvSpPr>
        <p:spPr>
          <a:xfrm>
            <a:off x="3563476" y="4144804"/>
            <a:ext cx="2304189" cy="1287816"/>
          </a:xfrm>
          <a:prstGeom prst="roundRect">
            <a:avLst/>
          </a:prstGeom>
          <a:solidFill>
            <a:schemeClr val="accent2">
              <a:lumMod val="40000"/>
              <a:lumOff val="6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chemeClr val="tx1"/>
                </a:solidFill>
              </a:rPr>
              <a:t>Use the </a:t>
            </a:r>
            <a:r>
              <a:rPr lang="en-GB" sz="1500" b="1" dirty="0">
                <a:solidFill>
                  <a:schemeClr val="tx1"/>
                </a:solidFill>
              </a:rPr>
              <a:t>arrow keys </a:t>
            </a:r>
            <a:r>
              <a:rPr lang="en-GB" sz="1500" dirty="0">
                <a:solidFill>
                  <a:schemeClr val="tx1"/>
                </a:solidFill>
              </a:rPr>
              <a:t>to </a:t>
            </a:r>
            <a:r>
              <a:rPr lang="en-GB" sz="1500" b="1" dirty="0">
                <a:solidFill>
                  <a:schemeClr val="tx1"/>
                </a:solidFill>
              </a:rPr>
              <a:t>go forwards and backwards </a:t>
            </a:r>
            <a:r>
              <a:rPr lang="en-GB" sz="1500" dirty="0">
                <a:solidFill>
                  <a:schemeClr val="tx1"/>
                </a:solidFill>
              </a:rPr>
              <a:t>through the slides.</a:t>
            </a:r>
            <a:endParaRPr lang="en-GB" sz="1500" dirty="0">
              <a:solidFill>
                <a:schemeClr val="tx1"/>
              </a:solidFill>
              <a:highlight>
                <a:srgbClr val="FFFF00"/>
              </a:highlight>
            </a:endParaRPr>
          </a:p>
        </p:txBody>
      </p:sp>
      <p:sp>
        <p:nvSpPr>
          <p:cNvPr id="12" name="Rectangle: Rounded Corners 11">
            <a:extLst>
              <a:ext uri="{FF2B5EF4-FFF2-40B4-BE49-F238E27FC236}">
                <a16:creationId xmlns:a16="http://schemas.microsoft.com/office/drawing/2014/main" xmlns="" id="{7DC2F520-5CE8-49BC-9934-06026E159DD5}"/>
              </a:ext>
            </a:extLst>
          </p:cNvPr>
          <p:cNvSpPr/>
          <p:nvPr/>
        </p:nvSpPr>
        <p:spPr>
          <a:xfrm>
            <a:off x="6367012" y="4109602"/>
            <a:ext cx="2304189" cy="1300850"/>
          </a:xfrm>
          <a:prstGeom prst="roundRect">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chemeClr val="tx1"/>
                </a:solidFill>
              </a:rPr>
              <a:t>To go back to your normal screen</a:t>
            </a:r>
            <a:r>
              <a:rPr lang="en-GB" sz="1500" b="1" dirty="0">
                <a:solidFill>
                  <a:schemeClr val="tx1"/>
                </a:solidFill>
              </a:rPr>
              <a:t>, press the esc key</a:t>
            </a:r>
            <a:r>
              <a:rPr lang="en-GB" sz="1500" dirty="0">
                <a:solidFill>
                  <a:schemeClr val="tx1"/>
                </a:solidFill>
              </a:rPr>
              <a:t> on your keyboard.</a:t>
            </a:r>
          </a:p>
        </p:txBody>
      </p:sp>
      <p:sp>
        <p:nvSpPr>
          <p:cNvPr id="20" name="Rectangle: Rounded Corners 19">
            <a:extLst>
              <a:ext uri="{FF2B5EF4-FFF2-40B4-BE49-F238E27FC236}">
                <a16:creationId xmlns:a16="http://schemas.microsoft.com/office/drawing/2014/main" xmlns="" id="{05DE318A-69E4-41CB-AE00-5DC143B00D4E}"/>
              </a:ext>
            </a:extLst>
          </p:cNvPr>
          <p:cNvSpPr/>
          <p:nvPr/>
        </p:nvSpPr>
        <p:spPr>
          <a:xfrm>
            <a:off x="472799" y="5720990"/>
            <a:ext cx="3839059" cy="845153"/>
          </a:xfrm>
          <a:prstGeom prst="roundRect">
            <a:avLst/>
          </a:prstGeom>
          <a:solidFill>
            <a:schemeClr val="bg1">
              <a:lumMod val="95000"/>
              <a:alpha val="63922"/>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tx1"/>
                </a:solidFill>
              </a:rPr>
              <a:t>Video Links &amp; References: </a:t>
            </a:r>
          </a:p>
          <a:p>
            <a:pPr algn="ctr"/>
            <a:r>
              <a:rPr lang="en-GB" sz="1300" dirty="0">
                <a:solidFill>
                  <a:schemeClr val="tx1"/>
                </a:solidFill>
              </a:rPr>
              <a:t>Please use the notes section for alternative video links and references on each slide.</a:t>
            </a:r>
          </a:p>
        </p:txBody>
      </p:sp>
      <p:sp>
        <p:nvSpPr>
          <p:cNvPr id="16" name="Shape 114">
            <a:extLst>
              <a:ext uri="{FF2B5EF4-FFF2-40B4-BE49-F238E27FC236}">
                <a16:creationId xmlns:a16="http://schemas.microsoft.com/office/drawing/2014/main" xmlns="" id="{76C3CDE3-1A0A-4D27-849C-4B8B0B93A752}"/>
              </a:ext>
            </a:extLst>
          </p:cNvPr>
          <p:cNvSpPr/>
          <p:nvPr/>
        </p:nvSpPr>
        <p:spPr>
          <a:xfrm>
            <a:off x="243628" y="185503"/>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700" b="1" dirty="0">
                <a:latin typeface="Century Gothic" panose="020B0502020202020204" pitchFamily="34" charset="0"/>
                <a:ea typeface="Lato"/>
                <a:cs typeface="Lato"/>
                <a:sym typeface="Lato"/>
              </a:rPr>
              <a:t>Talking at home</a:t>
            </a:r>
          </a:p>
        </p:txBody>
      </p:sp>
      <p:sp>
        <p:nvSpPr>
          <p:cNvPr id="17" name="Rectangle: Rounded Corners 16">
            <a:extLst>
              <a:ext uri="{FF2B5EF4-FFF2-40B4-BE49-F238E27FC236}">
                <a16:creationId xmlns:a16="http://schemas.microsoft.com/office/drawing/2014/main" xmlns="" id="{E062C256-F089-49C1-9506-40BCFC38E7B2}"/>
              </a:ext>
            </a:extLst>
          </p:cNvPr>
          <p:cNvSpPr/>
          <p:nvPr/>
        </p:nvSpPr>
        <p:spPr>
          <a:xfrm>
            <a:off x="349098" y="739938"/>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chemeClr val="tx1"/>
                </a:solidFill>
              </a:rPr>
              <a:t>Here are some </a:t>
            </a:r>
            <a:r>
              <a:rPr lang="en-GB" sz="1500" b="1" dirty="0">
                <a:solidFill>
                  <a:schemeClr val="tx1"/>
                </a:solidFill>
              </a:rPr>
              <a:t>ideas on how to have conversations at home</a:t>
            </a:r>
            <a:r>
              <a:rPr lang="en-GB" sz="1500" dirty="0">
                <a:solidFill>
                  <a:schemeClr val="tx1"/>
                </a:solidFill>
              </a:rPr>
              <a:t>. </a:t>
            </a:r>
          </a:p>
        </p:txBody>
      </p:sp>
      <p:sp>
        <p:nvSpPr>
          <p:cNvPr id="19" name="Rectangle: Rounded Corners 18">
            <a:extLst>
              <a:ext uri="{FF2B5EF4-FFF2-40B4-BE49-F238E27FC236}">
                <a16:creationId xmlns:a16="http://schemas.microsoft.com/office/drawing/2014/main" xmlns="" id="{51372078-5239-46A8-8AEB-81847EA769FE}"/>
              </a:ext>
            </a:extLst>
          </p:cNvPr>
          <p:cNvSpPr/>
          <p:nvPr/>
        </p:nvSpPr>
        <p:spPr>
          <a:xfrm>
            <a:off x="643807" y="1418237"/>
            <a:ext cx="2304188" cy="1300853"/>
          </a:xfrm>
          <a:prstGeom prst="roundRect">
            <a:avLst/>
          </a:prstGeom>
          <a:solidFill>
            <a:schemeClr val="tx2">
              <a:lumMod val="20000"/>
              <a:lumOff val="8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When to talk: </a:t>
            </a:r>
            <a:r>
              <a:rPr lang="en-GB" sz="1500" dirty="0">
                <a:solidFill>
                  <a:schemeClr val="tx1"/>
                </a:solidFill>
              </a:rPr>
              <a:t>try to find a time when there are fewer distractions around.</a:t>
            </a:r>
          </a:p>
        </p:txBody>
      </p:sp>
      <p:sp>
        <p:nvSpPr>
          <p:cNvPr id="21" name="Rectangle: Rounded Corners 20">
            <a:extLst>
              <a:ext uri="{FF2B5EF4-FFF2-40B4-BE49-F238E27FC236}">
                <a16:creationId xmlns:a16="http://schemas.microsoft.com/office/drawing/2014/main" xmlns="" id="{70A948B8-DB88-42C5-95FC-B4395C309933}"/>
              </a:ext>
            </a:extLst>
          </p:cNvPr>
          <p:cNvSpPr/>
          <p:nvPr/>
        </p:nvSpPr>
        <p:spPr>
          <a:xfrm>
            <a:off x="3563477" y="1417423"/>
            <a:ext cx="2304189" cy="1300852"/>
          </a:xfrm>
          <a:prstGeom prst="roundRect">
            <a:avLst/>
          </a:prstGeom>
          <a:solidFill>
            <a:schemeClr val="tx2">
              <a:lumMod val="40000"/>
              <a:lumOff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Where to talk:</a:t>
            </a:r>
            <a:r>
              <a:rPr lang="en-GB" sz="1500" dirty="0">
                <a:solidFill>
                  <a:schemeClr val="tx1"/>
                </a:solidFill>
              </a:rPr>
              <a:t> it’s best to talk in a relaxed, quiet and neutral place if possible. </a:t>
            </a:r>
          </a:p>
        </p:txBody>
      </p:sp>
      <p:sp>
        <p:nvSpPr>
          <p:cNvPr id="22" name="Rectangle: Rounded Corners 21">
            <a:extLst>
              <a:ext uri="{FF2B5EF4-FFF2-40B4-BE49-F238E27FC236}">
                <a16:creationId xmlns:a16="http://schemas.microsoft.com/office/drawing/2014/main" xmlns="" id="{FD54D12C-E7D6-4574-B5C9-758997D7276B}"/>
              </a:ext>
            </a:extLst>
          </p:cNvPr>
          <p:cNvSpPr/>
          <p:nvPr/>
        </p:nvSpPr>
        <p:spPr>
          <a:xfrm>
            <a:off x="6388651" y="1425496"/>
            <a:ext cx="2304189" cy="1300851"/>
          </a:xfrm>
          <a:prstGeom prst="roundRect">
            <a:avLst/>
          </a:prstGeom>
          <a:solidFill>
            <a:schemeClr val="tx2">
              <a:lumMod val="60000"/>
              <a:lumOff val="4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How to talk</a:t>
            </a:r>
            <a:r>
              <a:rPr lang="en-GB" sz="1500" dirty="0">
                <a:solidFill>
                  <a:schemeClr val="tx1"/>
                </a:solidFill>
              </a:rPr>
              <a:t>: listen carefully, explain simply, ask questions and be patient.</a:t>
            </a:r>
          </a:p>
        </p:txBody>
      </p:sp>
      <p:sp>
        <p:nvSpPr>
          <p:cNvPr id="32" name="Rectangle: Rounded Corners 31">
            <a:extLst>
              <a:ext uri="{FF2B5EF4-FFF2-40B4-BE49-F238E27FC236}">
                <a16:creationId xmlns:a16="http://schemas.microsoft.com/office/drawing/2014/main" xmlns="" id="{809F4B26-C528-4F19-9FA5-17181D75B2B9}"/>
              </a:ext>
            </a:extLst>
          </p:cNvPr>
          <p:cNvSpPr/>
          <p:nvPr/>
        </p:nvSpPr>
        <p:spPr>
          <a:xfrm>
            <a:off x="349097" y="3528872"/>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Use these buttons below </a:t>
            </a:r>
            <a:r>
              <a:rPr lang="en-GB" sz="1500" dirty="0">
                <a:solidFill>
                  <a:schemeClr val="tx1"/>
                </a:solidFill>
              </a:rPr>
              <a:t>to move through the slides.</a:t>
            </a:r>
          </a:p>
        </p:txBody>
      </p:sp>
      <p:sp>
        <p:nvSpPr>
          <p:cNvPr id="9" name="Rectangle 8">
            <a:extLst>
              <a:ext uri="{FF2B5EF4-FFF2-40B4-BE49-F238E27FC236}">
                <a16:creationId xmlns:a16="http://schemas.microsoft.com/office/drawing/2014/main" xmlns="" id="{3541D2BD-05BE-45BA-A9D6-9EC489DF718E}"/>
              </a:ext>
            </a:extLst>
          </p:cNvPr>
          <p:cNvSpPr/>
          <p:nvPr/>
        </p:nvSpPr>
        <p:spPr>
          <a:xfrm>
            <a:off x="374497" y="5102978"/>
            <a:ext cx="517906" cy="288286"/>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34" name="Rectangle: Rounded Corners 33">
            <a:extLst>
              <a:ext uri="{FF2B5EF4-FFF2-40B4-BE49-F238E27FC236}">
                <a16:creationId xmlns:a16="http://schemas.microsoft.com/office/drawing/2014/main" xmlns="" id="{133AEE69-8A95-4893-808C-D5F454DE2FE2}"/>
              </a:ext>
            </a:extLst>
          </p:cNvPr>
          <p:cNvSpPr/>
          <p:nvPr/>
        </p:nvSpPr>
        <p:spPr>
          <a:xfrm>
            <a:off x="4832144" y="5721531"/>
            <a:ext cx="3839057" cy="844612"/>
          </a:xfrm>
          <a:prstGeom prst="roundRect">
            <a:avLst/>
          </a:prstGeom>
          <a:solidFill>
            <a:schemeClr val="accent2"/>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Don’t forget to vote…</a:t>
            </a:r>
          </a:p>
          <a:p>
            <a:pPr algn="ctr"/>
            <a:r>
              <a:rPr lang="en-GB" sz="1300" dirty="0">
                <a:solidFill>
                  <a:schemeClr val="bg1"/>
                </a:solidFill>
              </a:rPr>
              <a:t>At the end of this lesson, vote as a family. Do you all agree?</a:t>
            </a:r>
          </a:p>
        </p:txBody>
      </p:sp>
      <p:pic>
        <p:nvPicPr>
          <p:cNvPr id="14" name="Picture 13">
            <a:extLst>
              <a:ext uri="{FF2B5EF4-FFF2-40B4-BE49-F238E27FC236}">
                <a16:creationId xmlns:a16="http://schemas.microsoft.com/office/drawing/2014/main" xmlns="" id="{85451084-3813-4DDF-A846-1968E258CFF7}"/>
              </a:ext>
            </a:extLst>
          </p:cNvPr>
          <p:cNvPicPr>
            <a:picLocks noChangeAspect="1"/>
          </p:cNvPicPr>
          <p:nvPr/>
        </p:nvPicPr>
        <p:blipFill>
          <a:blip r:embed="rId3" cstate="email">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tretch>
            <a:fillRect/>
          </a:stretch>
        </p:blipFill>
        <p:spPr>
          <a:xfrm>
            <a:off x="6183639" y="5142060"/>
            <a:ext cx="507373" cy="385298"/>
          </a:xfrm>
          <a:prstGeom prst="roundRect">
            <a:avLst/>
          </a:prstGeom>
        </p:spPr>
      </p:pic>
      <p:pic>
        <p:nvPicPr>
          <p:cNvPr id="3" name="Graphic 2" descr="Projector screen">
            <a:extLst>
              <a:ext uri="{FF2B5EF4-FFF2-40B4-BE49-F238E27FC236}">
                <a16:creationId xmlns:a16="http://schemas.microsoft.com/office/drawing/2014/main" xmlns="" id="{AEBCA1CF-C007-4A99-A140-DB47B2B8FA9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410903" y="5010408"/>
            <a:ext cx="558801" cy="558801"/>
          </a:xfrm>
          <a:prstGeom prst="rect">
            <a:avLst/>
          </a:prstGeom>
        </p:spPr>
      </p:pic>
      <p:sp>
        <p:nvSpPr>
          <p:cNvPr id="5" name="TextBox 4">
            <a:extLst>
              <a:ext uri="{FF2B5EF4-FFF2-40B4-BE49-F238E27FC236}">
                <a16:creationId xmlns:a16="http://schemas.microsoft.com/office/drawing/2014/main" xmlns="" id="{AE4B87EB-1104-4FE3-9B3F-EA8AA7E49FBF}"/>
              </a:ext>
            </a:extLst>
          </p:cNvPr>
          <p:cNvSpPr txBox="1"/>
          <p:nvPr/>
        </p:nvSpPr>
        <p:spPr>
          <a:xfrm>
            <a:off x="537839" y="5039327"/>
            <a:ext cx="345233" cy="369332"/>
          </a:xfrm>
          <a:prstGeom prst="rect">
            <a:avLst/>
          </a:prstGeom>
          <a:noFill/>
        </p:spPr>
        <p:txBody>
          <a:bodyPr wrap="square" rtlCol="0">
            <a:spAutoFit/>
          </a:bodyPr>
          <a:lstStyle/>
          <a:p>
            <a:r>
              <a:rPr lang="en-GB" dirty="0"/>
              <a:t>–</a:t>
            </a:r>
          </a:p>
        </p:txBody>
      </p:sp>
      <p:sp>
        <p:nvSpPr>
          <p:cNvPr id="15" name="Rectangle: Rounded Corners 14">
            <a:extLst>
              <a:ext uri="{FF2B5EF4-FFF2-40B4-BE49-F238E27FC236}">
                <a16:creationId xmlns:a16="http://schemas.microsoft.com/office/drawing/2014/main" xmlns="" id="{0EA09C4D-2029-4ECF-8591-0145B4A363D5}"/>
              </a:ext>
            </a:extLst>
          </p:cNvPr>
          <p:cNvSpPr/>
          <p:nvPr/>
        </p:nvSpPr>
        <p:spPr>
          <a:xfrm>
            <a:off x="3468982" y="4949599"/>
            <a:ext cx="251927" cy="270587"/>
          </a:xfrm>
          <a:prstGeom prst="round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grpSp>
        <p:nvGrpSpPr>
          <p:cNvPr id="8" name="Group 7">
            <a:extLst>
              <a:ext uri="{FF2B5EF4-FFF2-40B4-BE49-F238E27FC236}">
                <a16:creationId xmlns:a16="http://schemas.microsoft.com/office/drawing/2014/main" xmlns="" id="{5AFB824B-2AF7-4212-9AF4-9F346A81B727}"/>
              </a:ext>
            </a:extLst>
          </p:cNvPr>
          <p:cNvGrpSpPr/>
          <p:nvPr/>
        </p:nvGrpSpPr>
        <p:grpSpPr>
          <a:xfrm>
            <a:off x="3068606" y="4892929"/>
            <a:ext cx="1066478" cy="708383"/>
            <a:chOff x="-3863328" y="3072680"/>
            <a:chExt cx="2132955" cy="1420023"/>
          </a:xfrm>
        </p:grpSpPr>
        <p:sp>
          <p:nvSpPr>
            <p:cNvPr id="33" name="Rectangle: Rounded Corners 32">
              <a:extLst>
                <a:ext uri="{FF2B5EF4-FFF2-40B4-BE49-F238E27FC236}">
                  <a16:creationId xmlns:a16="http://schemas.microsoft.com/office/drawing/2014/main" xmlns="" id="{2F88AC22-05B3-4F35-A051-2EFC302937A2}"/>
                </a:ext>
              </a:extLst>
            </p:cNvPr>
            <p:cNvSpPr/>
            <p:nvPr/>
          </p:nvSpPr>
          <p:spPr>
            <a:xfrm>
              <a:off x="-2373517" y="3845892"/>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35" name="Rectangle: Rounded Corners 34">
              <a:extLst>
                <a:ext uri="{FF2B5EF4-FFF2-40B4-BE49-F238E27FC236}">
                  <a16:creationId xmlns:a16="http://schemas.microsoft.com/office/drawing/2014/main" xmlns="" id="{2B6E12F9-4AF7-44A3-B242-7FC7EFCE9425}"/>
                </a:ext>
              </a:extLst>
            </p:cNvPr>
            <p:cNvSpPr/>
            <p:nvPr/>
          </p:nvSpPr>
          <p:spPr>
            <a:xfrm>
              <a:off x="-3053007" y="384229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36" name="Rectangle: Rounded Corners 35">
              <a:extLst>
                <a:ext uri="{FF2B5EF4-FFF2-40B4-BE49-F238E27FC236}">
                  <a16:creationId xmlns:a16="http://schemas.microsoft.com/office/drawing/2014/main" xmlns="" id="{90C66270-C5EF-41FC-9E50-C58D3ED2B8E3}"/>
                </a:ext>
              </a:extLst>
            </p:cNvPr>
            <p:cNvSpPr/>
            <p:nvPr/>
          </p:nvSpPr>
          <p:spPr>
            <a:xfrm>
              <a:off x="-3714265" y="383031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7" name="Rectangle: Rounded Corners 6">
              <a:extLst>
                <a:ext uri="{FF2B5EF4-FFF2-40B4-BE49-F238E27FC236}">
                  <a16:creationId xmlns:a16="http://schemas.microsoft.com/office/drawing/2014/main" xmlns="" id="{C52D988E-05F8-46D5-BDFB-5ED79BC2D7D8}"/>
                </a:ext>
              </a:extLst>
            </p:cNvPr>
            <p:cNvSpPr/>
            <p:nvPr/>
          </p:nvSpPr>
          <p:spPr>
            <a:xfrm>
              <a:off x="-3054679" y="3167485"/>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pic>
          <p:nvPicPr>
            <p:cNvPr id="10244" name="Picture 4" descr="Image result for arrow keys">
              <a:extLst>
                <a:ext uri="{FF2B5EF4-FFF2-40B4-BE49-F238E27FC236}">
                  <a16:creationId xmlns:a16="http://schemas.microsoft.com/office/drawing/2014/main" xmlns="" id="{E8654E3D-C983-4211-A81E-0DF4F0E2413D}"/>
                </a:ext>
              </a:extLst>
            </p:cNvPr>
            <p:cNvPicPr>
              <a:picLocks noChangeAspect="1" noChangeArrowheads="1"/>
            </p:cNvPicPr>
            <p:nvPr/>
          </p:nvPicPr>
          <p:blipFill rotWithShape="1">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3863328" y="3072680"/>
              <a:ext cx="2132955" cy="1420023"/>
            </a:xfrm>
            <a:prstGeom prst="rect">
              <a:avLst/>
            </a:prstGeom>
            <a:noFill/>
            <a:extLst>
              <a:ext uri="{909E8E84-426E-40DD-AFC4-6F175D3DCCD1}">
                <a14:hiddenFill xmlns:a14="http://schemas.microsoft.com/office/drawing/2010/main">
                  <a:solidFill>
                    <a:srgbClr val="FFFFFF"/>
                  </a:solidFill>
                </a14:hiddenFill>
              </a:ext>
            </a:extLst>
          </p:spPr>
        </p:pic>
      </p:grpSp>
      <p:pic>
        <p:nvPicPr>
          <p:cNvPr id="4" name="Picture 3" descr="A close up of a clock&#10;&#10;Description automatically generated">
            <a:extLst>
              <a:ext uri="{FF2B5EF4-FFF2-40B4-BE49-F238E27FC236}">
                <a16:creationId xmlns:a16="http://schemas.microsoft.com/office/drawing/2014/main" xmlns="" id="{96529431-C5BD-4769-8D34-932263D614CA}"/>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80892" y="2220073"/>
            <a:ext cx="676402" cy="676402"/>
          </a:xfrm>
          <a:prstGeom prst="rect">
            <a:avLst/>
          </a:prstGeom>
        </p:spPr>
      </p:pic>
      <p:pic>
        <p:nvPicPr>
          <p:cNvPr id="18" name="Picture 17">
            <a:extLst>
              <a:ext uri="{FF2B5EF4-FFF2-40B4-BE49-F238E27FC236}">
                <a16:creationId xmlns:a16="http://schemas.microsoft.com/office/drawing/2014/main" xmlns="" id="{65009FE6-F6C4-4A17-BC1E-3C0A363B06A7}"/>
              </a:ext>
            </a:extLst>
          </p:cNvPr>
          <p:cNvPicPr>
            <a:picLocks noChangeAspect="1"/>
          </p:cNvPicPr>
          <p:nvPr/>
        </p:nvPicPr>
        <p:blipFill>
          <a:blip r:embed="rId9"/>
          <a:stretch>
            <a:fillRect/>
          </a:stretch>
        </p:blipFill>
        <p:spPr>
          <a:xfrm>
            <a:off x="3345709" y="2271389"/>
            <a:ext cx="636839" cy="636839"/>
          </a:xfrm>
          <a:prstGeom prst="rect">
            <a:avLst/>
          </a:prstGeom>
        </p:spPr>
      </p:pic>
      <p:pic>
        <p:nvPicPr>
          <p:cNvPr id="27" name="Picture 26">
            <a:extLst>
              <a:ext uri="{FF2B5EF4-FFF2-40B4-BE49-F238E27FC236}">
                <a16:creationId xmlns:a16="http://schemas.microsoft.com/office/drawing/2014/main" xmlns="" id="{5CAB7550-1C68-4390-B650-F68C27069C3A}"/>
              </a:ext>
            </a:extLst>
          </p:cNvPr>
          <p:cNvPicPr>
            <a:picLocks noChangeAspect="1"/>
          </p:cNvPicPr>
          <p:nvPr/>
        </p:nvPicPr>
        <p:blipFill>
          <a:blip r:embed="rId10"/>
          <a:stretch>
            <a:fillRect/>
          </a:stretch>
        </p:blipFill>
        <p:spPr>
          <a:xfrm>
            <a:off x="6183639" y="2386327"/>
            <a:ext cx="528185" cy="528185"/>
          </a:xfrm>
          <a:prstGeom prst="rect">
            <a:avLst/>
          </a:prstGeom>
        </p:spPr>
      </p:pic>
    </p:spTree>
    <p:extLst>
      <p:ext uri="{BB962C8B-B14F-4D97-AF65-F5344CB8AC3E}">
        <p14:creationId xmlns:p14="http://schemas.microsoft.com/office/powerpoint/2010/main" val="15400599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14">
            <a:extLst>
              <a:ext uri="{FF2B5EF4-FFF2-40B4-BE49-F238E27FC236}">
                <a16:creationId xmlns:a16="http://schemas.microsoft.com/office/drawing/2014/main" xmlns="" id="{7BF831BD-CA92-4F19-AF5F-98F2D644FAC8}"/>
              </a:ext>
            </a:extLst>
          </p:cNvPr>
          <p:cNvSpPr/>
          <p:nvPr/>
        </p:nvSpPr>
        <p:spPr>
          <a:xfrm>
            <a:off x="623863" y="290775"/>
            <a:ext cx="7660552" cy="1313303"/>
          </a:xfrm>
          <a:prstGeom prst="rect">
            <a:avLst/>
          </a:prstGeom>
          <a:noFill/>
          <a:ln>
            <a:noFill/>
          </a:ln>
        </p:spPr>
        <p:txBody>
          <a:bodyPr lIns="0" tIns="45700" rIns="91425" bIns="45700" anchor="t" anchorCtr="0">
            <a:noAutofit/>
          </a:bodyPr>
          <a:lstStyle/>
          <a:p>
            <a:pPr lvl="0" algn="ctr">
              <a:buSzPct val="25000"/>
            </a:pPr>
            <a:r>
              <a:rPr lang="en-GB" sz="3200" b="1" dirty="0">
                <a:solidFill>
                  <a:sysClr val="windowText" lastClr="000000"/>
                </a:solidFill>
                <a:latin typeface="Century Gothic" panose="020B0502020202020204" pitchFamily="34" charset="0"/>
                <a:ea typeface="Lato"/>
                <a:cs typeface="Lato"/>
                <a:sym typeface="Lato"/>
              </a:rPr>
              <a:t>Can</a:t>
            </a:r>
            <a:r>
              <a:rPr lang="en-GB" sz="3200" b="1" dirty="0">
                <a:solidFill>
                  <a:schemeClr val="accent2"/>
                </a:solidFill>
                <a:latin typeface="Century Gothic" panose="020B0502020202020204" pitchFamily="34" charset="0"/>
                <a:ea typeface="Lato"/>
                <a:cs typeface="Lato"/>
                <a:sym typeface="Lato"/>
              </a:rPr>
              <a:t> sharing stories</a:t>
            </a:r>
            <a:r>
              <a:rPr lang="en-GB" sz="3200" b="1" dirty="0">
                <a:solidFill>
                  <a:sysClr val="windowText" lastClr="000000"/>
                </a:solidFill>
                <a:latin typeface="Century Gothic" panose="020B0502020202020204" pitchFamily="34" charset="0"/>
                <a:ea typeface="Lato"/>
                <a:cs typeface="Lato"/>
                <a:sym typeface="Lato"/>
              </a:rPr>
              <a:t> prevent </a:t>
            </a:r>
            <a:r>
              <a:rPr lang="en-GB" sz="3200" b="1" dirty="0">
                <a:solidFill>
                  <a:schemeClr val="accent2"/>
                </a:solidFill>
                <a:latin typeface="Century Gothic" panose="020B0502020202020204" pitchFamily="34" charset="0"/>
                <a:ea typeface="Lato"/>
                <a:cs typeface="Lato"/>
                <a:sym typeface="Lato"/>
              </a:rPr>
              <a:t>extremism</a:t>
            </a:r>
            <a:r>
              <a:rPr lang="en-GB" sz="3200" b="1" dirty="0">
                <a:solidFill>
                  <a:sysClr val="windowText" lastClr="000000"/>
                </a:solidFill>
                <a:latin typeface="Century Gothic" panose="020B0502020202020204" pitchFamily="34" charset="0"/>
                <a:ea typeface="Lato"/>
                <a:cs typeface="Lato"/>
                <a:sym typeface="Lato"/>
              </a:rPr>
              <a:t>? </a:t>
            </a:r>
          </a:p>
        </p:txBody>
      </p:sp>
      <p:pic>
        <p:nvPicPr>
          <p:cNvPr id="2" name="Picture 1">
            <a:extLst>
              <a:ext uri="{FF2B5EF4-FFF2-40B4-BE49-F238E27FC236}">
                <a16:creationId xmlns:a16="http://schemas.microsoft.com/office/drawing/2014/main" xmlns="" id="{2D73D4BB-7355-4FDD-8336-FAF889914C8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48310" y="1464536"/>
            <a:ext cx="6647380" cy="3748469"/>
          </a:xfrm>
          <a:prstGeom prst="rect">
            <a:avLst/>
          </a:prstGeom>
        </p:spPr>
      </p:pic>
      <p:sp>
        <p:nvSpPr>
          <p:cNvPr id="3" name="Rectangle 2">
            <a:extLst>
              <a:ext uri="{FF2B5EF4-FFF2-40B4-BE49-F238E27FC236}">
                <a16:creationId xmlns:a16="http://schemas.microsoft.com/office/drawing/2014/main" xmlns="" id="{6B6D1D82-79C6-45F8-81B6-B584CD563B5E}"/>
              </a:ext>
            </a:extLst>
          </p:cNvPr>
          <p:cNvSpPr/>
          <p:nvPr/>
        </p:nvSpPr>
        <p:spPr>
          <a:xfrm>
            <a:off x="8399417" y="4935440"/>
            <a:ext cx="248194" cy="341327"/>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5" name="Graphic 4" descr="Warning">
            <a:extLst>
              <a:ext uri="{FF2B5EF4-FFF2-40B4-BE49-F238E27FC236}">
                <a16:creationId xmlns:a16="http://schemas.microsoft.com/office/drawing/2014/main" xmlns="" id="{3B2318A5-C4B7-4290-99A1-7E73C95E785F}"/>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0793779" y="3907340"/>
            <a:ext cx="914400" cy="914400"/>
          </a:xfrm>
          <a:prstGeom prst="rect">
            <a:avLst/>
          </a:prstGeom>
        </p:spPr>
      </p:pic>
      <p:pic>
        <p:nvPicPr>
          <p:cNvPr id="7" name="Picture 6" descr="A close up of a logo&#10;&#10;Description automatically generated">
            <a:extLst>
              <a:ext uri="{FF2B5EF4-FFF2-40B4-BE49-F238E27FC236}">
                <a16:creationId xmlns:a16="http://schemas.microsoft.com/office/drawing/2014/main" xmlns="" id="{0910B18A-4C6E-4B11-812E-DC29C491A2FB}"/>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59491" y="5405609"/>
            <a:ext cx="2403326" cy="1053388"/>
          </a:xfrm>
          <a:prstGeom prst="rect">
            <a:avLst/>
          </a:prstGeom>
        </p:spPr>
      </p:pic>
      <p:sp>
        <p:nvSpPr>
          <p:cNvPr id="8" name="Rectangle: Rounded Corners 33">
            <a:extLst>
              <a:ext uri="{FF2B5EF4-FFF2-40B4-BE49-F238E27FC236}">
                <a16:creationId xmlns:a16="http://schemas.microsoft.com/office/drawing/2014/main" xmlns="" id="{D23782DB-9ADB-4540-8FFE-F2DDAFED893B}"/>
              </a:ext>
            </a:extLst>
          </p:cNvPr>
          <p:cNvSpPr/>
          <p:nvPr/>
        </p:nvSpPr>
        <p:spPr>
          <a:xfrm>
            <a:off x="2662817" y="5329018"/>
            <a:ext cx="6207784" cy="1206569"/>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dirty="0">
                <a:solidFill>
                  <a:schemeClr val="tx1"/>
                </a:solidFill>
              </a:rPr>
              <a:t>This resource aims to encourage a conversation at home about how people’s personal stories and experiences can help us to </a:t>
            </a:r>
            <a:r>
              <a:rPr lang="en-GB" sz="1400" b="1" dirty="0">
                <a:solidFill>
                  <a:schemeClr val="tx1"/>
                </a:solidFill>
              </a:rPr>
              <a:t>learn about extremism and understand how to avoid being drawn into extreme ideas. </a:t>
            </a:r>
            <a:r>
              <a:rPr lang="en-GB" sz="1400" dirty="0">
                <a:solidFill>
                  <a:schemeClr val="tx1"/>
                </a:solidFill>
              </a:rPr>
              <a:t>The focus is particularly on how Coronavirus is impacting this. You can</a:t>
            </a:r>
            <a:r>
              <a:rPr lang="en-GB" sz="1400" b="1" dirty="0">
                <a:solidFill>
                  <a:schemeClr val="tx1"/>
                </a:solidFill>
              </a:rPr>
              <a:t> find more information on slide 23.</a:t>
            </a:r>
            <a:endParaRPr lang="en-GB" sz="1400" b="1" dirty="0">
              <a:solidFill>
                <a:schemeClr val="tx1"/>
              </a:solidFill>
              <a:latin typeface="Century Gothic" panose="020B0502020202020204" pitchFamily="34" charset="0"/>
              <a:ea typeface="Century Gothic"/>
              <a:cs typeface="Century Gothic"/>
              <a:sym typeface="Century Gothic"/>
            </a:endParaRPr>
          </a:p>
        </p:txBody>
      </p:sp>
    </p:spTree>
    <p:extLst>
      <p:ext uri="{BB962C8B-B14F-4D97-AF65-F5344CB8AC3E}">
        <p14:creationId xmlns:p14="http://schemas.microsoft.com/office/powerpoint/2010/main" val="41783858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Cloud 15">
            <a:extLst>
              <a:ext uri="{FF2B5EF4-FFF2-40B4-BE49-F238E27FC236}">
                <a16:creationId xmlns:a16="http://schemas.microsoft.com/office/drawing/2014/main" xmlns="" id="{C4C16400-3059-4F13-A99D-5D6DB0A622F4}"/>
              </a:ext>
            </a:extLst>
          </p:cNvPr>
          <p:cNvSpPr/>
          <p:nvPr/>
        </p:nvSpPr>
        <p:spPr>
          <a:xfrm>
            <a:off x="590429" y="1016342"/>
            <a:ext cx="5222984" cy="3069977"/>
          </a:xfrm>
          <a:prstGeom prst="cloud">
            <a:avLst/>
          </a:prstGeom>
          <a:solidFill>
            <a:srgbClr val="F9ADB3"/>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a:ea typeface="Lato" panose="020F0502020204030203" pitchFamily="34" charset="0"/>
                <a:cs typeface="Century Gothic"/>
              </a:rPr>
              <a:t>Show your vote</a:t>
            </a:r>
          </a:p>
          <a:p>
            <a:pPr algn="ctr"/>
            <a:r>
              <a:rPr lang="en-GB" sz="1600" dirty="0">
                <a:solidFill>
                  <a:schemeClr val="tx1"/>
                </a:solidFill>
                <a:latin typeface="Century Gothic"/>
                <a:ea typeface="Lato" panose="020F0502020204030203" pitchFamily="34" charset="0"/>
                <a:cs typeface="Century Gothic"/>
              </a:rPr>
              <a:t>On the next slide, you are going to see five different views. Where would you put them on the scale, from least to most extreme? Show your answer with your fingers. Can you explain why you think this?</a:t>
            </a:r>
          </a:p>
        </p:txBody>
      </p:sp>
      <p:sp>
        <p:nvSpPr>
          <p:cNvPr id="19" name="Arrow: Right 18">
            <a:extLst>
              <a:ext uri="{FF2B5EF4-FFF2-40B4-BE49-F238E27FC236}">
                <a16:creationId xmlns:a16="http://schemas.microsoft.com/office/drawing/2014/main" xmlns="" id="{4E220E19-D61C-4B5F-A43F-601DDD89F63B}"/>
              </a:ext>
            </a:extLst>
          </p:cNvPr>
          <p:cNvSpPr/>
          <p:nvPr/>
        </p:nvSpPr>
        <p:spPr>
          <a:xfrm>
            <a:off x="166321" y="5099941"/>
            <a:ext cx="8781824" cy="698275"/>
          </a:xfrm>
          <a:prstGeom prst="rightArrow">
            <a:avLst>
              <a:gd name="adj1" fmla="val 50000"/>
              <a:gd name="adj2" fmla="val 69466"/>
            </a:avLst>
          </a:prstGeom>
          <a:solidFill>
            <a:schemeClr val="bg2"/>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b="1" dirty="0">
              <a:solidFill>
                <a:schemeClr val="tx1"/>
              </a:solidFill>
            </a:endParaRPr>
          </a:p>
        </p:txBody>
      </p:sp>
      <p:pic>
        <p:nvPicPr>
          <p:cNvPr id="20" name="Picture 19" descr="A close up of a persons hand&#10;&#10;Description automatically generated">
            <a:extLst>
              <a:ext uri="{FF2B5EF4-FFF2-40B4-BE49-F238E27FC236}">
                <a16:creationId xmlns:a16="http://schemas.microsoft.com/office/drawing/2014/main" xmlns="" id="{E594D8E4-5180-45D6-94D4-EF059E6D70C8}"/>
              </a:ext>
            </a:extLst>
          </p:cNvPr>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663464" y="3958605"/>
            <a:ext cx="5982958" cy="2385412"/>
          </a:xfrm>
          <a:prstGeom prst="rect">
            <a:avLst/>
          </a:prstGeom>
        </p:spPr>
      </p:pic>
      <p:pic>
        <p:nvPicPr>
          <p:cNvPr id="21" name="Picture 2" descr="Grimacing Face">
            <a:extLst>
              <a:ext uri="{FF2B5EF4-FFF2-40B4-BE49-F238E27FC236}">
                <a16:creationId xmlns:a16="http://schemas.microsoft.com/office/drawing/2014/main" xmlns="" id="{6FFF33F3-125E-4005-8F51-BF4E0C93810F}"/>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016916" y="5975663"/>
            <a:ext cx="659069" cy="65906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Face Screaming in Fear">
            <a:extLst>
              <a:ext uri="{FF2B5EF4-FFF2-40B4-BE49-F238E27FC236}">
                <a16:creationId xmlns:a16="http://schemas.microsoft.com/office/drawing/2014/main" xmlns="" id="{151E3044-20F7-4F9B-B923-144F2E29F25D}"/>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00519" y="6008856"/>
            <a:ext cx="659068" cy="65906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6" descr="Thinking Face">
            <a:extLst>
              <a:ext uri="{FF2B5EF4-FFF2-40B4-BE49-F238E27FC236}">
                <a16:creationId xmlns:a16="http://schemas.microsoft.com/office/drawing/2014/main" xmlns="" id="{2E08872E-FE8B-4629-AC8C-4F96F360F94B}"/>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846097" y="5992799"/>
            <a:ext cx="659067" cy="65906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8" descr="Face With Open Mouth">
            <a:extLst>
              <a:ext uri="{FF2B5EF4-FFF2-40B4-BE49-F238E27FC236}">
                <a16:creationId xmlns:a16="http://schemas.microsoft.com/office/drawing/2014/main" xmlns="" id="{927AD31C-4068-4318-80C7-EC3AA9199973}"/>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154344" y="5999811"/>
            <a:ext cx="659069" cy="65906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12" descr="Slightly Smiling Face">
            <a:extLst>
              <a:ext uri="{FF2B5EF4-FFF2-40B4-BE49-F238E27FC236}">
                <a16:creationId xmlns:a16="http://schemas.microsoft.com/office/drawing/2014/main" xmlns="" id="{A92F1B6A-1F68-4D0C-9203-2E8AA09D0288}"/>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739954" y="5990366"/>
            <a:ext cx="663934" cy="663934"/>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Rounded Corners 23">
            <a:extLst>
              <a:ext uri="{FF2B5EF4-FFF2-40B4-BE49-F238E27FC236}">
                <a16:creationId xmlns:a16="http://schemas.microsoft.com/office/drawing/2014/main" xmlns="" id="{7F01895B-851D-4E02-B243-BA998F237683}"/>
              </a:ext>
            </a:extLst>
          </p:cNvPr>
          <p:cNvSpPr/>
          <p:nvPr/>
        </p:nvSpPr>
        <p:spPr>
          <a:xfrm>
            <a:off x="355627" y="5928060"/>
            <a:ext cx="816768" cy="61611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400" b="1" dirty="0">
                <a:solidFill>
                  <a:schemeClr val="tx1"/>
                </a:solidFill>
                <a:latin typeface="Century Gothic"/>
                <a:ea typeface="Lato" panose="020F0502020204030203" pitchFamily="34" charset="0"/>
                <a:cs typeface="Century Gothic"/>
              </a:rPr>
              <a:t>Not extreme</a:t>
            </a:r>
          </a:p>
        </p:txBody>
      </p:sp>
      <p:sp>
        <p:nvSpPr>
          <p:cNvPr id="27" name="Rectangle: Rounded Corners 23">
            <a:extLst>
              <a:ext uri="{FF2B5EF4-FFF2-40B4-BE49-F238E27FC236}">
                <a16:creationId xmlns:a16="http://schemas.microsoft.com/office/drawing/2014/main" xmlns="" id="{FFFC57F3-DB4F-4220-875D-46F26B0C90CF}"/>
              </a:ext>
            </a:extLst>
          </p:cNvPr>
          <p:cNvSpPr/>
          <p:nvPr/>
        </p:nvSpPr>
        <p:spPr>
          <a:xfrm>
            <a:off x="7968793" y="5934414"/>
            <a:ext cx="816763" cy="60975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400" b="1" dirty="0">
                <a:solidFill>
                  <a:schemeClr val="tx1"/>
                </a:solidFill>
                <a:latin typeface="Century Gothic"/>
                <a:ea typeface="Lato" panose="020F0502020204030203" pitchFamily="34" charset="0"/>
                <a:cs typeface="Century Gothic"/>
              </a:rPr>
              <a:t>Very extreme</a:t>
            </a:r>
          </a:p>
        </p:txBody>
      </p:sp>
      <p:sp>
        <p:nvSpPr>
          <p:cNvPr id="30" name="Rectangle: Rounded Corners 23">
            <a:extLst>
              <a:ext uri="{FF2B5EF4-FFF2-40B4-BE49-F238E27FC236}">
                <a16:creationId xmlns:a16="http://schemas.microsoft.com/office/drawing/2014/main" xmlns="" id="{3251D13D-3A59-4EA7-AB40-E336E61FC165}"/>
              </a:ext>
            </a:extLst>
          </p:cNvPr>
          <p:cNvSpPr/>
          <p:nvPr/>
        </p:nvSpPr>
        <p:spPr>
          <a:xfrm>
            <a:off x="6179242" y="1840562"/>
            <a:ext cx="2374329" cy="1588438"/>
          </a:xfrm>
          <a:prstGeom prst="roundRect">
            <a:avLst/>
          </a:prstGeom>
          <a:solidFill>
            <a:schemeClr val="accent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400" b="1" dirty="0">
                <a:solidFill>
                  <a:schemeClr val="tx1"/>
                </a:solidFill>
                <a:latin typeface="Century Gothic" panose="020B0502020202020204" pitchFamily="34" charset="0"/>
                <a:ea typeface="Lato" panose="020F0502020204030203" pitchFamily="34" charset="0"/>
                <a:cs typeface="Lato" panose="020F0502020204030203" pitchFamily="34" charset="0"/>
              </a:rPr>
              <a:t>Extreme</a:t>
            </a:r>
            <a:r>
              <a:rPr lang="en-US" sz="1400" baseline="30000" dirty="0">
                <a:solidFill>
                  <a:schemeClr val="tx1"/>
                </a:solidFill>
                <a:latin typeface="Century Gothic" panose="020B0502020202020204" pitchFamily="34" charset="0"/>
                <a:ea typeface="Lato" panose="020F0502020204030203" pitchFamily="34" charset="0"/>
                <a:cs typeface="Lato" panose="020F0502020204030203" pitchFamily="34" charset="0"/>
              </a:rPr>
              <a:t>1</a:t>
            </a:r>
            <a:r>
              <a:rPr lang="en-US" sz="1400" b="1" dirty="0">
                <a:solidFill>
                  <a:schemeClr val="tx1"/>
                </a:solidFill>
                <a:latin typeface="Century Gothic" panose="020B0502020202020204" pitchFamily="34" charset="0"/>
                <a:ea typeface="Lato" panose="020F0502020204030203" pitchFamily="34" charset="0"/>
                <a:cs typeface="Lato" panose="020F0502020204030203" pitchFamily="34" charset="0"/>
              </a:rPr>
              <a:t>:</a:t>
            </a:r>
          </a:p>
          <a:p>
            <a:pPr algn="ctr"/>
            <a:r>
              <a:rPr lang="en-US" sz="1400" dirty="0">
                <a:solidFill>
                  <a:schemeClr val="tx1"/>
                </a:solidFill>
                <a:latin typeface="Century Gothic" panose="020B0502020202020204" pitchFamily="34" charset="0"/>
                <a:ea typeface="Lato" panose="020F0502020204030203" pitchFamily="34" charset="0"/>
                <a:cs typeface="Lato" panose="020F0502020204030203" pitchFamily="34" charset="0"/>
              </a:rPr>
              <a:t>A view that might seem unreasonable or unacceptable, often because it is hateful towards someone else. </a:t>
            </a:r>
            <a:endParaRPr lang="en-GB" sz="1400" dirty="0">
              <a:solidFill>
                <a:schemeClr val="tx1"/>
              </a:solidFill>
            </a:endParaRPr>
          </a:p>
        </p:txBody>
      </p:sp>
      <p:sp>
        <p:nvSpPr>
          <p:cNvPr id="29" name="Title 1">
            <a:extLst>
              <a:ext uri="{FF2B5EF4-FFF2-40B4-BE49-F238E27FC236}">
                <a16:creationId xmlns:a16="http://schemas.microsoft.com/office/drawing/2014/main" xmlns="" id="{809DD12E-5716-4C0B-A9E8-347CBCE36852}"/>
              </a:ext>
            </a:extLst>
          </p:cNvPr>
          <p:cNvSpPr txBox="1">
            <a:spLocks/>
          </p:cNvSpPr>
          <p:nvPr/>
        </p:nvSpPr>
        <p:spPr>
          <a:xfrm>
            <a:off x="854650" y="171806"/>
            <a:ext cx="80732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a:ea typeface="Lato" panose="020F0502020204030203" pitchFamily="34" charset="0"/>
                <a:cs typeface="Century Gothic"/>
              </a:rPr>
              <a:t>Starter: What is an extreme view?</a:t>
            </a:r>
            <a:endParaRPr lang="en-GB" dirty="0"/>
          </a:p>
        </p:txBody>
      </p:sp>
      <p:pic>
        <p:nvPicPr>
          <p:cNvPr id="31" name="Picture 30">
            <a:extLst>
              <a:ext uri="{FF2B5EF4-FFF2-40B4-BE49-F238E27FC236}">
                <a16:creationId xmlns:a16="http://schemas.microsoft.com/office/drawing/2014/main" xmlns="" id="{453B7D79-CC70-4601-BC45-89C619429633}"/>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94720" y="201945"/>
            <a:ext cx="799350" cy="769159"/>
          </a:xfrm>
          <a:prstGeom prst="rect">
            <a:avLst/>
          </a:prstGeom>
        </p:spPr>
      </p:pic>
    </p:spTree>
    <p:extLst>
      <p:ext uri="{BB962C8B-B14F-4D97-AF65-F5344CB8AC3E}">
        <p14:creationId xmlns:p14="http://schemas.microsoft.com/office/powerpoint/2010/main" val="730171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Arrow: Right 23">
            <a:extLst>
              <a:ext uri="{FF2B5EF4-FFF2-40B4-BE49-F238E27FC236}">
                <a16:creationId xmlns:a16="http://schemas.microsoft.com/office/drawing/2014/main" xmlns="" id="{B9DD328F-8DD1-4F0A-94DE-9E72B1F74AF7}"/>
              </a:ext>
            </a:extLst>
          </p:cNvPr>
          <p:cNvSpPr/>
          <p:nvPr/>
        </p:nvSpPr>
        <p:spPr>
          <a:xfrm>
            <a:off x="166321" y="5099941"/>
            <a:ext cx="8781824" cy="698275"/>
          </a:xfrm>
          <a:prstGeom prst="rightArrow">
            <a:avLst>
              <a:gd name="adj1" fmla="val 50000"/>
              <a:gd name="adj2" fmla="val 69466"/>
            </a:avLst>
          </a:prstGeom>
          <a:solidFill>
            <a:schemeClr val="bg2"/>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b="1" dirty="0">
              <a:solidFill>
                <a:schemeClr val="tx1"/>
              </a:solidFill>
            </a:endParaRPr>
          </a:p>
        </p:txBody>
      </p:sp>
      <p:sp>
        <p:nvSpPr>
          <p:cNvPr id="27" name="Thought Bubble: Cloud 26">
            <a:extLst>
              <a:ext uri="{FF2B5EF4-FFF2-40B4-BE49-F238E27FC236}">
                <a16:creationId xmlns:a16="http://schemas.microsoft.com/office/drawing/2014/main" xmlns="" id="{AD131ECF-CE45-483F-9472-01EB0924A7E0}"/>
              </a:ext>
            </a:extLst>
          </p:cNvPr>
          <p:cNvSpPr/>
          <p:nvPr/>
        </p:nvSpPr>
        <p:spPr>
          <a:xfrm>
            <a:off x="4599818" y="2846070"/>
            <a:ext cx="4086981" cy="1278766"/>
          </a:xfrm>
          <a:prstGeom prst="cloudCallout">
            <a:avLst>
              <a:gd name="adj1" fmla="val 53936"/>
              <a:gd name="adj2" fmla="val 72439"/>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People who commit a crime should be in prison forever.</a:t>
            </a:r>
          </a:p>
        </p:txBody>
      </p:sp>
      <p:sp>
        <p:nvSpPr>
          <p:cNvPr id="28" name="Speech Bubble: Oval 27">
            <a:extLst>
              <a:ext uri="{FF2B5EF4-FFF2-40B4-BE49-F238E27FC236}">
                <a16:creationId xmlns:a16="http://schemas.microsoft.com/office/drawing/2014/main" xmlns="" id="{0AA833C5-31A1-48EC-BE71-ABE0D262609E}"/>
              </a:ext>
            </a:extLst>
          </p:cNvPr>
          <p:cNvSpPr/>
          <p:nvPr/>
        </p:nvSpPr>
        <p:spPr>
          <a:xfrm>
            <a:off x="645619" y="3169248"/>
            <a:ext cx="3713884" cy="1030751"/>
          </a:xfrm>
          <a:prstGeom prst="wedgeEllipseCallout">
            <a:avLst>
              <a:gd name="adj1" fmla="val -47541"/>
              <a:gd name="adj2" fmla="val 62119"/>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We should all have the same religion.</a:t>
            </a:r>
          </a:p>
        </p:txBody>
      </p:sp>
      <p:sp>
        <p:nvSpPr>
          <p:cNvPr id="29" name="Thought Bubble: Cloud 28">
            <a:extLst>
              <a:ext uri="{FF2B5EF4-FFF2-40B4-BE49-F238E27FC236}">
                <a16:creationId xmlns:a16="http://schemas.microsoft.com/office/drawing/2014/main" xmlns="" id="{4237EA26-E88B-4C7D-9545-34F5BDA16D1D}"/>
              </a:ext>
            </a:extLst>
          </p:cNvPr>
          <p:cNvSpPr/>
          <p:nvPr/>
        </p:nvSpPr>
        <p:spPr>
          <a:xfrm>
            <a:off x="421387" y="1839428"/>
            <a:ext cx="4150614" cy="1119180"/>
          </a:xfrm>
          <a:prstGeom prst="cloudCallout">
            <a:avLst>
              <a:gd name="adj1" fmla="val -52529"/>
              <a:gd name="adj2" fmla="val 80636"/>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People who eat meat should be punished.</a:t>
            </a:r>
          </a:p>
        </p:txBody>
      </p:sp>
      <p:sp>
        <p:nvSpPr>
          <p:cNvPr id="30" name="Speech Bubble: Rectangle with Corners Rounded 29">
            <a:extLst>
              <a:ext uri="{FF2B5EF4-FFF2-40B4-BE49-F238E27FC236}">
                <a16:creationId xmlns:a16="http://schemas.microsoft.com/office/drawing/2014/main" xmlns="" id="{25BB8724-4472-403F-9E4E-BA68CA936218}"/>
              </a:ext>
            </a:extLst>
          </p:cNvPr>
          <p:cNvSpPr/>
          <p:nvPr/>
        </p:nvSpPr>
        <p:spPr>
          <a:xfrm>
            <a:off x="5352696" y="1866272"/>
            <a:ext cx="3334103" cy="769158"/>
          </a:xfrm>
          <a:prstGeom prst="wedgeRoundRectCallout">
            <a:avLst>
              <a:gd name="adj1" fmla="val -65788"/>
              <a:gd name="adj2" fmla="val 701"/>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Girls shouldn’t play football. They ruin the game.</a:t>
            </a:r>
          </a:p>
        </p:txBody>
      </p:sp>
      <p:sp>
        <p:nvSpPr>
          <p:cNvPr id="31" name="Speech Bubble: Rectangle with Corners Rounded 30">
            <a:extLst>
              <a:ext uri="{FF2B5EF4-FFF2-40B4-BE49-F238E27FC236}">
                <a16:creationId xmlns:a16="http://schemas.microsoft.com/office/drawing/2014/main" xmlns="" id="{8596098E-0382-4C75-BDF2-DAECBA47DEAF}"/>
              </a:ext>
            </a:extLst>
          </p:cNvPr>
          <p:cNvSpPr/>
          <p:nvPr/>
        </p:nvSpPr>
        <p:spPr>
          <a:xfrm>
            <a:off x="380327" y="971104"/>
            <a:ext cx="4086981" cy="670602"/>
          </a:xfrm>
          <a:prstGeom prst="wedgeRoundRectCallout">
            <a:avLst>
              <a:gd name="adj1" fmla="val 63674"/>
              <a:gd name="adj2" fmla="val 21626"/>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Everyone should be able to live wherever they want.</a:t>
            </a:r>
          </a:p>
        </p:txBody>
      </p:sp>
      <p:pic>
        <p:nvPicPr>
          <p:cNvPr id="26" name="Picture 25" descr="A close up of a persons hand&#10;&#10;Description automatically generated">
            <a:extLst>
              <a:ext uri="{FF2B5EF4-FFF2-40B4-BE49-F238E27FC236}">
                <a16:creationId xmlns:a16="http://schemas.microsoft.com/office/drawing/2014/main" xmlns="" id="{E9309B2E-5370-423B-BC06-A860ED7EF01A}"/>
              </a:ext>
            </a:extLst>
          </p:cNvPr>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663464" y="3958605"/>
            <a:ext cx="5982958" cy="2385412"/>
          </a:xfrm>
          <a:prstGeom prst="rect">
            <a:avLst/>
          </a:prstGeom>
        </p:spPr>
      </p:pic>
      <p:pic>
        <p:nvPicPr>
          <p:cNvPr id="32" name="Picture 2" descr="Grimacing Face">
            <a:extLst>
              <a:ext uri="{FF2B5EF4-FFF2-40B4-BE49-F238E27FC236}">
                <a16:creationId xmlns:a16="http://schemas.microsoft.com/office/drawing/2014/main" xmlns="" id="{DFA18958-D1C7-443C-BE26-34D472720DEC}"/>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016916" y="5975663"/>
            <a:ext cx="659069" cy="659069"/>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4" descr="Face Screaming in Fear">
            <a:extLst>
              <a:ext uri="{FF2B5EF4-FFF2-40B4-BE49-F238E27FC236}">
                <a16:creationId xmlns:a16="http://schemas.microsoft.com/office/drawing/2014/main" xmlns="" id="{0D96D28F-DDF7-43A5-9F0A-622C6145E306}"/>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00519" y="6008856"/>
            <a:ext cx="659068" cy="659068"/>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6" descr="Thinking Face">
            <a:extLst>
              <a:ext uri="{FF2B5EF4-FFF2-40B4-BE49-F238E27FC236}">
                <a16:creationId xmlns:a16="http://schemas.microsoft.com/office/drawing/2014/main" xmlns="" id="{EC8C6592-2009-4514-A0C2-238739C964D1}"/>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846097" y="5992799"/>
            <a:ext cx="659067" cy="65906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8" descr="Face With Open Mouth">
            <a:extLst>
              <a:ext uri="{FF2B5EF4-FFF2-40B4-BE49-F238E27FC236}">
                <a16:creationId xmlns:a16="http://schemas.microsoft.com/office/drawing/2014/main" xmlns="" id="{0066CF78-7554-4FC7-AA10-12CCB2C5F903}"/>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154344" y="5999811"/>
            <a:ext cx="659069" cy="659069"/>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12" descr="Slightly Smiling Face">
            <a:extLst>
              <a:ext uri="{FF2B5EF4-FFF2-40B4-BE49-F238E27FC236}">
                <a16:creationId xmlns:a16="http://schemas.microsoft.com/office/drawing/2014/main" xmlns="" id="{7E4B9B04-F755-44D0-9410-E8CEBDBB4DEA}"/>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739954" y="5990366"/>
            <a:ext cx="663934" cy="663934"/>
          </a:xfrm>
          <a:prstGeom prst="rect">
            <a:avLst/>
          </a:prstGeom>
          <a:noFill/>
          <a:extLst>
            <a:ext uri="{909E8E84-426E-40DD-AFC4-6F175D3DCCD1}">
              <a14:hiddenFill xmlns:a14="http://schemas.microsoft.com/office/drawing/2010/main">
                <a:solidFill>
                  <a:srgbClr val="FFFFFF"/>
                </a:solidFill>
              </a14:hiddenFill>
            </a:ext>
          </a:extLst>
        </p:spPr>
      </p:pic>
      <p:sp>
        <p:nvSpPr>
          <p:cNvPr id="39" name="Rectangle: Rounded Corners 23">
            <a:extLst>
              <a:ext uri="{FF2B5EF4-FFF2-40B4-BE49-F238E27FC236}">
                <a16:creationId xmlns:a16="http://schemas.microsoft.com/office/drawing/2014/main" xmlns="" id="{F048C935-77DB-4AC3-9A4B-E544EEB4544E}"/>
              </a:ext>
            </a:extLst>
          </p:cNvPr>
          <p:cNvSpPr/>
          <p:nvPr/>
        </p:nvSpPr>
        <p:spPr>
          <a:xfrm>
            <a:off x="6743700" y="255510"/>
            <a:ext cx="2134300" cy="1474564"/>
          </a:xfrm>
          <a:prstGeom prst="roundRect">
            <a:avLst/>
          </a:prstGeom>
          <a:solidFill>
            <a:schemeClr val="accent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400" b="1" dirty="0">
                <a:solidFill>
                  <a:schemeClr val="tx1"/>
                </a:solidFill>
                <a:latin typeface="Century Gothic" panose="020B0502020202020204" pitchFamily="34" charset="0"/>
                <a:ea typeface="Lato" panose="020F0502020204030203" pitchFamily="34" charset="0"/>
                <a:cs typeface="Lato" panose="020F0502020204030203" pitchFamily="34" charset="0"/>
              </a:rPr>
              <a:t>Extreme</a:t>
            </a:r>
            <a:r>
              <a:rPr lang="en-US" sz="1400" baseline="30000" dirty="0">
                <a:solidFill>
                  <a:schemeClr val="tx1"/>
                </a:solidFill>
                <a:latin typeface="Century Gothic" panose="020B0502020202020204" pitchFamily="34" charset="0"/>
                <a:ea typeface="Lato" panose="020F0502020204030203" pitchFamily="34" charset="0"/>
                <a:cs typeface="Lato" panose="020F0502020204030203" pitchFamily="34" charset="0"/>
              </a:rPr>
              <a:t>1</a:t>
            </a:r>
            <a:r>
              <a:rPr lang="en-US" sz="1400" b="1" dirty="0">
                <a:solidFill>
                  <a:schemeClr val="tx1"/>
                </a:solidFill>
                <a:latin typeface="Century Gothic" panose="020B0502020202020204" pitchFamily="34" charset="0"/>
                <a:ea typeface="Lato" panose="020F0502020204030203" pitchFamily="34" charset="0"/>
                <a:cs typeface="Lato" panose="020F0502020204030203" pitchFamily="34" charset="0"/>
              </a:rPr>
              <a:t>:</a:t>
            </a:r>
          </a:p>
          <a:p>
            <a:pPr algn="ctr"/>
            <a:r>
              <a:rPr lang="en-US" sz="1400" dirty="0">
                <a:solidFill>
                  <a:schemeClr val="tx1"/>
                </a:solidFill>
                <a:latin typeface="Century Gothic" panose="020B0502020202020204" pitchFamily="34" charset="0"/>
                <a:ea typeface="Lato" panose="020F0502020204030203" pitchFamily="34" charset="0"/>
                <a:cs typeface="Lato" panose="020F0502020204030203" pitchFamily="34" charset="0"/>
              </a:rPr>
              <a:t>A view that might seem unreasonable or unacceptable, often because it is hateful towards someone else. </a:t>
            </a:r>
            <a:endParaRPr lang="en-GB" sz="1400" dirty="0">
              <a:solidFill>
                <a:schemeClr val="tx1"/>
              </a:solidFill>
            </a:endParaRPr>
          </a:p>
        </p:txBody>
      </p:sp>
      <p:sp>
        <p:nvSpPr>
          <p:cNvPr id="21" name="Title 1">
            <a:extLst>
              <a:ext uri="{FF2B5EF4-FFF2-40B4-BE49-F238E27FC236}">
                <a16:creationId xmlns:a16="http://schemas.microsoft.com/office/drawing/2014/main" xmlns="" id="{D88FA546-8C39-4CA4-AC46-80526320A9E5}"/>
              </a:ext>
            </a:extLst>
          </p:cNvPr>
          <p:cNvSpPr txBox="1">
            <a:spLocks/>
          </p:cNvSpPr>
          <p:nvPr/>
        </p:nvSpPr>
        <p:spPr>
          <a:xfrm>
            <a:off x="854650" y="171806"/>
            <a:ext cx="80732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a:ea typeface="Lato" panose="020F0502020204030203" pitchFamily="34" charset="0"/>
                <a:cs typeface="Century Gothic"/>
              </a:rPr>
              <a:t>Starter: What is an extreme view?</a:t>
            </a:r>
            <a:endParaRPr lang="en-GB" dirty="0"/>
          </a:p>
        </p:txBody>
      </p:sp>
      <p:pic>
        <p:nvPicPr>
          <p:cNvPr id="22" name="Picture 21">
            <a:extLst>
              <a:ext uri="{FF2B5EF4-FFF2-40B4-BE49-F238E27FC236}">
                <a16:creationId xmlns:a16="http://schemas.microsoft.com/office/drawing/2014/main" xmlns="" id="{6C68154A-F34E-48FD-B464-18BE14EF4918}"/>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94720" y="201945"/>
            <a:ext cx="799350" cy="769159"/>
          </a:xfrm>
          <a:prstGeom prst="rect">
            <a:avLst/>
          </a:prstGeom>
        </p:spPr>
      </p:pic>
      <p:sp>
        <p:nvSpPr>
          <p:cNvPr id="41" name="Rectangle: Rounded Corners 23">
            <a:extLst>
              <a:ext uri="{FF2B5EF4-FFF2-40B4-BE49-F238E27FC236}">
                <a16:creationId xmlns:a16="http://schemas.microsoft.com/office/drawing/2014/main" xmlns="" id="{4AA4950C-9219-44B0-AAF9-8BDB1ACDECFE}"/>
              </a:ext>
            </a:extLst>
          </p:cNvPr>
          <p:cNvSpPr/>
          <p:nvPr/>
        </p:nvSpPr>
        <p:spPr>
          <a:xfrm>
            <a:off x="355627" y="5928060"/>
            <a:ext cx="816768" cy="61611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400" b="1" dirty="0">
                <a:solidFill>
                  <a:schemeClr val="tx1"/>
                </a:solidFill>
                <a:latin typeface="Century Gothic"/>
                <a:ea typeface="Lato" panose="020F0502020204030203" pitchFamily="34" charset="0"/>
                <a:cs typeface="Century Gothic"/>
              </a:rPr>
              <a:t>Not extreme</a:t>
            </a:r>
          </a:p>
        </p:txBody>
      </p:sp>
      <p:sp>
        <p:nvSpPr>
          <p:cNvPr id="42" name="Rectangle: Rounded Corners 23">
            <a:extLst>
              <a:ext uri="{FF2B5EF4-FFF2-40B4-BE49-F238E27FC236}">
                <a16:creationId xmlns:a16="http://schemas.microsoft.com/office/drawing/2014/main" xmlns="" id="{7DF6DC42-E73E-4A6A-82D5-0F707178F48D}"/>
              </a:ext>
            </a:extLst>
          </p:cNvPr>
          <p:cNvSpPr/>
          <p:nvPr/>
        </p:nvSpPr>
        <p:spPr>
          <a:xfrm>
            <a:off x="7968793" y="5934414"/>
            <a:ext cx="816763" cy="60975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400" b="1" dirty="0">
                <a:solidFill>
                  <a:schemeClr val="tx1"/>
                </a:solidFill>
                <a:latin typeface="Century Gothic"/>
                <a:ea typeface="Lato" panose="020F0502020204030203" pitchFamily="34" charset="0"/>
                <a:cs typeface="Century Gothic"/>
              </a:rPr>
              <a:t>Very extreme</a:t>
            </a:r>
          </a:p>
        </p:txBody>
      </p:sp>
    </p:spTree>
    <p:extLst>
      <p:ext uri="{BB962C8B-B14F-4D97-AF65-F5344CB8AC3E}">
        <p14:creationId xmlns:p14="http://schemas.microsoft.com/office/powerpoint/2010/main" val="783540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F1B2B9-E151-4601-8205-5BAED3044E3F}"/>
              </a:ext>
            </a:extLst>
          </p:cNvPr>
          <p:cNvSpPr>
            <a:spLocks noGrp="1"/>
          </p:cNvSpPr>
          <p:nvPr>
            <p:ph type="title" idx="4294967295"/>
          </p:nvPr>
        </p:nvSpPr>
        <p:spPr>
          <a:xfrm>
            <a:off x="916886" y="172872"/>
            <a:ext cx="7769225" cy="546791"/>
          </a:xfrm>
        </p:spPr>
        <p:txBody>
          <a:bodyPr/>
          <a:lstStyle/>
          <a:p>
            <a:r>
              <a:rPr lang="en-GB" dirty="0"/>
              <a:t>Why should we talk about this?</a:t>
            </a:r>
          </a:p>
        </p:txBody>
      </p:sp>
      <p:pic>
        <p:nvPicPr>
          <p:cNvPr id="3" name="Picture 2">
            <a:extLst>
              <a:ext uri="{FF2B5EF4-FFF2-40B4-BE49-F238E27FC236}">
                <a16:creationId xmlns:a16="http://schemas.microsoft.com/office/drawing/2014/main" xmlns="" id="{9C2B0DDC-7623-43C6-87CA-147F5AD52DF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509" y="250888"/>
            <a:ext cx="654377" cy="980728"/>
          </a:xfrm>
          <a:prstGeom prst="rect">
            <a:avLst/>
          </a:prstGeom>
        </p:spPr>
      </p:pic>
      <p:pic>
        <p:nvPicPr>
          <p:cNvPr id="15" name="Picture 14" descr="A close up of a sign&#10;&#10;Description automatically generated">
            <a:hlinkClick r:id="rId4"/>
            <a:extLst>
              <a:ext uri="{FF2B5EF4-FFF2-40B4-BE49-F238E27FC236}">
                <a16:creationId xmlns:a16="http://schemas.microsoft.com/office/drawing/2014/main" xmlns="" id="{064FD582-9607-4315-AC53-72BA0C4EB4D4}"/>
              </a:ext>
            </a:extLst>
          </p:cNvPr>
          <p:cNvPicPr>
            <a:picLocks noChangeAspect="1"/>
          </p:cNvPicPr>
          <p:nvPr/>
        </p:nvPicPr>
        <p:blipFill>
          <a:blip r:embed="rId5"/>
          <a:stretch>
            <a:fillRect/>
          </a:stretch>
        </p:blipFill>
        <p:spPr>
          <a:xfrm>
            <a:off x="7991260" y="268393"/>
            <a:ext cx="854288" cy="802197"/>
          </a:xfrm>
          <a:prstGeom prst="rect">
            <a:avLst/>
          </a:prstGeom>
        </p:spPr>
      </p:pic>
      <p:sp>
        <p:nvSpPr>
          <p:cNvPr id="14" name="Rectangle: Rounded Corners 23">
            <a:extLst>
              <a:ext uri="{FF2B5EF4-FFF2-40B4-BE49-F238E27FC236}">
                <a16:creationId xmlns:a16="http://schemas.microsoft.com/office/drawing/2014/main" xmlns="" id="{6C5E94A1-104E-B746-9FEE-F3498C48F78B}"/>
              </a:ext>
            </a:extLst>
          </p:cNvPr>
          <p:cNvSpPr/>
          <p:nvPr/>
        </p:nvSpPr>
        <p:spPr>
          <a:xfrm>
            <a:off x="6473883" y="227700"/>
            <a:ext cx="1362405" cy="890018"/>
          </a:xfrm>
          <a:prstGeom prst="roundRect">
            <a:avLst/>
          </a:prstGeom>
          <a:solidFill>
            <a:schemeClr val="accent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latin typeface="Century Gothic" panose="020B0502020202020204" pitchFamily="34" charset="0"/>
                <a:ea typeface="Lato" panose="020F0502020204030203" pitchFamily="34" charset="0"/>
                <a:cs typeface="Lato" panose="020F0502020204030203" pitchFamily="34" charset="0"/>
              </a:rPr>
              <a:t>You will see this icon on every slide. Find out more on slide 19.</a:t>
            </a:r>
          </a:p>
        </p:txBody>
      </p:sp>
      <p:sp>
        <p:nvSpPr>
          <p:cNvPr id="17" name="Cloud 16">
            <a:extLst>
              <a:ext uri="{FF2B5EF4-FFF2-40B4-BE49-F238E27FC236}">
                <a16:creationId xmlns:a16="http://schemas.microsoft.com/office/drawing/2014/main" xmlns="" id="{F0949EA2-A4A5-3049-9C88-F76C3D737213}"/>
              </a:ext>
            </a:extLst>
          </p:cNvPr>
          <p:cNvSpPr/>
          <p:nvPr/>
        </p:nvSpPr>
        <p:spPr>
          <a:xfrm>
            <a:off x="3446150" y="1218774"/>
            <a:ext cx="5410370" cy="1503639"/>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What’s different?</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As a family, discuss how your life has changed since the Coronavirus outbreak, especially your online life.</a:t>
            </a:r>
          </a:p>
        </p:txBody>
      </p:sp>
      <p:sp>
        <p:nvSpPr>
          <p:cNvPr id="18" name="Rectangle: Rounded Corners 33">
            <a:extLst>
              <a:ext uri="{FF2B5EF4-FFF2-40B4-BE49-F238E27FC236}">
                <a16:creationId xmlns:a16="http://schemas.microsoft.com/office/drawing/2014/main" xmlns="" id="{38DE06A7-62D6-024A-B316-A7CD39E50D5F}"/>
              </a:ext>
            </a:extLst>
          </p:cNvPr>
          <p:cNvSpPr/>
          <p:nvPr/>
        </p:nvSpPr>
        <p:spPr>
          <a:xfrm>
            <a:off x="2241159" y="3752123"/>
            <a:ext cx="6569650" cy="85426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12700" algn="ctr">
              <a:lnSpc>
                <a:spcPct val="100000"/>
              </a:lnSpc>
              <a:spcBef>
                <a:spcPts val="260"/>
              </a:spcBef>
            </a:pPr>
            <a:r>
              <a:rPr lang="en-GB" sz="1600" b="1" u="heavy" spc="-10" dirty="0">
                <a:solidFill>
                  <a:schemeClr val="tx1"/>
                </a:solidFill>
                <a:uFill>
                  <a:solidFill>
                    <a:srgbClr val="0462C1"/>
                  </a:solidFill>
                </a:uFill>
                <a:latin typeface="+mj-lt"/>
                <a:cs typeface="Calibri"/>
                <a:hlinkClick r:id="rId6">
                  <a:extLst>
                    <a:ext uri="{A12FA001-AC4F-418D-AE19-62706E023703}">
                      <ahyp:hlinkClr xmlns:ahyp="http://schemas.microsoft.com/office/drawing/2018/hyperlinkcolor" xmlns="" val="tx"/>
                    </a:ext>
                  </a:extLst>
                </a:hlinkClick>
              </a:rPr>
              <a:t>Coronavirus</a:t>
            </a:r>
            <a:r>
              <a:rPr lang="en-GB" sz="1600" spc="35" dirty="0">
                <a:solidFill>
                  <a:schemeClr val="tx1"/>
                </a:solidFill>
                <a:uFill>
                  <a:solidFill>
                    <a:srgbClr val="0462C1"/>
                  </a:solidFill>
                </a:uFill>
                <a:latin typeface="+mj-lt"/>
                <a:cs typeface="Calibri"/>
              </a:rPr>
              <a:t> </a:t>
            </a:r>
            <a:r>
              <a:rPr lang="en-GB" sz="1600" spc="-5" dirty="0">
                <a:solidFill>
                  <a:schemeClr val="tx1"/>
                </a:solidFill>
                <a:latin typeface="+mj-lt"/>
                <a:cs typeface="Calibri"/>
              </a:rPr>
              <a:t>is</a:t>
            </a:r>
            <a:r>
              <a:rPr lang="en-GB" sz="1600" spc="30" dirty="0">
                <a:solidFill>
                  <a:schemeClr val="tx1"/>
                </a:solidFill>
                <a:latin typeface="+mj-lt"/>
                <a:cs typeface="Calibri"/>
              </a:rPr>
              <a:t> </a:t>
            </a:r>
            <a:r>
              <a:rPr lang="en-GB" sz="1600" spc="-5" dirty="0">
                <a:solidFill>
                  <a:schemeClr val="tx1"/>
                </a:solidFill>
                <a:latin typeface="+mj-lt"/>
                <a:cs typeface="Calibri"/>
              </a:rPr>
              <a:t>having</a:t>
            </a:r>
            <a:r>
              <a:rPr lang="en-GB" sz="1600" spc="30" dirty="0">
                <a:solidFill>
                  <a:schemeClr val="tx1"/>
                </a:solidFill>
                <a:latin typeface="+mj-lt"/>
                <a:cs typeface="Calibri"/>
              </a:rPr>
              <a:t> </a:t>
            </a:r>
            <a:r>
              <a:rPr lang="en-GB" sz="1600" dirty="0">
                <a:solidFill>
                  <a:schemeClr val="tx1"/>
                </a:solidFill>
                <a:latin typeface="+mj-lt"/>
                <a:cs typeface="Calibri"/>
              </a:rPr>
              <a:t>a</a:t>
            </a:r>
            <a:r>
              <a:rPr lang="en-GB" sz="1600" spc="30" dirty="0">
                <a:solidFill>
                  <a:schemeClr val="tx1"/>
                </a:solidFill>
                <a:latin typeface="+mj-lt"/>
                <a:cs typeface="Calibri"/>
              </a:rPr>
              <a:t> </a:t>
            </a:r>
            <a:r>
              <a:rPr lang="en-GB" sz="1600" spc="-5" dirty="0">
                <a:solidFill>
                  <a:schemeClr val="tx1"/>
                </a:solidFill>
                <a:latin typeface="+mj-lt"/>
                <a:cs typeface="Calibri"/>
              </a:rPr>
              <a:t>significant</a:t>
            </a:r>
            <a:r>
              <a:rPr lang="en-GB" sz="1600" spc="30" dirty="0">
                <a:solidFill>
                  <a:schemeClr val="tx1"/>
                </a:solidFill>
                <a:latin typeface="+mj-lt"/>
                <a:cs typeface="Calibri"/>
              </a:rPr>
              <a:t> </a:t>
            </a:r>
            <a:r>
              <a:rPr lang="en-GB" sz="1600" spc="-5" dirty="0">
                <a:solidFill>
                  <a:schemeClr val="tx1"/>
                </a:solidFill>
                <a:latin typeface="+mj-lt"/>
                <a:cs typeface="Calibri"/>
              </a:rPr>
              <a:t>impact</a:t>
            </a:r>
            <a:r>
              <a:rPr lang="en-GB" sz="1600" spc="30" dirty="0">
                <a:solidFill>
                  <a:schemeClr val="tx1"/>
                </a:solidFill>
                <a:latin typeface="+mj-lt"/>
                <a:cs typeface="Calibri"/>
              </a:rPr>
              <a:t> </a:t>
            </a:r>
            <a:r>
              <a:rPr lang="en-GB" sz="1600" spc="-5" dirty="0">
                <a:solidFill>
                  <a:schemeClr val="tx1"/>
                </a:solidFill>
                <a:latin typeface="+mj-lt"/>
                <a:cs typeface="Calibri"/>
              </a:rPr>
              <a:t>on</a:t>
            </a:r>
            <a:r>
              <a:rPr lang="en-GB" sz="1600" dirty="0">
                <a:solidFill>
                  <a:schemeClr val="tx1"/>
                </a:solidFill>
                <a:latin typeface="+mj-lt"/>
                <a:cs typeface="Calibri"/>
              </a:rPr>
              <a:t> </a:t>
            </a:r>
            <a:r>
              <a:rPr lang="en-GB" sz="1600" spc="-10" dirty="0">
                <a:solidFill>
                  <a:schemeClr val="tx1"/>
                </a:solidFill>
                <a:latin typeface="+mj-lt"/>
                <a:cs typeface="Calibri"/>
              </a:rPr>
              <a:t>young </a:t>
            </a:r>
            <a:r>
              <a:rPr lang="en-GB" sz="1600" spc="-5" dirty="0">
                <a:solidFill>
                  <a:schemeClr val="tx1"/>
                </a:solidFill>
                <a:latin typeface="+mj-lt"/>
                <a:cs typeface="Calibri"/>
              </a:rPr>
              <a:t>people </a:t>
            </a:r>
            <a:r>
              <a:rPr lang="en-GB" sz="1600" dirty="0">
                <a:solidFill>
                  <a:schemeClr val="tx1"/>
                </a:solidFill>
                <a:latin typeface="+mj-lt"/>
                <a:cs typeface="Calibri"/>
              </a:rPr>
              <a:t>and </a:t>
            </a:r>
            <a:r>
              <a:rPr lang="en-GB" sz="1600" spc="-10" dirty="0">
                <a:solidFill>
                  <a:schemeClr val="tx1"/>
                </a:solidFill>
                <a:latin typeface="+mj-lt"/>
                <a:cs typeface="Calibri"/>
              </a:rPr>
              <a:t>families across </a:t>
            </a:r>
            <a:r>
              <a:rPr lang="en-GB" sz="1600" dirty="0">
                <a:solidFill>
                  <a:schemeClr val="tx1"/>
                </a:solidFill>
                <a:latin typeface="+mj-lt"/>
                <a:cs typeface="Calibri"/>
              </a:rPr>
              <a:t>the</a:t>
            </a:r>
            <a:r>
              <a:rPr lang="en-GB" sz="1600" spc="100" dirty="0">
                <a:solidFill>
                  <a:schemeClr val="tx1"/>
                </a:solidFill>
                <a:latin typeface="+mj-lt"/>
                <a:cs typeface="Calibri"/>
              </a:rPr>
              <a:t> </a:t>
            </a:r>
            <a:r>
              <a:rPr lang="en-GB" sz="1600" spc="-10" dirty="0">
                <a:solidFill>
                  <a:schemeClr val="tx1"/>
                </a:solidFill>
                <a:latin typeface="+mj-lt"/>
                <a:cs typeface="Calibri"/>
              </a:rPr>
              <a:t>world, </a:t>
            </a:r>
            <a:r>
              <a:rPr lang="en-GB" sz="1600" b="1" spc="-10" dirty="0">
                <a:solidFill>
                  <a:schemeClr val="tx1"/>
                </a:solidFill>
                <a:latin typeface="+mj-lt"/>
                <a:cs typeface="Calibri"/>
              </a:rPr>
              <a:t>changing the way that we live, learn and communicate </a:t>
            </a:r>
            <a:r>
              <a:rPr lang="en-GB" sz="1600" spc="-10" dirty="0">
                <a:solidFill>
                  <a:schemeClr val="tx1"/>
                </a:solidFill>
                <a:latin typeface="+mj-lt"/>
                <a:cs typeface="Calibri"/>
              </a:rPr>
              <a:t>with others.</a:t>
            </a:r>
            <a:endParaRPr lang="en-GB" sz="1600" dirty="0">
              <a:solidFill>
                <a:schemeClr val="tx1"/>
              </a:solidFill>
              <a:latin typeface="+mj-lt"/>
              <a:cs typeface="Calibri"/>
            </a:endParaRPr>
          </a:p>
        </p:txBody>
      </p:sp>
      <p:sp>
        <p:nvSpPr>
          <p:cNvPr id="25" name="Rectangle: Rounded Corners 33">
            <a:extLst>
              <a:ext uri="{FF2B5EF4-FFF2-40B4-BE49-F238E27FC236}">
                <a16:creationId xmlns:a16="http://schemas.microsoft.com/office/drawing/2014/main" xmlns="" id="{E0BD4CD3-C359-EC48-A3D6-9467C31F835D}"/>
              </a:ext>
            </a:extLst>
          </p:cNvPr>
          <p:cNvSpPr/>
          <p:nvPr/>
        </p:nvSpPr>
        <p:spPr>
          <a:xfrm>
            <a:off x="325162" y="4887109"/>
            <a:ext cx="6569650" cy="85426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With </a:t>
            </a:r>
            <a:r>
              <a:rPr lang="en-GB" sz="1600" b="1" dirty="0">
                <a:solidFill>
                  <a:schemeClr val="tx1"/>
                </a:solidFill>
                <a:latin typeface="Century Gothic" panose="020B0502020202020204" pitchFamily="34" charset="0"/>
                <a:ea typeface="Century Gothic"/>
                <a:cs typeface="Century Gothic"/>
                <a:sym typeface="Century Gothic"/>
              </a:rPr>
              <a:t>schools being closed too</a:t>
            </a:r>
            <a:r>
              <a:rPr lang="en-GB" sz="1600" dirty="0">
                <a:solidFill>
                  <a:schemeClr val="tx1"/>
                </a:solidFill>
                <a:latin typeface="Century Gothic" panose="020B0502020202020204" pitchFamily="34" charset="0"/>
                <a:ea typeface="Century Gothic"/>
                <a:cs typeface="Century Gothic"/>
                <a:sym typeface="Century Gothic"/>
              </a:rPr>
              <a:t>, we’re all </a:t>
            </a:r>
            <a:r>
              <a:rPr lang="en-GB" sz="1600" b="1" dirty="0">
                <a:solidFill>
                  <a:schemeClr val="tx1"/>
                </a:solidFill>
                <a:latin typeface="Century Gothic" panose="020B0502020202020204" pitchFamily="34" charset="0"/>
                <a:ea typeface="Century Gothic"/>
                <a:cs typeface="Century Gothic"/>
                <a:sym typeface="Century Gothic"/>
              </a:rPr>
              <a:t>using the internet more </a:t>
            </a:r>
            <a:r>
              <a:rPr lang="en-GB" sz="1600" dirty="0">
                <a:solidFill>
                  <a:schemeClr val="tx1"/>
                </a:solidFill>
                <a:latin typeface="Century Gothic" panose="020B0502020202020204" pitchFamily="34" charset="0"/>
                <a:ea typeface="Century Gothic"/>
                <a:cs typeface="Century Gothic"/>
                <a:sym typeface="Century Gothic"/>
              </a:rPr>
              <a:t>than ever to </a:t>
            </a:r>
            <a:r>
              <a:rPr lang="en-GB" sz="1600" b="1" dirty="0">
                <a:solidFill>
                  <a:schemeClr val="tx1"/>
                </a:solidFill>
                <a:latin typeface="Century Gothic" panose="020B0502020202020204" pitchFamily="34" charset="0"/>
                <a:ea typeface="Century Gothic"/>
                <a:cs typeface="Century Gothic"/>
                <a:sym typeface="Century Gothic"/>
              </a:rPr>
              <a:t>play, learn and talk </a:t>
            </a:r>
            <a:r>
              <a:rPr lang="en-GB" sz="1600" dirty="0">
                <a:solidFill>
                  <a:schemeClr val="tx1"/>
                </a:solidFill>
                <a:latin typeface="Century Gothic" panose="020B0502020202020204" pitchFamily="34" charset="0"/>
                <a:ea typeface="Century Gothic"/>
                <a:cs typeface="Century Gothic"/>
                <a:sym typeface="Century Gothic"/>
              </a:rPr>
              <a:t>to our friends.</a:t>
            </a:r>
          </a:p>
        </p:txBody>
      </p:sp>
      <p:sp>
        <p:nvSpPr>
          <p:cNvPr id="26" name="Shape 114">
            <a:extLst>
              <a:ext uri="{FF2B5EF4-FFF2-40B4-BE49-F238E27FC236}">
                <a16:creationId xmlns:a16="http://schemas.microsoft.com/office/drawing/2014/main" xmlns="" id="{A28C056F-36BB-D74D-825C-D19DC8E66561}"/>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30" name="Rectangle: Rounded Corners 33">
            <a:extLst>
              <a:ext uri="{FF2B5EF4-FFF2-40B4-BE49-F238E27FC236}">
                <a16:creationId xmlns:a16="http://schemas.microsoft.com/office/drawing/2014/main" xmlns="" id="{025D1B9E-9F32-1544-91EB-161EE5323136}"/>
              </a:ext>
            </a:extLst>
          </p:cNvPr>
          <p:cNvSpPr/>
          <p:nvPr/>
        </p:nvSpPr>
        <p:spPr>
          <a:xfrm>
            <a:off x="298452" y="5970491"/>
            <a:ext cx="8547096" cy="633031"/>
          </a:xfrm>
          <a:prstGeom prst="roundRect">
            <a:avLst/>
          </a:prstGeom>
          <a:solidFill>
            <a:schemeClr val="bg1">
              <a:lumMod val="95000"/>
            </a:schemeClr>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12700" algn="ctr">
              <a:lnSpc>
                <a:spcPct val="100000"/>
              </a:lnSpc>
              <a:spcBef>
                <a:spcPts val="260"/>
              </a:spcBef>
            </a:pPr>
            <a:r>
              <a:rPr lang="en-GB" sz="1600" spc="-35" dirty="0">
                <a:solidFill>
                  <a:schemeClr val="tx1"/>
                </a:solidFill>
                <a:latin typeface="+mj-lt"/>
                <a:cs typeface="Calibri"/>
              </a:rPr>
              <a:t>Although it doesn’t happen that often, unfortunately there are people online who use the internet, social media and gaming to spread </a:t>
            </a:r>
            <a:r>
              <a:rPr lang="en-GB" sz="1600" b="1" spc="-35" dirty="0">
                <a:solidFill>
                  <a:schemeClr val="tx1"/>
                </a:solidFill>
                <a:latin typeface="+mj-lt"/>
                <a:cs typeface="Calibri"/>
              </a:rPr>
              <a:t>extreme ideas</a:t>
            </a:r>
            <a:r>
              <a:rPr lang="en-GB" sz="1600" spc="-10" dirty="0">
                <a:solidFill>
                  <a:schemeClr val="tx1"/>
                </a:solidFill>
                <a:latin typeface="+mj-lt"/>
                <a:cs typeface="Calibri"/>
              </a:rPr>
              <a:t>.</a:t>
            </a:r>
            <a:endParaRPr lang="en-GB" sz="1600" dirty="0">
              <a:solidFill>
                <a:schemeClr val="tx1"/>
              </a:solidFill>
              <a:latin typeface="+mj-lt"/>
              <a:cs typeface="Calibri"/>
            </a:endParaRPr>
          </a:p>
        </p:txBody>
      </p:sp>
      <p:pic>
        <p:nvPicPr>
          <p:cNvPr id="31" name="Picture 4" descr="My teenage daughter's social media use has become really obsessive">
            <a:extLst>
              <a:ext uri="{FF2B5EF4-FFF2-40B4-BE49-F238E27FC236}">
                <a16:creationId xmlns:a16="http://schemas.microsoft.com/office/drawing/2014/main" xmlns="" id="{B3A1494D-90FD-A440-8C45-2C7FB7123384}"/>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298452" y="1332672"/>
            <a:ext cx="2962846" cy="2044436"/>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1" descr="A person sitting at a table using a computer&#10;&#10;Description automatically generated">
            <a:extLst>
              <a:ext uri="{FF2B5EF4-FFF2-40B4-BE49-F238E27FC236}">
                <a16:creationId xmlns:a16="http://schemas.microsoft.com/office/drawing/2014/main" xmlns="" id="{CE672572-C569-D74A-B9E9-205EE68FCEC3}"/>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25162" y="3649606"/>
            <a:ext cx="1742743" cy="1143621"/>
          </a:xfrm>
          <a:prstGeom prst="rect">
            <a:avLst/>
          </a:prstGeom>
        </p:spPr>
      </p:pic>
      <p:pic>
        <p:nvPicPr>
          <p:cNvPr id="33" name="Picture 10" descr="Why can't your teenager stop gaming - and maybe why they shouldn't ...">
            <a:extLst>
              <a:ext uri="{FF2B5EF4-FFF2-40B4-BE49-F238E27FC236}">
                <a16:creationId xmlns:a16="http://schemas.microsoft.com/office/drawing/2014/main" xmlns="" id="{71068E8E-5AB4-0B4E-BE05-C59C9BD6A644}"/>
              </a:ext>
            </a:extLst>
          </p:cNvPr>
          <p:cNvPicPr>
            <a:picLocks noChangeAspect="1" noChangeArrowheads="1"/>
          </p:cNvPicPr>
          <p:nvPr/>
        </p:nvPicPr>
        <p:blipFill rotWithShape="1">
          <a:blip r:embed="rId9" cstate="email">
            <a:extLst>
              <a:ext uri="{BEBA8EAE-BF5A-486C-A8C5-ECC9F3942E4B}">
                <a14:imgProps xmlns:a14="http://schemas.microsoft.com/office/drawing/2010/main">
                  <a14:imgLayer r:embed="rId10">
                    <a14:imgEffect>
                      <a14:brightnessContrast bright="40000" contrast="-40000"/>
                    </a14:imgEffect>
                  </a14:imgLayer>
                </a14:imgProps>
              </a:ext>
              <a:ext uri="{28A0092B-C50C-407E-A947-70E740481C1C}">
                <a14:useLocalDpi xmlns:a14="http://schemas.microsoft.com/office/drawing/2010/main"/>
              </a:ext>
            </a:extLst>
          </a:blip>
          <a:srcRect/>
          <a:stretch/>
        </p:blipFill>
        <p:spPr bwMode="auto">
          <a:xfrm>
            <a:off x="7068066" y="4717622"/>
            <a:ext cx="1742744" cy="1151813"/>
          </a:xfrm>
          <a:prstGeom prst="rect">
            <a:avLst/>
          </a:prstGeom>
          <a:noFill/>
          <a:extLst>
            <a:ext uri="{909E8E84-426E-40DD-AFC4-6F175D3DCCD1}">
              <a14:hiddenFill xmlns:a14="http://schemas.microsoft.com/office/drawing/2010/main">
                <a:solidFill>
                  <a:srgbClr val="FFFFFF"/>
                </a:solidFill>
              </a14:hiddenFill>
            </a:ext>
          </a:extLst>
        </p:spPr>
      </p:pic>
      <p:sp>
        <p:nvSpPr>
          <p:cNvPr id="24" name="Speech Bubble: Rectangle with Corners Rounded 27">
            <a:extLst>
              <a:ext uri="{FF2B5EF4-FFF2-40B4-BE49-F238E27FC236}">
                <a16:creationId xmlns:a16="http://schemas.microsoft.com/office/drawing/2014/main" xmlns="" id="{DD4D4189-F43A-8747-BA49-8EF1A0392808}"/>
              </a:ext>
            </a:extLst>
          </p:cNvPr>
          <p:cNvSpPr/>
          <p:nvPr/>
        </p:nvSpPr>
        <p:spPr>
          <a:xfrm>
            <a:off x="3435179" y="2837559"/>
            <a:ext cx="5410369" cy="72163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500" b="1" dirty="0">
                <a:solidFill>
                  <a:schemeClr val="bg1"/>
                </a:solidFill>
                <a:latin typeface="Century Gothic" panose="020B0502020202020204" pitchFamily="34" charset="0"/>
              </a:rPr>
              <a:t>Challenge:</a:t>
            </a:r>
          </a:p>
          <a:p>
            <a:pPr algn="ctr"/>
            <a:r>
              <a:rPr lang="en-GB" sz="1500" b="1" dirty="0">
                <a:solidFill>
                  <a:schemeClr val="bg1"/>
                </a:solidFill>
                <a:latin typeface="Century Gothic" panose="020B0502020202020204" pitchFamily="34" charset="0"/>
              </a:rPr>
              <a:t>How much time are you spending online each day? </a:t>
            </a:r>
          </a:p>
        </p:txBody>
      </p:sp>
    </p:spTree>
    <p:extLst>
      <p:ext uri="{BB962C8B-B14F-4D97-AF65-F5344CB8AC3E}">
        <p14:creationId xmlns:p14="http://schemas.microsoft.com/office/powerpoint/2010/main" val="275045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5"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F4B8B890-9AB0-4035-BD5E-7BF158445B9E}"/>
              </a:ext>
            </a:extLst>
          </p:cNvPr>
          <p:cNvSpPr/>
          <p:nvPr/>
        </p:nvSpPr>
        <p:spPr>
          <a:xfrm>
            <a:off x="488479" y="1961417"/>
            <a:ext cx="4415920" cy="172428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For example, in some places, misinformation and fear surrounding Coronavirus has led to </a:t>
            </a:r>
            <a:r>
              <a:rPr lang="en-GB" sz="1600" b="1" dirty="0"/>
              <a:t>East-Asian people being mistreated</a:t>
            </a:r>
            <a:r>
              <a:rPr lang="en-GB" sz="1600" dirty="0"/>
              <a:t>, including </a:t>
            </a:r>
            <a:r>
              <a:rPr lang="en-GB" sz="1600" b="1" dirty="0"/>
              <a:t>people avoiding them or making unkind jokes and comments about them.</a:t>
            </a:r>
          </a:p>
        </p:txBody>
      </p:sp>
      <p:sp>
        <p:nvSpPr>
          <p:cNvPr id="18" name="Cloud 17">
            <a:extLst>
              <a:ext uri="{FF2B5EF4-FFF2-40B4-BE49-F238E27FC236}">
                <a16:creationId xmlns:a16="http://schemas.microsoft.com/office/drawing/2014/main" xmlns="" id="{A78274D6-DE76-4C76-97D7-9FF5E6BA3998}"/>
              </a:ext>
            </a:extLst>
          </p:cNvPr>
          <p:cNvSpPr/>
          <p:nvPr/>
        </p:nvSpPr>
        <p:spPr>
          <a:xfrm>
            <a:off x="5169967" y="3814924"/>
            <a:ext cx="3618074" cy="2019777"/>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Watch (2-3 mins)</a:t>
            </a:r>
          </a:p>
          <a:p>
            <a:pPr algn="ctr"/>
            <a:r>
              <a:rPr lang="en-GB" sz="1600" dirty="0"/>
              <a:t>Click the image to watch a short video. How is this affecting different </a:t>
            </a:r>
            <a:r>
              <a:rPr lang="en-GB" sz="1600" dirty="0" err="1"/>
              <a:t>communiies</a:t>
            </a:r>
            <a:r>
              <a:rPr lang="en-GB" sz="1600" dirty="0"/>
              <a:t>  in the UK?</a:t>
            </a:r>
          </a:p>
        </p:txBody>
      </p:sp>
      <p:pic>
        <p:nvPicPr>
          <p:cNvPr id="1026" name="Picture 2" descr="Twitter post by @ChengwangL: Je suis ChinoisMais je ne suis pas un virus!!Je sais que tout le monde a peur au virus, mais pas de préjugé, svp.#JeNeSuisPasUnVirus ">
            <a:extLst>
              <a:ext uri="{FF2B5EF4-FFF2-40B4-BE49-F238E27FC236}">
                <a16:creationId xmlns:a16="http://schemas.microsoft.com/office/drawing/2014/main" xmlns="" id="{59CBB4F6-98F1-4DFE-B5A8-A0A8A833E7F7}"/>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l="8334" t="47513" r="5789" b="13635"/>
          <a:stretch/>
        </p:blipFill>
        <p:spPr bwMode="auto">
          <a:xfrm>
            <a:off x="5082716" y="1023299"/>
            <a:ext cx="3705325" cy="248742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Rounded Corners 8">
            <a:extLst>
              <a:ext uri="{FF2B5EF4-FFF2-40B4-BE49-F238E27FC236}">
                <a16:creationId xmlns:a16="http://schemas.microsoft.com/office/drawing/2014/main" xmlns="" id="{5F67FBA3-A69D-4CFE-8FED-B062E0F21424}"/>
              </a:ext>
            </a:extLst>
          </p:cNvPr>
          <p:cNvSpPr/>
          <p:nvPr/>
        </p:nvSpPr>
        <p:spPr>
          <a:xfrm>
            <a:off x="5593500" y="3226346"/>
            <a:ext cx="3194541" cy="436033"/>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Translation</a:t>
            </a:r>
            <a:r>
              <a:rPr lang="en-GB" sz="1600" dirty="0"/>
              <a:t>: “I am not a virus”</a:t>
            </a:r>
            <a:endParaRPr lang="en-GB" sz="1600" b="1" dirty="0"/>
          </a:p>
        </p:txBody>
      </p:sp>
      <p:pic>
        <p:nvPicPr>
          <p:cNvPr id="2" name="Picture 1">
            <a:hlinkClick r:id="rId4"/>
            <a:extLst>
              <a:ext uri="{FF2B5EF4-FFF2-40B4-BE49-F238E27FC236}">
                <a16:creationId xmlns:a16="http://schemas.microsoft.com/office/drawing/2014/main" xmlns="" id="{67BE6551-5EB8-4532-AFC2-540B10A5C8F2}"/>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12268" y="3914480"/>
            <a:ext cx="4415920" cy="2483955"/>
          </a:xfrm>
          <a:prstGeom prst="rect">
            <a:avLst/>
          </a:prstGeom>
        </p:spPr>
      </p:pic>
      <p:sp>
        <p:nvSpPr>
          <p:cNvPr id="13" name="Rectangle: Rounded Corners 12">
            <a:hlinkClick r:id="rId6"/>
            <a:extLst>
              <a:ext uri="{FF2B5EF4-FFF2-40B4-BE49-F238E27FC236}">
                <a16:creationId xmlns:a16="http://schemas.microsoft.com/office/drawing/2014/main" xmlns="" id="{34EB2760-44A0-40D0-A68E-6E2BAD1A59F7}"/>
              </a:ext>
            </a:extLst>
          </p:cNvPr>
          <p:cNvSpPr/>
          <p:nvPr/>
        </p:nvSpPr>
        <p:spPr>
          <a:xfrm>
            <a:off x="4397892" y="3814924"/>
            <a:ext cx="772075" cy="538608"/>
          </a:xfrm>
          <a:prstGeom prst="roundRect">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0:00-1:33</a:t>
            </a:r>
          </a:p>
        </p:txBody>
      </p:sp>
      <p:sp>
        <p:nvSpPr>
          <p:cNvPr id="23" name="Rectangle: Rounded Corners 22">
            <a:extLst>
              <a:ext uri="{FF2B5EF4-FFF2-40B4-BE49-F238E27FC236}">
                <a16:creationId xmlns:a16="http://schemas.microsoft.com/office/drawing/2014/main" xmlns="" id="{4597A87C-C8CC-4F2C-80EB-B32032156D07}"/>
              </a:ext>
            </a:extLst>
          </p:cNvPr>
          <p:cNvSpPr/>
          <p:nvPr/>
        </p:nvSpPr>
        <p:spPr>
          <a:xfrm>
            <a:off x="488479" y="1023299"/>
            <a:ext cx="4436447" cy="756651"/>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Misinformation</a:t>
            </a:r>
            <a:r>
              <a:rPr lang="en-GB" sz="1600" dirty="0"/>
              <a:t> and </a:t>
            </a:r>
            <a:r>
              <a:rPr lang="en-GB" sz="1600" b="1" dirty="0"/>
              <a:t>fake news </a:t>
            </a:r>
            <a:r>
              <a:rPr lang="en-GB" sz="1600" dirty="0"/>
              <a:t>can also play a part in </a:t>
            </a:r>
            <a:r>
              <a:rPr lang="en-GB" sz="1600" b="1" dirty="0"/>
              <a:t>spreading extreme ideas.</a:t>
            </a:r>
          </a:p>
        </p:txBody>
      </p:sp>
      <p:sp>
        <p:nvSpPr>
          <p:cNvPr id="3" name="Rectangle 2">
            <a:extLst>
              <a:ext uri="{FF2B5EF4-FFF2-40B4-BE49-F238E27FC236}">
                <a16:creationId xmlns:a16="http://schemas.microsoft.com/office/drawing/2014/main" xmlns="" id="{37FDF286-2FEC-44C1-B06A-B91B6EEC7896}"/>
              </a:ext>
            </a:extLst>
          </p:cNvPr>
          <p:cNvSpPr/>
          <p:nvPr/>
        </p:nvSpPr>
        <p:spPr>
          <a:xfrm>
            <a:off x="107186" y="6627215"/>
            <a:ext cx="2137124" cy="215444"/>
          </a:xfrm>
          <a:prstGeom prst="rect">
            <a:avLst/>
          </a:prstGeom>
        </p:spPr>
        <p:txBody>
          <a:bodyPr wrap="none">
            <a:spAutoFit/>
          </a:bodyPr>
          <a:lstStyle/>
          <a:p>
            <a:r>
              <a:rPr lang="en-GB" sz="800" dirty="0"/>
              <a:t>https://safeshare.tv/x/</a:t>
            </a:r>
            <a:r>
              <a:rPr lang="en-GB" sz="800" dirty="0">
                <a:hlinkClick r:id="rId4"/>
              </a:rPr>
              <a:t>ss5ea028716221b</a:t>
            </a:r>
            <a:endParaRPr lang="en-GB" sz="800" dirty="0"/>
          </a:p>
        </p:txBody>
      </p:sp>
      <p:sp>
        <p:nvSpPr>
          <p:cNvPr id="12" name="Title 1">
            <a:extLst>
              <a:ext uri="{FF2B5EF4-FFF2-40B4-BE49-F238E27FC236}">
                <a16:creationId xmlns:a16="http://schemas.microsoft.com/office/drawing/2014/main" xmlns="" id="{78819B32-9913-402F-9444-44416F319B57}"/>
              </a:ext>
            </a:extLst>
          </p:cNvPr>
          <p:cNvSpPr txBox="1">
            <a:spLocks/>
          </p:cNvSpPr>
          <p:nvPr/>
        </p:nvSpPr>
        <p:spPr>
          <a:xfrm>
            <a:off x="916886" y="172872"/>
            <a:ext cx="7769225" cy="546791"/>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a:t>Why should we talk about this?</a:t>
            </a:r>
            <a:endParaRPr lang="en-GB" dirty="0"/>
          </a:p>
        </p:txBody>
      </p:sp>
      <p:pic>
        <p:nvPicPr>
          <p:cNvPr id="14" name="Picture 13">
            <a:extLst>
              <a:ext uri="{FF2B5EF4-FFF2-40B4-BE49-F238E27FC236}">
                <a16:creationId xmlns:a16="http://schemas.microsoft.com/office/drawing/2014/main" xmlns="" id="{897BE648-766A-4E7A-BA27-04568EB2BAE4}"/>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62509" y="250888"/>
            <a:ext cx="654377" cy="980728"/>
          </a:xfrm>
          <a:prstGeom prst="rect">
            <a:avLst/>
          </a:prstGeom>
        </p:spPr>
      </p:pic>
      <p:pic>
        <p:nvPicPr>
          <p:cNvPr id="15" name="Picture 14" descr="A close up of a sign&#10;&#10;Description automatically generated">
            <a:hlinkClick r:id="rId8"/>
            <a:extLst>
              <a:ext uri="{FF2B5EF4-FFF2-40B4-BE49-F238E27FC236}">
                <a16:creationId xmlns:a16="http://schemas.microsoft.com/office/drawing/2014/main" xmlns="" id="{EBF60701-6C3C-4C02-94EC-D420E08417E2}"/>
              </a:ext>
            </a:extLst>
          </p:cNvPr>
          <p:cNvPicPr>
            <a:picLocks noChangeAspect="1"/>
          </p:cNvPicPr>
          <p:nvPr/>
        </p:nvPicPr>
        <p:blipFill>
          <a:blip r:embed="rId9"/>
          <a:stretch>
            <a:fillRect/>
          </a:stretch>
        </p:blipFill>
        <p:spPr>
          <a:xfrm>
            <a:off x="8146565" y="268393"/>
            <a:ext cx="641476" cy="602361"/>
          </a:xfrm>
          <a:prstGeom prst="rect">
            <a:avLst/>
          </a:prstGeom>
        </p:spPr>
      </p:pic>
      <p:sp>
        <p:nvSpPr>
          <p:cNvPr id="16" name="Rectangle: Rounded Corners 15">
            <a:extLst>
              <a:ext uri="{FF2B5EF4-FFF2-40B4-BE49-F238E27FC236}">
                <a16:creationId xmlns:a16="http://schemas.microsoft.com/office/drawing/2014/main" xmlns="" id="{2830762B-95E9-4178-99F8-6306E2D9593D}"/>
              </a:ext>
            </a:extLst>
          </p:cNvPr>
          <p:cNvSpPr/>
          <p:nvPr/>
        </p:nvSpPr>
        <p:spPr>
          <a:xfrm>
            <a:off x="5190889" y="5962402"/>
            <a:ext cx="3597152" cy="436033"/>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Misinformation: </a:t>
            </a:r>
            <a:r>
              <a:rPr lang="en-GB" sz="1600" dirty="0"/>
              <a:t>wrong information</a:t>
            </a:r>
          </a:p>
        </p:txBody>
      </p:sp>
    </p:spTree>
    <p:extLst>
      <p:ext uri="{BB962C8B-B14F-4D97-AF65-F5344CB8AC3E}">
        <p14:creationId xmlns:p14="http://schemas.microsoft.com/office/powerpoint/2010/main" val="1181297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9"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14">
            <a:extLst>
              <a:ext uri="{FF2B5EF4-FFF2-40B4-BE49-F238E27FC236}">
                <a16:creationId xmlns:a16="http://schemas.microsoft.com/office/drawing/2014/main" xmlns=""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xmlns=""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22" name="Rectangle: Rounded Corners 33">
            <a:extLst>
              <a:ext uri="{FF2B5EF4-FFF2-40B4-BE49-F238E27FC236}">
                <a16:creationId xmlns:a16="http://schemas.microsoft.com/office/drawing/2014/main" xmlns="" id="{1770AEA8-A234-479B-908A-021E842CFA53}"/>
              </a:ext>
            </a:extLst>
          </p:cNvPr>
          <p:cNvSpPr/>
          <p:nvPr/>
        </p:nvSpPr>
        <p:spPr>
          <a:xfrm>
            <a:off x="5761219" y="2511009"/>
            <a:ext cx="3012079" cy="191002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 people you are going to hear from have </a:t>
            </a:r>
            <a:r>
              <a:rPr lang="en-GB" sz="1600" b="1" dirty="0">
                <a:solidFill>
                  <a:schemeClr val="tx1"/>
                </a:solidFill>
                <a:latin typeface="Century Gothic" panose="020B0502020202020204" pitchFamily="34" charset="0"/>
                <a:ea typeface="Century Gothic"/>
                <a:cs typeface="Century Gothic"/>
                <a:sym typeface="Century Gothic"/>
              </a:rPr>
              <a:t>shared their stories </a:t>
            </a:r>
            <a:r>
              <a:rPr lang="en-GB" sz="1600" dirty="0">
                <a:solidFill>
                  <a:schemeClr val="tx1"/>
                </a:solidFill>
                <a:latin typeface="Century Gothic" panose="020B0502020202020204" pitchFamily="34" charset="0"/>
                <a:ea typeface="Century Gothic"/>
                <a:cs typeface="Century Gothic"/>
                <a:sym typeface="Century Gothic"/>
              </a:rPr>
              <a:t>to </a:t>
            </a:r>
            <a:r>
              <a:rPr lang="en-GB" sz="1600" b="1" dirty="0">
                <a:solidFill>
                  <a:schemeClr val="tx1"/>
                </a:solidFill>
                <a:latin typeface="Century Gothic" panose="020B0502020202020204" pitchFamily="34" charset="0"/>
                <a:ea typeface="Century Gothic"/>
                <a:cs typeface="Century Gothic"/>
                <a:sym typeface="Century Gothic"/>
              </a:rPr>
              <a:t>help</a:t>
            </a:r>
            <a:r>
              <a:rPr lang="en-GB" sz="1600" dirty="0">
                <a:solidFill>
                  <a:schemeClr val="tx1"/>
                </a:solidFill>
                <a:latin typeface="Century Gothic" panose="020B0502020202020204" pitchFamily="34" charset="0"/>
                <a:ea typeface="Century Gothic"/>
                <a:cs typeface="Century Gothic"/>
                <a:sym typeface="Century Gothic"/>
              </a:rPr>
              <a:t> </a:t>
            </a:r>
            <a:r>
              <a:rPr lang="en-GB" sz="1600" b="1" dirty="0">
                <a:solidFill>
                  <a:schemeClr val="tx1"/>
                </a:solidFill>
                <a:latin typeface="Century Gothic" panose="020B0502020202020204" pitchFamily="34" charset="0"/>
                <a:ea typeface="Century Gothic"/>
                <a:cs typeface="Century Gothic"/>
                <a:sym typeface="Century Gothic"/>
              </a:rPr>
              <a:t>raise awareness </a:t>
            </a:r>
            <a:r>
              <a:rPr lang="en-GB" sz="1600" dirty="0">
                <a:solidFill>
                  <a:schemeClr val="tx1"/>
                </a:solidFill>
                <a:latin typeface="Century Gothic" panose="020B0502020202020204" pitchFamily="34" charset="0"/>
                <a:ea typeface="Century Gothic"/>
                <a:cs typeface="Century Gothic"/>
                <a:sym typeface="Century Gothic"/>
              </a:rPr>
              <a:t>and </a:t>
            </a:r>
            <a:r>
              <a:rPr lang="en-GB" sz="1600" b="1" dirty="0">
                <a:solidFill>
                  <a:schemeClr val="tx1"/>
                </a:solidFill>
                <a:latin typeface="Century Gothic" panose="020B0502020202020204" pitchFamily="34" charset="0"/>
                <a:ea typeface="Century Gothic"/>
                <a:cs typeface="Century Gothic"/>
                <a:sym typeface="Century Gothic"/>
              </a:rPr>
              <a:t>improve our understanding </a:t>
            </a:r>
            <a:r>
              <a:rPr lang="en-GB" sz="1600" dirty="0">
                <a:solidFill>
                  <a:schemeClr val="tx1"/>
                </a:solidFill>
                <a:latin typeface="Century Gothic" panose="020B0502020202020204" pitchFamily="34" charset="0"/>
                <a:ea typeface="Century Gothic"/>
                <a:cs typeface="Century Gothic"/>
                <a:sym typeface="Century Gothic"/>
              </a:rPr>
              <a:t>of the </a:t>
            </a:r>
            <a:r>
              <a:rPr lang="en-GB" sz="1600" b="1" dirty="0">
                <a:solidFill>
                  <a:schemeClr val="tx1"/>
                </a:solidFill>
                <a:latin typeface="Century Gothic" panose="020B0502020202020204" pitchFamily="34" charset="0"/>
                <a:ea typeface="Century Gothic"/>
                <a:cs typeface="Century Gothic"/>
                <a:sym typeface="Century Gothic"/>
              </a:rPr>
              <a:t>real effects </a:t>
            </a:r>
            <a:r>
              <a:rPr lang="en-GB" sz="1600" dirty="0">
                <a:solidFill>
                  <a:schemeClr val="tx1"/>
                </a:solidFill>
                <a:latin typeface="Century Gothic" panose="020B0502020202020204" pitchFamily="34" charset="0"/>
                <a:ea typeface="Century Gothic"/>
                <a:cs typeface="Century Gothic"/>
                <a:sym typeface="Century Gothic"/>
              </a:rPr>
              <a:t>of extremism.</a:t>
            </a:r>
          </a:p>
        </p:txBody>
      </p:sp>
      <p:sp>
        <p:nvSpPr>
          <p:cNvPr id="23" name="Rectangle: Rounded Corners 33">
            <a:extLst>
              <a:ext uri="{FF2B5EF4-FFF2-40B4-BE49-F238E27FC236}">
                <a16:creationId xmlns:a16="http://schemas.microsoft.com/office/drawing/2014/main" xmlns="" id="{E2502289-4D72-4EB8-8805-0989344C9BF5}"/>
              </a:ext>
            </a:extLst>
          </p:cNvPr>
          <p:cNvSpPr/>
          <p:nvPr/>
        </p:nvSpPr>
        <p:spPr>
          <a:xfrm>
            <a:off x="429136" y="971468"/>
            <a:ext cx="5128485" cy="98072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During </a:t>
            </a:r>
            <a:r>
              <a:rPr lang="en-GB" sz="1600" b="1" dirty="0">
                <a:solidFill>
                  <a:schemeClr val="tx1"/>
                </a:solidFill>
                <a:latin typeface="Century Gothic" panose="020B0502020202020204" pitchFamily="34" charset="0"/>
                <a:ea typeface="Century Gothic"/>
                <a:cs typeface="Century Gothic"/>
                <a:sym typeface="Century Gothic"/>
              </a:rPr>
              <a:t>the Coronavirus outbreak,</a:t>
            </a:r>
            <a:r>
              <a:rPr lang="en-GB" sz="1600" dirty="0">
                <a:solidFill>
                  <a:schemeClr val="tx1"/>
                </a:solidFill>
                <a:latin typeface="Century Gothic" panose="020B0502020202020204" pitchFamily="34" charset="0"/>
                <a:ea typeface="Century Gothic"/>
                <a:cs typeface="Century Gothic"/>
                <a:sym typeface="Century Gothic"/>
              </a:rPr>
              <a:t> there will be people who want to influence children and take advantage of the time they are spending online. </a:t>
            </a:r>
          </a:p>
        </p:txBody>
      </p:sp>
      <p:sp>
        <p:nvSpPr>
          <p:cNvPr id="31" name="Rectangle: Rounded Corners 33">
            <a:extLst>
              <a:ext uri="{FF2B5EF4-FFF2-40B4-BE49-F238E27FC236}">
                <a16:creationId xmlns:a16="http://schemas.microsoft.com/office/drawing/2014/main" xmlns="" id="{76695FDD-9F38-4BCF-B38B-37385E6F48FF}"/>
              </a:ext>
            </a:extLst>
          </p:cNvPr>
          <p:cNvSpPr/>
          <p:nvPr/>
        </p:nvSpPr>
        <p:spPr>
          <a:xfrm>
            <a:off x="338316" y="5897375"/>
            <a:ext cx="8539710" cy="65920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However, it is important to remember that </a:t>
            </a:r>
            <a:r>
              <a:rPr lang="en-GB" sz="1600" b="1" dirty="0">
                <a:solidFill>
                  <a:schemeClr val="tx1"/>
                </a:solidFill>
                <a:latin typeface="Century Gothic" panose="020B0502020202020204" pitchFamily="34" charset="0"/>
                <a:ea typeface="Century Gothic"/>
                <a:cs typeface="Century Gothic"/>
                <a:sym typeface="Century Gothic"/>
              </a:rPr>
              <a:t>extreme groups also use stories </a:t>
            </a:r>
            <a:r>
              <a:rPr lang="en-GB" sz="1600" dirty="0">
                <a:solidFill>
                  <a:schemeClr val="tx1"/>
                </a:solidFill>
                <a:latin typeface="Century Gothic" panose="020B0502020202020204" pitchFamily="34" charset="0"/>
                <a:ea typeface="Century Gothic"/>
                <a:cs typeface="Century Gothic"/>
                <a:sym typeface="Century Gothic"/>
              </a:rPr>
              <a:t>to persuade people to become part of their organisation.</a:t>
            </a:r>
            <a:endParaRPr lang="en-GB" sz="1600" b="1" dirty="0">
              <a:solidFill>
                <a:schemeClr val="tx1"/>
              </a:solidFill>
              <a:latin typeface="Century Gothic" panose="020B0502020202020204" pitchFamily="34" charset="0"/>
              <a:ea typeface="Century Gothic"/>
              <a:cs typeface="Century Gothic"/>
              <a:sym typeface="Century Gothic"/>
            </a:endParaRPr>
          </a:p>
        </p:txBody>
      </p:sp>
      <p:pic>
        <p:nvPicPr>
          <p:cNvPr id="2" name="Picture 1">
            <a:extLst>
              <a:ext uri="{FF2B5EF4-FFF2-40B4-BE49-F238E27FC236}">
                <a16:creationId xmlns:a16="http://schemas.microsoft.com/office/drawing/2014/main" xmlns="" id="{CEE32A74-321F-4373-BF28-81E08E3C727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09599" y="4601752"/>
            <a:ext cx="3123265" cy="1065472"/>
          </a:xfrm>
          <a:prstGeom prst="rect">
            <a:avLst/>
          </a:prstGeom>
        </p:spPr>
      </p:pic>
      <p:pic>
        <p:nvPicPr>
          <p:cNvPr id="33" name="Picture 32">
            <a:extLst>
              <a:ext uri="{FF2B5EF4-FFF2-40B4-BE49-F238E27FC236}">
                <a16:creationId xmlns:a16="http://schemas.microsoft.com/office/drawing/2014/main" xmlns="" id="{4A9EDDE8-CDDE-414C-B525-D0CE5720B249}"/>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81671" y="2099806"/>
            <a:ext cx="2611708" cy="1818194"/>
          </a:xfrm>
          <a:prstGeom prst="rect">
            <a:avLst/>
          </a:prstGeom>
        </p:spPr>
      </p:pic>
      <p:pic>
        <p:nvPicPr>
          <p:cNvPr id="51" name="Picture 50">
            <a:extLst>
              <a:ext uri="{FF2B5EF4-FFF2-40B4-BE49-F238E27FC236}">
                <a16:creationId xmlns:a16="http://schemas.microsoft.com/office/drawing/2014/main" xmlns="" id="{ACFFCD8B-1968-4DBC-B65A-A28178C1EFC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8465" y="2081855"/>
            <a:ext cx="2389294" cy="1818194"/>
          </a:xfrm>
          <a:prstGeom prst="rect">
            <a:avLst/>
          </a:prstGeom>
        </p:spPr>
      </p:pic>
      <p:pic>
        <p:nvPicPr>
          <p:cNvPr id="17" name="Picture 16">
            <a:extLst>
              <a:ext uri="{FF2B5EF4-FFF2-40B4-BE49-F238E27FC236}">
                <a16:creationId xmlns:a16="http://schemas.microsoft.com/office/drawing/2014/main" xmlns="" id="{411D20A2-5833-4B94-B4E2-6BE1B4EAEEA4}"/>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373547" y="4032910"/>
            <a:ext cx="2614028" cy="1749555"/>
          </a:xfrm>
          <a:prstGeom prst="rect">
            <a:avLst/>
          </a:prstGeom>
        </p:spPr>
      </p:pic>
      <p:pic>
        <p:nvPicPr>
          <p:cNvPr id="19" name="Picture 18">
            <a:extLst>
              <a:ext uri="{FF2B5EF4-FFF2-40B4-BE49-F238E27FC236}">
                <a16:creationId xmlns:a16="http://schemas.microsoft.com/office/drawing/2014/main" xmlns="" id="{D95A11F5-9D38-4011-A463-8D95BE64644A}"/>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3103192" y="3997005"/>
            <a:ext cx="2389294" cy="1785460"/>
          </a:xfrm>
          <a:prstGeom prst="rect">
            <a:avLst/>
          </a:prstGeom>
        </p:spPr>
      </p:pic>
      <p:sp>
        <p:nvSpPr>
          <p:cNvPr id="20" name="Rectangle: Rounded Corners 33">
            <a:extLst>
              <a:ext uri="{FF2B5EF4-FFF2-40B4-BE49-F238E27FC236}">
                <a16:creationId xmlns:a16="http://schemas.microsoft.com/office/drawing/2014/main" xmlns="" id="{2EA2E834-426F-427E-BE3B-EAF607234678}"/>
              </a:ext>
            </a:extLst>
          </p:cNvPr>
          <p:cNvSpPr/>
          <p:nvPr/>
        </p:nvSpPr>
        <p:spPr>
          <a:xfrm>
            <a:off x="5761220" y="994588"/>
            <a:ext cx="3012078" cy="133569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Talking about this as a family will help everyone in your house to </a:t>
            </a:r>
            <a:r>
              <a:rPr lang="en-GB" sz="1600" b="1" dirty="0">
                <a:solidFill>
                  <a:schemeClr val="tx1"/>
                </a:solidFill>
                <a:latin typeface="Century Gothic" panose="020B0502020202020204" pitchFamily="34" charset="0"/>
                <a:ea typeface="Century Gothic"/>
                <a:cs typeface="Century Gothic"/>
                <a:sym typeface="Century Gothic"/>
              </a:rPr>
              <a:t>understand the dangers </a:t>
            </a:r>
            <a:r>
              <a:rPr lang="en-GB" sz="1600" dirty="0">
                <a:solidFill>
                  <a:schemeClr val="tx1"/>
                </a:solidFill>
                <a:latin typeface="Century Gothic" panose="020B0502020202020204" pitchFamily="34" charset="0"/>
                <a:ea typeface="Century Gothic"/>
                <a:cs typeface="Century Gothic"/>
                <a:sym typeface="Century Gothic"/>
              </a:rPr>
              <a:t>that are out there.  </a:t>
            </a:r>
          </a:p>
        </p:txBody>
      </p:sp>
      <p:sp>
        <p:nvSpPr>
          <p:cNvPr id="24" name="Shape 114">
            <a:extLst>
              <a:ext uri="{FF2B5EF4-FFF2-40B4-BE49-F238E27FC236}">
                <a16:creationId xmlns:a16="http://schemas.microsoft.com/office/drawing/2014/main" xmlns="" id="{BABDCED0-19D5-430E-BDC7-5250638FCAF6}"/>
              </a:ext>
            </a:extLst>
          </p:cNvPr>
          <p:cNvSpPr/>
          <p:nvPr/>
        </p:nvSpPr>
        <p:spPr>
          <a:xfrm>
            <a:off x="948974" y="3334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27" name="Title 1">
            <a:extLst>
              <a:ext uri="{FF2B5EF4-FFF2-40B4-BE49-F238E27FC236}">
                <a16:creationId xmlns:a16="http://schemas.microsoft.com/office/drawing/2014/main" xmlns="" id="{6498B4D0-DB46-4628-8E89-AACE11F25F17}"/>
              </a:ext>
            </a:extLst>
          </p:cNvPr>
          <p:cNvSpPr txBox="1">
            <a:spLocks/>
          </p:cNvSpPr>
          <p:nvPr/>
        </p:nvSpPr>
        <p:spPr>
          <a:xfrm>
            <a:off x="916886" y="172872"/>
            <a:ext cx="7769225" cy="546791"/>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Why should we talk about this?</a:t>
            </a:r>
          </a:p>
        </p:txBody>
      </p:sp>
      <p:pic>
        <p:nvPicPr>
          <p:cNvPr id="28" name="Picture 27">
            <a:extLst>
              <a:ext uri="{FF2B5EF4-FFF2-40B4-BE49-F238E27FC236}">
                <a16:creationId xmlns:a16="http://schemas.microsoft.com/office/drawing/2014/main" xmlns="" id="{56BB4AD1-C2B9-4847-8E64-B02FA0ABA132}"/>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62509" y="250888"/>
            <a:ext cx="654377" cy="980728"/>
          </a:xfrm>
          <a:prstGeom prst="rect">
            <a:avLst/>
          </a:prstGeom>
        </p:spPr>
      </p:pic>
    </p:spTree>
    <p:extLst>
      <p:ext uri="{BB962C8B-B14F-4D97-AF65-F5344CB8AC3E}">
        <p14:creationId xmlns:p14="http://schemas.microsoft.com/office/powerpoint/2010/main" val="3075491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3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7">
            <a:extLst>
              <a:ext uri="{FF2B5EF4-FFF2-40B4-BE49-F238E27FC236}">
                <a16:creationId xmlns:a16="http://schemas.microsoft.com/office/drawing/2014/main" xmlns="" id="{D7F1BC29-773B-417D-8B97-17115DB5CAD9}"/>
              </a:ext>
            </a:extLst>
          </p:cNvPr>
          <p:cNvSpPr/>
          <p:nvPr/>
        </p:nvSpPr>
        <p:spPr>
          <a:xfrm>
            <a:off x="3256172" y="3116601"/>
            <a:ext cx="1265215" cy="503608"/>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Politics</a:t>
            </a:r>
          </a:p>
        </p:txBody>
      </p:sp>
      <p:sp>
        <p:nvSpPr>
          <p:cNvPr id="6" name="Rectangle: Rounded Corners 33">
            <a:extLst>
              <a:ext uri="{FF2B5EF4-FFF2-40B4-BE49-F238E27FC236}">
                <a16:creationId xmlns:a16="http://schemas.microsoft.com/office/drawing/2014/main" xmlns="" id="{A8F94942-C95B-4C56-96C9-27343F55B11D}"/>
              </a:ext>
            </a:extLst>
          </p:cNvPr>
          <p:cNvSpPr/>
          <p:nvPr/>
        </p:nvSpPr>
        <p:spPr>
          <a:xfrm>
            <a:off x="319802" y="1928620"/>
            <a:ext cx="5249050" cy="72899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 Some </a:t>
            </a:r>
            <a:r>
              <a:rPr lang="en-GB" sz="1600" b="1" dirty="0">
                <a:solidFill>
                  <a:schemeClr val="tx1"/>
                </a:solidFill>
                <a:latin typeface="Century Gothic" panose="020B0502020202020204" pitchFamily="34" charset="0"/>
                <a:ea typeface="Century Gothic"/>
                <a:cs typeface="Century Gothic"/>
                <a:sym typeface="Century Gothic"/>
              </a:rPr>
              <a:t>common differences </a:t>
            </a:r>
            <a:r>
              <a:rPr lang="en-GB" sz="1600" dirty="0">
                <a:solidFill>
                  <a:schemeClr val="tx1"/>
                </a:solidFill>
                <a:latin typeface="Century Gothic" panose="020B0502020202020204" pitchFamily="34" charset="0"/>
                <a:ea typeface="Century Gothic"/>
                <a:cs typeface="Century Gothic"/>
                <a:sym typeface="Century Gothic"/>
              </a:rPr>
              <a:t>between people could include…</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7" name="Rectangle: Rounded Corners 33">
            <a:extLst>
              <a:ext uri="{FF2B5EF4-FFF2-40B4-BE49-F238E27FC236}">
                <a16:creationId xmlns:a16="http://schemas.microsoft.com/office/drawing/2014/main" xmlns="" id="{6EF5818A-741E-4278-B41D-E90E91E0BBB8}"/>
              </a:ext>
            </a:extLst>
          </p:cNvPr>
          <p:cNvSpPr/>
          <p:nvPr/>
        </p:nvSpPr>
        <p:spPr>
          <a:xfrm>
            <a:off x="319801" y="1024592"/>
            <a:ext cx="5249051" cy="76915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 </a:t>
            </a:r>
            <a:r>
              <a:rPr lang="en-GB" sz="1600" b="1" dirty="0">
                <a:solidFill>
                  <a:schemeClr val="tx1"/>
                </a:solidFill>
                <a:latin typeface="Century Gothic" panose="020B0502020202020204" pitchFamily="34" charset="0"/>
                <a:ea typeface="Century Gothic"/>
                <a:cs typeface="Century Gothic"/>
                <a:sym typeface="Century Gothic"/>
              </a:rPr>
              <a:t>Extremist groups believe </a:t>
            </a:r>
            <a:r>
              <a:rPr lang="en-GB" sz="1600" dirty="0">
                <a:solidFill>
                  <a:schemeClr val="tx1"/>
                </a:solidFill>
                <a:latin typeface="Century Gothic" panose="020B0502020202020204" pitchFamily="34" charset="0"/>
                <a:ea typeface="Century Gothic"/>
                <a:cs typeface="Century Gothic"/>
                <a:sym typeface="Century Gothic"/>
              </a:rPr>
              <a:t>that people who are different to them </a:t>
            </a:r>
            <a:r>
              <a:rPr lang="en-GB" sz="1600" b="1" dirty="0">
                <a:solidFill>
                  <a:schemeClr val="tx1"/>
                </a:solidFill>
                <a:latin typeface="Century Gothic" panose="020B0502020202020204" pitchFamily="34" charset="0"/>
                <a:ea typeface="Century Gothic"/>
                <a:cs typeface="Century Gothic"/>
                <a:sym typeface="Century Gothic"/>
              </a:rPr>
              <a:t>cannot live together peacefully.</a:t>
            </a:r>
          </a:p>
        </p:txBody>
      </p:sp>
      <p:pic>
        <p:nvPicPr>
          <p:cNvPr id="8" name="Picture 7">
            <a:extLst>
              <a:ext uri="{FF2B5EF4-FFF2-40B4-BE49-F238E27FC236}">
                <a16:creationId xmlns:a16="http://schemas.microsoft.com/office/drawing/2014/main" xmlns="" id="{8FC3DB2B-76EA-47AA-B641-579F8CA43B0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97190" y="948142"/>
            <a:ext cx="2789609" cy="2244061"/>
          </a:xfrm>
          <a:prstGeom prst="rect">
            <a:avLst/>
          </a:prstGeom>
        </p:spPr>
      </p:pic>
      <p:grpSp>
        <p:nvGrpSpPr>
          <p:cNvPr id="10" name="Group 9">
            <a:extLst>
              <a:ext uri="{FF2B5EF4-FFF2-40B4-BE49-F238E27FC236}">
                <a16:creationId xmlns:a16="http://schemas.microsoft.com/office/drawing/2014/main" xmlns="" id="{4751EC8B-8CD4-4539-9ED2-5BAE95BA5C02}"/>
              </a:ext>
            </a:extLst>
          </p:cNvPr>
          <p:cNvGrpSpPr/>
          <p:nvPr/>
        </p:nvGrpSpPr>
        <p:grpSpPr>
          <a:xfrm>
            <a:off x="1159984" y="3109889"/>
            <a:ext cx="1171302" cy="473595"/>
            <a:chOff x="6206060" y="1025721"/>
            <a:chExt cx="1966340" cy="1347884"/>
          </a:xfrm>
          <a:solidFill>
            <a:schemeClr val="accent1"/>
          </a:solidFill>
        </p:grpSpPr>
        <p:sp>
          <p:nvSpPr>
            <p:cNvPr id="11" name="Rectangle: Rounded Corners 26">
              <a:extLst>
                <a:ext uri="{FF2B5EF4-FFF2-40B4-BE49-F238E27FC236}">
                  <a16:creationId xmlns:a16="http://schemas.microsoft.com/office/drawing/2014/main" xmlns="" id="{2066D142-F821-4AAE-9D1A-D0B289D1347C}"/>
                </a:ext>
              </a:extLst>
            </p:cNvPr>
            <p:cNvSpPr/>
            <p:nvPr/>
          </p:nvSpPr>
          <p:spPr>
            <a:xfrm>
              <a:off x="6206060" y="1044824"/>
              <a:ext cx="1966340" cy="1328780"/>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baseline="30000" dirty="0">
                <a:solidFill>
                  <a:schemeClr val="tx1"/>
                </a:solidFill>
                <a:latin typeface="Century Gothic"/>
                <a:ea typeface="Lato" panose="020F0502020204030203" pitchFamily="34" charset="0"/>
                <a:cs typeface="Century Gothic"/>
              </a:endParaRPr>
            </a:p>
          </p:txBody>
        </p:sp>
        <p:sp>
          <p:nvSpPr>
            <p:cNvPr id="12" name="Rectangle: Rounded Corners 27">
              <a:extLst>
                <a:ext uri="{FF2B5EF4-FFF2-40B4-BE49-F238E27FC236}">
                  <a16:creationId xmlns:a16="http://schemas.microsoft.com/office/drawing/2014/main" xmlns="" id="{8BBD1E6D-5AB5-4C49-B3FB-31F4A2EABB2A}"/>
                </a:ext>
              </a:extLst>
            </p:cNvPr>
            <p:cNvSpPr/>
            <p:nvPr/>
          </p:nvSpPr>
          <p:spPr>
            <a:xfrm>
              <a:off x="6206060" y="1025721"/>
              <a:ext cx="1966340" cy="1347884"/>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Religion</a:t>
              </a:r>
            </a:p>
          </p:txBody>
        </p:sp>
      </p:grpSp>
      <p:sp>
        <p:nvSpPr>
          <p:cNvPr id="13" name="Rectangle: Rounded Corners 27">
            <a:extLst>
              <a:ext uri="{FF2B5EF4-FFF2-40B4-BE49-F238E27FC236}">
                <a16:creationId xmlns:a16="http://schemas.microsoft.com/office/drawing/2014/main" xmlns="" id="{FFD6CFA9-93B1-40A2-B4BF-CA399CB5E062}"/>
              </a:ext>
            </a:extLst>
          </p:cNvPr>
          <p:cNvSpPr/>
          <p:nvPr/>
        </p:nvSpPr>
        <p:spPr>
          <a:xfrm>
            <a:off x="379599" y="3967501"/>
            <a:ext cx="1113646" cy="473594"/>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Race</a:t>
            </a:r>
          </a:p>
        </p:txBody>
      </p:sp>
      <p:grpSp>
        <p:nvGrpSpPr>
          <p:cNvPr id="17" name="Group 16">
            <a:extLst>
              <a:ext uri="{FF2B5EF4-FFF2-40B4-BE49-F238E27FC236}">
                <a16:creationId xmlns:a16="http://schemas.microsoft.com/office/drawing/2014/main" xmlns="" id="{1A472A60-CB4C-4012-BFD8-D525A8EE4AC7}"/>
              </a:ext>
            </a:extLst>
          </p:cNvPr>
          <p:cNvGrpSpPr/>
          <p:nvPr/>
        </p:nvGrpSpPr>
        <p:grpSpPr>
          <a:xfrm>
            <a:off x="2657709" y="3979928"/>
            <a:ext cx="1265215" cy="503608"/>
            <a:chOff x="6206060" y="1025721"/>
            <a:chExt cx="1966340" cy="1347884"/>
          </a:xfrm>
          <a:solidFill>
            <a:schemeClr val="accent1"/>
          </a:solidFill>
        </p:grpSpPr>
        <p:sp>
          <p:nvSpPr>
            <p:cNvPr id="18" name="Rectangle: Rounded Corners 26">
              <a:extLst>
                <a:ext uri="{FF2B5EF4-FFF2-40B4-BE49-F238E27FC236}">
                  <a16:creationId xmlns:a16="http://schemas.microsoft.com/office/drawing/2014/main" xmlns="" id="{7684A9E8-C293-40FC-A189-53F8FF2A64C3}"/>
                </a:ext>
              </a:extLst>
            </p:cNvPr>
            <p:cNvSpPr/>
            <p:nvPr/>
          </p:nvSpPr>
          <p:spPr>
            <a:xfrm>
              <a:off x="6206060" y="1044824"/>
              <a:ext cx="1966340" cy="1328780"/>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baseline="30000" dirty="0">
                <a:solidFill>
                  <a:schemeClr val="tx1"/>
                </a:solidFill>
                <a:latin typeface="Century Gothic"/>
                <a:ea typeface="Lato" panose="020F0502020204030203" pitchFamily="34" charset="0"/>
                <a:cs typeface="Century Gothic"/>
              </a:endParaRPr>
            </a:p>
          </p:txBody>
        </p:sp>
        <p:sp>
          <p:nvSpPr>
            <p:cNvPr id="19" name="Rectangle: Rounded Corners 27">
              <a:extLst>
                <a:ext uri="{FF2B5EF4-FFF2-40B4-BE49-F238E27FC236}">
                  <a16:creationId xmlns:a16="http://schemas.microsoft.com/office/drawing/2014/main" xmlns="" id="{5611BE7C-8EDF-4A3F-905F-994EF88A377A}"/>
                </a:ext>
              </a:extLst>
            </p:cNvPr>
            <p:cNvSpPr/>
            <p:nvPr/>
          </p:nvSpPr>
          <p:spPr>
            <a:xfrm>
              <a:off x="6206060" y="1025721"/>
              <a:ext cx="1966340" cy="1347884"/>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Gender</a:t>
              </a:r>
            </a:p>
          </p:txBody>
        </p:sp>
      </p:grpSp>
      <p:pic>
        <p:nvPicPr>
          <p:cNvPr id="20" name="Picture 19">
            <a:extLst>
              <a:ext uri="{FF2B5EF4-FFF2-40B4-BE49-F238E27FC236}">
                <a16:creationId xmlns:a16="http://schemas.microsoft.com/office/drawing/2014/main" xmlns="" id="{533683F8-7CBD-4E7B-9455-A7F7025BAA2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52528" y="3715462"/>
            <a:ext cx="983795" cy="983795"/>
          </a:xfrm>
          <a:prstGeom prst="rect">
            <a:avLst/>
          </a:prstGeom>
        </p:spPr>
      </p:pic>
      <p:pic>
        <p:nvPicPr>
          <p:cNvPr id="22" name="Picture 21">
            <a:extLst>
              <a:ext uri="{FF2B5EF4-FFF2-40B4-BE49-F238E27FC236}">
                <a16:creationId xmlns:a16="http://schemas.microsoft.com/office/drawing/2014/main" xmlns="" id="{1AAE7B7F-2FFA-428C-9C1F-2CBD47E15B5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21145263">
            <a:off x="208272" y="2750025"/>
            <a:ext cx="1084288" cy="975860"/>
          </a:xfrm>
          <a:prstGeom prst="rect">
            <a:avLst/>
          </a:prstGeom>
        </p:spPr>
      </p:pic>
      <p:sp>
        <p:nvSpPr>
          <p:cNvPr id="26" name="Rectangle: Rounded Corners 33">
            <a:extLst>
              <a:ext uri="{FF2B5EF4-FFF2-40B4-BE49-F238E27FC236}">
                <a16:creationId xmlns:a16="http://schemas.microsoft.com/office/drawing/2014/main" xmlns="" id="{4FD1DC31-136B-4EA4-A60C-CB5BFCBEC0EF}"/>
              </a:ext>
            </a:extLst>
          </p:cNvPr>
          <p:cNvSpPr/>
          <p:nvPr/>
        </p:nvSpPr>
        <p:spPr>
          <a:xfrm>
            <a:off x="319803" y="4883219"/>
            <a:ext cx="3603122" cy="89464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 They will look out for </a:t>
            </a:r>
            <a:r>
              <a:rPr lang="en-GB" sz="1600" b="1" dirty="0">
                <a:solidFill>
                  <a:schemeClr val="tx1"/>
                </a:solidFill>
                <a:latin typeface="Century Gothic" panose="020B0502020202020204" pitchFamily="34" charset="0"/>
                <a:ea typeface="Century Gothic"/>
                <a:cs typeface="Century Gothic"/>
                <a:sym typeface="Century Gothic"/>
              </a:rPr>
              <a:t>vulnerable people </a:t>
            </a:r>
            <a:r>
              <a:rPr lang="en-GB" sz="1600" dirty="0">
                <a:solidFill>
                  <a:schemeClr val="tx1"/>
                </a:solidFill>
                <a:latin typeface="Century Gothic" panose="020B0502020202020204" pitchFamily="34" charset="0"/>
                <a:ea typeface="Century Gothic"/>
                <a:cs typeface="Century Gothic"/>
                <a:sym typeface="Century Gothic"/>
              </a:rPr>
              <a:t>who they can </a:t>
            </a:r>
            <a:r>
              <a:rPr lang="en-GB" sz="1600" b="1" dirty="0">
                <a:solidFill>
                  <a:schemeClr val="tx1"/>
                </a:solidFill>
                <a:latin typeface="Century Gothic" panose="020B0502020202020204" pitchFamily="34" charset="0"/>
                <a:ea typeface="Century Gothic"/>
                <a:cs typeface="Century Gothic"/>
                <a:sym typeface="Century Gothic"/>
              </a:rPr>
              <a:t>persuade</a:t>
            </a:r>
            <a:r>
              <a:rPr lang="en-GB" sz="1600" dirty="0">
                <a:solidFill>
                  <a:schemeClr val="tx1"/>
                </a:solidFill>
                <a:latin typeface="Century Gothic" panose="020B0502020202020204" pitchFamily="34" charset="0"/>
                <a:ea typeface="Century Gothic"/>
                <a:cs typeface="Century Gothic"/>
                <a:sym typeface="Century Gothic"/>
              </a:rPr>
              <a:t> to agree with their extreme views.</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30" name="Google Shape;268;p12">
            <a:extLst>
              <a:ext uri="{FF2B5EF4-FFF2-40B4-BE49-F238E27FC236}">
                <a16:creationId xmlns:a16="http://schemas.microsoft.com/office/drawing/2014/main" xmlns="" id="{2E5F0016-2746-46E1-AD04-3E4E68275089}"/>
              </a:ext>
            </a:extLst>
          </p:cNvPr>
          <p:cNvSpPr/>
          <p:nvPr/>
        </p:nvSpPr>
        <p:spPr>
          <a:xfrm>
            <a:off x="4216998" y="5187379"/>
            <a:ext cx="4469800" cy="1367243"/>
          </a:xfrm>
          <a:prstGeom prst="cloud">
            <a:avLst/>
          </a:prstGeom>
          <a:solidFill>
            <a:schemeClr val="accent5"/>
          </a:solidFill>
          <a:ln w="28575" cap="flat" cmpd="sng">
            <a:solidFill>
              <a:schemeClr val="tx2"/>
            </a:solidFill>
            <a:prstDash val="solid"/>
            <a:miter lim="800000"/>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dirty="0">
                <a:latin typeface="Century Gothic"/>
                <a:sym typeface="Century Gothic"/>
              </a:rPr>
              <a:t>Read through this slide together. Does anything need explaining? Do you have any questions?</a:t>
            </a:r>
          </a:p>
        </p:txBody>
      </p:sp>
      <p:sp>
        <p:nvSpPr>
          <p:cNvPr id="31" name="Rectangle: Rounded Corners 33">
            <a:extLst>
              <a:ext uri="{FF2B5EF4-FFF2-40B4-BE49-F238E27FC236}">
                <a16:creationId xmlns:a16="http://schemas.microsoft.com/office/drawing/2014/main" xmlns="" id="{45DA3EF4-BC2D-489D-8975-5A340971C6B9}"/>
              </a:ext>
            </a:extLst>
          </p:cNvPr>
          <p:cNvSpPr/>
          <p:nvPr/>
        </p:nvSpPr>
        <p:spPr>
          <a:xfrm>
            <a:off x="319802" y="5866493"/>
            <a:ext cx="3603122" cy="672996"/>
          </a:xfrm>
          <a:prstGeom prst="roundRect">
            <a:avLst/>
          </a:prstGeom>
          <a:solidFill>
            <a:schemeClr val="accent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b="1" dirty="0">
                <a:solidFill>
                  <a:schemeClr val="tx1"/>
                </a:solidFill>
                <a:latin typeface="Century Gothic" panose="020B0502020202020204" pitchFamily="34" charset="0"/>
                <a:ea typeface="Century Gothic"/>
                <a:cs typeface="Century Gothic"/>
                <a:sym typeface="Century Gothic"/>
              </a:rPr>
              <a:t>Vulnerable</a:t>
            </a:r>
            <a:r>
              <a:rPr lang="en-GB" sz="1400" baseline="30000" dirty="0">
                <a:solidFill>
                  <a:schemeClr val="tx1"/>
                </a:solidFill>
                <a:latin typeface="Century Gothic" panose="020B0502020202020204" pitchFamily="34" charset="0"/>
                <a:ea typeface="Century Gothic"/>
                <a:cs typeface="Century Gothic"/>
                <a:sym typeface="Century Gothic"/>
              </a:rPr>
              <a:t>1</a:t>
            </a:r>
            <a:r>
              <a:rPr lang="en-GB" sz="1400" b="1" dirty="0">
                <a:solidFill>
                  <a:schemeClr val="tx1"/>
                </a:solidFill>
                <a:latin typeface="Century Gothic" panose="020B0502020202020204" pitchFamily="34" charset="0"/>
                <a:ea typeface="Century Gothic"/>
                <a:cs typeface="Century Gothic"/>
                <a:sym typeface="Century Gothic"/>
              </a:rPr>
              <a:t>:</a:t>
            </a:r>
          </a:p>
          <a:p>
            <a:pPr algn="ctr"/>
            <a:r>
              <a:rPr lang="en-GB" sz="1400" dirty="0">
                <a:solidFill>
                  <a:schemeClr val="tx1"/>
                </a:solidFill>
                <a:latin typeface="Century Gothic" panose="020B0502020202020204" pitchFamily="34" charset="0"/>
                <a:ea typeface="Century Gothic"/>
                <a:cs typeface="Century Gothic"/>
                <a:sym typeface="Century Gothic"/>
              </a:rPr>
              <a:t>Able to be easily hurt or influenced.</a:t>
            </a:r>
          </a:p>
        </p:txBody>
      </p:sp>
      <p:pic>
        <p:nvPicPr>
          <p:cNvPr id="29" name="Picture 28">
            <a:extLst>
              <a:ext uri="{FF2B5EF4-FFF2-40B4-BE49-F238E27FC236}">
                <a16:creationId xmlns:a16="http://schemas.microsoft.com/office/drawing/2014/main" xmlns="" id="{0BD89513-354A-4D66-AFBF-31944B9AE28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600776">
            <a:off x="2513019" y="2850927"/>
            <a:ext cx="803777" cy="801281"/>
          </a:xfrm>
          <a:prstGeom prst="roundRect">
            <a:avLst/>
          </a:prstGeom>
        </p:spPr>
      </p:pic>
      <p:pic>
        <p:nvPicPr>
          <p:cNvPr id="9" name="Picture 8">
            <a:extLst>
              <a:ext uri="{FF2B5EF4-FFF2-40B4-BE49-F238E27FC236}">
                <a16:creationId xmlns:a16="http://schemas.microsoft.com/office/drawing/2014/main" xmlns="" id="{719F53E4-E72B-4A36-99AD-97AC76F048B9}"/>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rot="21060440">
            <a:off x="1481446" y="3866952"/>
            <a:ext cx="859947" cy="859947"/>
          </a:xfrm>
          <a:prstGeom prst="roundRect">
            <a:avLst/>
          </a:prstGeom>
        </p:spPr>
      </p:pic>
      <p:pic>
        <p:nvPicPr>
          <p:cNvPr id="24" name="Picture 23" descr="A close up of a sign&#10;&#10;Description automatically generated">
            <a:hlinkClick r:id="rId8"/>
            <a:extLst>
              <a:ext uri="{FF2B5EF4-FFF2-40B4-BE49-F238E27FC236}">
                <a16:creationId xmlns:a16="http://schemas.microsoft.com/office/drawing/2014/main" xmlns="" id="{7C841B0C-2FC5-45BB-88F2-1A2C245B9B19}"/>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030116" y="226178"/>
            <a:ext cx="656683" cy="616641"/>
          </a:xfrm>
          <a:prstGeom prst="rect">
            <a:avLst/>
          </a:prstGeom>
        </p:spPr>
      </p:pic>
      <p:sp>
        <p:nvSpPr>
          <p:cNvPr id="2" name="Rectangle: Rounded Corners 1">
            <a:extLst>
              <a:ext uri="{FF2B5EF4-FFF2-40B4-BE49-F238E27FC236}">
                <a16:creationId xmlns:a16="http://schemas.microsoft.com/office/drawing/2014/main" xmlns="" id="{146C1CE1-81E4-4922-A142-E58F446DE383}"/>
              </a:ext>
            </a:extLst>
          </p:cNvPr>
          <p:cNvSpPr/>
          <p:nvPr/>
        </p:nvSpPr>
        <p:spPr>
          <a:xfrm>
            <a:off x="4915881" y="3294588"/>
            <a:ext cx="3770917" cy="1736646"/>
          </a:xfrm>
          <a:prstGeom prst="roundRect">
            <a:avLst/>
          </a:prstGeom>
          <a:solidFill>
            <a:schemeClr val="bg2"/>
          </a:solidFill>
          <a:ln w="28575">
            <a:solidFill>
              <a:schemeClr val="tx2"/>
            </a:solidFill>
          </a:ln>
        </p:spPr>
        <p:txBody>
          <a:bodyPr wrap="square">
            <a:spAutoFit/>
          </a:bodyPr>
          <a:lstStyle/>
          <a:p>
            <a:pPr algn="ctr"/>
            <a:r>
              <a:rPr lang="en-GB" sz="1600" dirty="0">
                <a:sym typeface="Century Gothic"/>
              </a:rPr>
              <a:t>On the next slides you are going to read and see stories from the TV show </a:t>
            </a:r>
            <a:r>
              <a:rPr lang="en-GB" sz="1600" b="1" dirty="0">
                <a:sym typeface="Century Gothic"/>
              </a:rPr>
              <a:t>Hollyoaks</a:t>
            </a:r>
            <a:r>
              <a:rPr lang="en-GB" sz="1600" dirty="0">
                <a:sym typeface="Century Gothic"/>
              </a:rPr>
              <a:t>. They </a:t>
            </a:r>
            <a:r>
              <a:rPr lang="en-GB" sz="1600" b="1" dirty="0">
                <a:sym typeface="Century Gothic"/>
              </a:rPr>
              <a:t>worked with the Counter Terrorism Police to show how extremist stories can affect people in real life. </a:t>
            </a:r>
            <a:endParaRPr lang="en-GB" sz="1600" b="1" dirty="0"/>
          </a:p>
        </p:txBody>
      </p:sp>
      <p:pic>
        <p:nvPicPr>
          <p:cNvPr id="32" name="Picture 31">
            <a:extLst>
              <a:ext uri="{FF2B5EF4-FFF2-40B4-BE49-F238E27FC236}">
                <a16:creationId xmlns:a16="http://schemas.microsoft.com/office/drawing/2014/main" xmlns="" id="{BAE836B7-3087-4F6A-BC0B-2C61B04CD21F}"/>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262509" y="250888"/>
            <a:ext cx="654377" cy="980728"/>
          </a:xfrm>
          <a:prstGeom prst="rect">
            <a:avLst/>
          </a:prstGeom>
        </p:spPr>
      </p:pic>
      <p:sp>
        <p:nvSpPr>
          <p:cNvPr id="28" name="Title 1">
            <a:extLst>
              <a:ext uri="{FF2B5EF4-FFF2-40B4-BE49-F238E27FC236}">
                <a16:creationId xmlns:a16="http://schemas.microsoft.com/office/drawing/2014/main" xmlns="" id="{B9113AD8-8E05-43C2-8563-89F2541C76F9}"/>
              </a:ext>
            </a:extLst>
          </p:cNvPr>
          <p:cNvSpPr txBox="1">
            <a:spLocks/>
          </p:cNvSpPr>
          <p:nvPr/>
        </p:nvSpPr>
        <p:spPr>
          <a:xfrm>
            <a:off x="916886" y="172872"/>
            <a:ext cx="7957291" cy="546791"/>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stories do extremists tell?</a:t>
            </a:r>
          </a:p>
        </p:txBody>
      </p:sp>
    </p:spTree>
    <p:extLst>
      <p:ext uri="{BB962C8B-B14F-4D97-AF65-F5344CB8AC3E}">
        <p14:creationId xmlns:p14="http://schemas.microsoft.com/office/powerpoint/2010/main" val="2434395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par>
                                <p:cTn id="20" presetID="10" presetClass="entr" presetSubtype="0"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fade">
                                      <p:cBhvr>
                                        <p:cTn id="44" dur="500"/>
                                        <p:tgtEl>
                                          <p:spTgt spid="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6" grpId="0" animBg="1"/>
      <p:bldP spid="13" grpId="0" animBg="1"/>
      <p:bldP spid="26" grpId="0" animBg="1"/>
      <p:bldP spid="30" grpId="0" animBg="1"/>
      <p:bldP spid="31" grpId="0"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E7E2EDFA-37CF-40FA-913F-7B1E726F507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39040" y="848736"/>
            <a:ext cx="3795035" cy="2527983"/>
          </a:xfrm>
          <a:prstGeom prst="rect">
            <a:avLst/>
          </a:prstGeom>
        </p:spPr>
      </p:pic>
      <p:pic>
        <p:nvPicPr>
          <p:cNvPr id="1026" name="Picture 2" descr="Related image">
            <a:extLst>
              <a:ext uri="{FF2B5EF4-FFF2-40B4-BE49-F238E27FC236}">
                <a16:creationId xmlns:a16="http://schemas.microsoft.com/office/drawing/2014/main" xmlns="" id="{0CEB8CA0-94FA-40C1-8D9F-6588229A9724}"/>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4839040" y="848736"/>
            <a:ext cx="3821710" cy="254575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xmlns="" id="{83320B6E-FBDB-4214-A7B7-7A22ED201AD8}"/>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839039" y="842398"/>
            <a:ext cx="3821710" cy="2545751"/>
          </a:xfrm>
          <a:prstGeom prst="rect">
            <a:avLst/>
          </a:prstGeom>
        </p:spPr>
      </p:pic>
      <p:sp>
        <p:nvSpPr>
          <p:cNvPr id="4" name="Rectangle: Rounded Corners 3">
            <a:extLst>
              <a:ext uri="{FF2B5EF4-FFF2-40B4-BE49-F238E27FC236}">
                <a16:creationId xmlns:a16="http://schemas.microsoft.com/office/drawing/2014/main" xmlns="" id="{F47F9520-7FEF-4BC6-97EA-8399C49DA3B2}"/>
              </a:ext>
            </a:extLst>
          </p:cNvPr>
          <p:cNvSpPr/>
          <p:nvPr/>
        </p:nvSpPr>
        <p:spPr>
          <a:xfrm>
            <a:off x="336101" y="1040610"/>
            <a:ext cx="2114542" cy="1071221"/>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Ste’s sister died </a:t>
            </a:r>
            <a:r>
              <a:rPr lang="en-GB" sz="1600" dirty="0">
                <a:solidFill>
                  <a:schemeClr val="tx1"/>
                </a:solidFill>
              </a:rPr>
              <a:t>in a terrible accident. He was </a:t>
            </a:r>
            <a:r>
              <a:rPr lang="en-GB" sz="1600" b="1" dirty="0">
                <a:solidFill>
                  <a:schemeClr val="tx1"/>
                </a:solidFill>
              </a:rPr>
              <a:t>very upset</a:t>
            </a:r>
            <a:r>
              <a:rPr lang="en-GB" sz="1600" dirty="0">
                <a:solidFill>
                  <a:schemeClr val="tx1"/>
                </a:solidFill>
              </a:rPr>
              <a:t>.</a:t>
            </a:r>
          </a:p>
        </p:txBody>
      </p:sp>
      <p:sp>
        <p:nvSpPr>
          <p:cNvPr id="8" name="Cloud 7">
            <a:extLst>
              <a:ext uri="{FF2B5EF4-FFF2-40B4-BE49-F238E27FC236}">
                <a16:creationId xmlns:a16="http://schemas.microsoft.com/office/drawing/2014/main" xmlns="" id="{6F3BAAFC-5EF1-4289-B410-307F51F6ACE7}"/>
              </a:ext>
            </a:extLst>
          </p:cNvPr>
          <p:cNvSpPr/>
          <p:nvPr/>
        </p:nvSpPr>
        <p:spPr>
          <a:xfrm>
            <a:off x="4646449" y="3608972"/>
            <a:ext cx="4279215" cy="2892505"/>
          </a:xfrm>
          <a:prstGeom prst="cloud">
            <a:avLst/>
          </a:prstGeom>
          <a:solidFill>
            <a:srgbClr val="F8AEB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Watch the film clip together</a:t>
            </a:r>
          </a:p>
          <a:p>
            <a:pPr algn="ctr"/>
            <a:r>
              <a:rPr lang="en-GB" sz="1600" dirty="0">
                <a:solidFill>
                  <a:schemeClr val="tx1"/>
                </a:solidFill>
                <a:latin typeface="Century Gothic" panose="020B0502020202020204" pitchFamily="34" charset="0"/>
              </a:rPr>
              <a:t>Hollyoaks worked with the police to make this story as similar to real life as possible. Watch the clip to hear the actors talk to Prevent about the story and how they help people like </a:t>
            </a:r>
            <a:r>
              <a:rPr lang="en-GB" sz="1600" dirty="0" err="1">
                <a:solidFill>
                  <a:schemeClr val="tx1"/>
                </a:solidFill>
                <a:latin typeface="Century Gothic" panose="020B0502020202020204" pitchFamily="34" charset="0"/>
              </a:rPr>
              <a:t>Ste.</a:t>
            </a:r>
            <a:endParaRPr lang="en-GB" sz="1600" dirty="0">
              <a:solidFill>
                <a:schemeClr val="tx1"/>
              </a:solidFill>
              <a:latin typeface="Century Gothic" panose="020B0502020202020204" pitchFamily="34" charset="0"/>
            </a:endParaRPr>
          </a:p>
        </p:txBody>
      </p:sp>
      <p:sp>
        <p:nvSpPr>
          <p:cNvPr id="9" name="Rectangle: Rounded Corners 8">
            <a:extLst>
              <a:ext uri="{FF2B5EF4-FFF2-40B4-BE49-F238E27FC236}">
                <a16:creationId xmlns:a16="http://schemas.microsoft.com/office/drawing/2014/main" xmlns="" id="{A6B951A0-5246-473B-B2AB-43B557785B91}"/>
              </a:ext>
            </a:extLst>
          </p:cNvPr>
          <p:cNvSpPr/>
          <p:nvPr/>
        </p:nvSpPr>
        <p:spPr>
          <a:xfrm>
            <a:off x="2592902" y="1036756"/>
            <a:ext cx="1979097" cy="1649992"/>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He </a:t>
            </a:r>
            <a:r>
              <a:rPr lang="en-GB" sz="1600" b="1" dirty="0">
                <a:solidFill>
                  <a:schemeClr val="tx1"/>
                </a:solidFill>
              </a:rPr>
              <a:t>blamed the doctor</a:t>
            </a:r>
            <a:r>
              <a:rPr lang="en-GB" sz="1600" dirty="0">
                <a:solidFill>
                  <a:schemeClr val="tx1"/>
                </a:solidFill>
              </a:rPr>
              <a:t>, Misbah, and thought she had made a mistake. He was </a:t>
            </a:r>
            <a:r>
              <a:rPr lang="en-GB" sz="1600" b="1" dirty="0">
                <a:solidFill>
                  <a:schemeClr val="tx1"/>
                </a:solidFill>
              </a:rPr>
              <a:t>angry</a:t>
            </a:r>
            <a:r>
              <a:rPr lang="en-GB" sz="1600" dirty="0">
                <a:solidFill>
                  <a:schemeClr val="tx1"/>
                </a:solidFill>
              </a:rPr>
              <a:t> at her.</a:t>
            </a:r>
          </a:p>
        </p:txBody>
      </p:sp>
      <p:sp>
        <p:nvSpPr>
          <p:cNvPr id="11" name="Rectangle: Rounded Corners 10">
            <a:extLst>
              <a:ext uri="{FF2B5EF4-FFF2-40B4-BE49-F238E27FC236}">
                <a16:creationId xmlns:a16="http://schemas.microsoft.com/office/drawing/2014/main" xmlns="" id="{85598A25-51C2-4E37-AA04-BAB585E361E5}"/>
              </a:ext>
            </a:extLst>
          </p:cNvPr>
          <p:cNvSpPr/>
          <p:nvPr/>
        </p:nvSpPr>
        <p:spPr>
          <a:xfrm>
            <a:off x="2592901" y="2783976"/>
            <a:ext cx="1979099" cy="2273264"/>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Members of an extreme group</a:t>
            </a:r>
            <a:r>
              <a:rPr lang="en-GB" sz="1600" dirty="0">
                <a:solidFill>
                  <a:schemeClr val="tx1"/>
                </a:solidFill>
              </a:rPr>
              <a:t> recognised that Ste was </a:t>
            </a:r>
            <a:r>
              <a:rPr lang="en-GB" sz="1600" b="1" dirty="0">
                <a:solidFill>
                  <a:schemeClr val="tx1"/>
                </a:solidFill>
              </a:rPr>
              <a:t>vulnerable</a:t>
            </a:r>
            <a:r>
              <a:rPr lang="en-GB" sz="1600" dirty="0">
                <a:solidFill>
                  <a:schemeClr val="tx1"/>
                </a:solidFill>
              </a:rPr>
              <a:t> and </a:t>
            </a:r>
            <a:r>
              <a:rPr lang="en-GB" sz="1600" b="1" dirty="0">
                <a:solidFill>
                  <a:schemeClr val="tx1"/>
                </a:solidFill>
              </a:rPr>
              <a:t>pretended to be his friend</a:t>
            </a:r>
            <a:r>
              <a:rPr lang="en-GB" sz="1600" dirty="0">
                <a:solidFill>
                  <a:schemeClr val="tx1"/>
                </a:solidFill>
              </a:rPr>
              <a:t>.</a:t>
            </a:r>
          </a:p>
        </p:txBody>
      </p:sp>
      <p:sp>
        <p:nvSpPr>
          <p:cNvPr id="12" name="Rectangle: Rounded Corners 11">
            <a:extLst>
              <a:ext uri="{FF2B5EF4-FFF2-40B4-BE49-F238E27FC236}">
                <a16:creationId xmlns:a16="http://schemas.microsoft.com/office/drawing/2014/main" xmlns="" id="{5563C179-475D-4CA2-A9B9-418AF232EFBC}"/>
              </a:ext>
            </a:extLst>
          </p:cNvPr>
          <p:cNvSpPr/>
          <p:nvPr/>
        </p:nvSpPr>
        <p:spPr>
          <a:xfrm>
            <a:off x="292785" y="5179006"/>
            <a:ext cx="4279215" cy="1419042"/>
          </a:xfrm>
          <a:prstGeom prst="roundRect">
            <a:avLst/>
          </a:prstGeom>
          <a:solidFill>
            <a:srgbClr val="80A0F2">
              <a:alpha val="30000"/>
            </a:srgbClr>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They told Ste that </a:t>
            </a:r>
            <a:r>
              <a:rPr lang="en-GB" sz="1600" b="1" dirty="0">
                <a:solidFill>
                  <a:schemeClr val="tx1"/>
                </a:solidFill>
              </a:rPr>
              <a:t>people like Misbah </a:t>
            </a:r>
            <a:r>
              <a:rPr lang="en-GB" sz="1600" dirty="0">
                <a:solidFill>
                  <a:schemeClr val="tx1"/>
                </a:solidFill>
              </a:rPr>
              <a:t>should be </a:t>
            </a:r>
            <a:r>
              <a:rPr lang="en-GB" sz="1600" b="1" dirty="0">
                <a:solidFill>
                  <a:schemeClr val="tx1"/>
                </a:solidFill>
              </a:rPr>
              <a:t>blamed for most of his problems</a:t>
            </a:r>
            <a:r>
              <a:rPr lang="en-GB" sz="1600" dirty="0">
                <a:solidFill>
                  <a:schemeClr val="tx1"/>
                </a:solidFill>
              </a:rPr>
              <a:t> because they are Muslim</a:t>
            </a:r>
            <a:r>
              <a:rPr lang="en-GB" sz="1600" b="1" dirty="0">
                <a:solidFill>
                  <a:schemeClr val="tx1"/>
                </a:solidFill>
              </a:rPr>
              <a:t>. </a:t>
            </a:r>
            <a:r>
              <a:rPr lang="en-GB" sz="1600" dirty="0">
                <a:solidFill>
                  <a:schemeClr val="tx1"/>
                </a:solidFill>
              </a:rPr>
              <a:t>They tried to </a:t>
            </a:r>
            <a:r>
              <a:rPr lang="en-GB" sz="1600" b="1" dirty="0">
                <a:solidFill>
                  <a:schemeClr val="tx1"/>
                </a:solidFill>
              </a:rPr>
              <a:t>persuade him </a:t>
            </a:r>
            <a:r>
              <a:rPr lang="en-GB" sz="1600" dirty="0">
                <a:solidFill>
                  <a:schemeClr val="tx1"/>
                </a:solidFill>
              </a:rPr>
              <a:t>to</a:t>
            </a:r>
            <a:r>
              <a:rPr lang="en-GB" sz="1600" b="1" dirty="0">
                <a:solidFill>
                  <a:schemeClr val="tx1"/>
                </a:solidFill>
              </a:rPr>
              <a:t> damage a local centre that many Muslims use.</a:t>
            </a:r>
          </a:p>
        </p:txBody>
      </p:sp>
      <p:sp>
        <p:nvSpPr>
          <p:cNvPr id="13" name="Rectangle: Rounded Corners 12">
            <a:extLst>
              <a:ext uri="{FF2B5EF4-FFF2-40B4-BE49-F238E27FC236}">
                <a16:creationId xmlns:a16="http://schemas.microsoft.com/office/drawing/2014/main" xmlns="" id="{4A0AA778-0146-400F-B76E-E0811EE40150}"/>
              </a:ext>
            </a:extLst>
          </p:cNvPr>
          <p:cNvSpPr/>
          <p:nvPr/>
        </p:nvSpPr>
        <p:spPr>
          <a:xfrm>
            <a:off x="357949" y="2240321"/>
            <a:ext cx="2114542" cy="2810195"/>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Fortunately, Ste realised that these views were extreme </a:t>
            </a:r>
            <a:r>
              <a:rPr lang="en-GB" sz="1600" dirty="0">
                <a:solidFill>
                  <a:schemeClr val="tx1"/>
                </a:solidFill>
              </a:rPr>
              <a:t>and contacted </a:t>
            </a:r>
            <a:r>
              <a:rPr lang="en-GB" sz="1600" b="1" dirty="0">
                <a:solidFill>
                  <a:schemeClr val="tx1"/>
                </a:solidFill>
              </a:rPr>
              <a:t>Prevent</a:t>
            </a:r>
            <a:r>
              <a:rPr lang="en-GB" sz="1600" dirty="0">
                <a:solidFill>
                  <a:schemeClr val="tx1"/>
                </a:solidFill>
              </a:rPr>
              <a:t> for </a:t>
            </a:r>
            <a:r>
              <a:rPr lang="en-GB" sz="1600" b="1" dirty="0">
                <a:solidFill>
                  <a:schemeClr val="tx1"/>
                </a:solidFill>
              </a:rPr>
              <a:t>support</a:t>
            </a:r>
            <a:r>
              <a:rPr lang="en-GB" sz="1600" dirty="0">
                <a:solidFill>
                  <a:schemeClr val="tx1"/>
                </a:solidFill>
              </a:rPr>
              <a:t>. They helped him to leave the group safely.</a:t>
            </a:r>
          </a:p>
        </p:txBody>
      </p:sp>
      <p:pic>
        <p:nvPicPr>
          <p:cNvPr id="14" name="Picture 13">
            <a:extLst>
              <a:ext uri="{FF2B5EF4-FFF2-40B4-BE49-F238E27FC236}">
                <a16:creationId xmlns:a16="http://schemas.microsoft.com/office/drawing/2014/main" xmlns="" id="{89358876-BFDD-4853-AA5D-FFC88841600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835288" y="844224"/>
            <a:ext cx="3821709" cy="2554775"/>
          </a:xfrm>
          <a:prstGeom prst="rect">
            <a:avLst/>
          </a:prstGeom>
        </p:spPr>
      </p:pic>
      <p:sp>
        <p:nvSpPr>
          <p:cNvPr id="3" name="Arrow: Right 2">
            <a:extLst>
              <a:ext uri="{FF2B5EF4-FFF2-40B4-BE49-F238E27FC236}">
                <a16:creationId xmlns:a16="http://schemas.microsoft.com/office/drawing/2014/main" xmlns="" id="{973A5DE4-5A57-47F6-AF68-083E3CC9FC6D}"/>
              </a:ext>
            </a:extLst>
          </p:cNvPr>
          <p:cNvSpPr/>
          <p:nvPr/>
        </p:nvSpPr>
        <p:spPr>
          <a:xfrm>
            <a:off x="2383903" y="1390934"/>
            <a:ext cx="403583" cy="370571"/>
          </a:xfrm>
          <a:prstGeom prst="rightArrow">
            <a:avLst/>
          </a:prstGeom>
          <a:solidFill>
            <a:srgbClr val="6088EF"/>
          </a:solidFill>
          <a:ln w="28575">
            <a:solidFill>
              <a:srgbClr val="6088E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xmlns="" id="{A509FBCA-1FB2-44A8-AF98-5A5022A2D0A2}"/>
              </a:ext>
            </a:extLst>
          </p:cNvPr>
          <p:cNvSpPr/>
          <p:nvPr/>
        </p:nvSpPr>
        <p:spPr>
          <a:xfrm rot="5400000">
            <a:off x="3383652" y="2635448"/>
            <a:ext cx="403583" cy="370571"/>
          </a:xfrm>
          <a:prstGeom prst="rightArrow">
            <a:avLst/>
          </a:prstGeom>
          <a:solidFill>
            <a:srgbClr val="6088EF"/>
          </a:solidFill>
          <a:ln w="28575">
            <a:solidFill>
              <a:srgbClr val="6088E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2" name="Arrow: Right 21">
            <a:extLst>
              <a:ext uri="{FF2B5EF4-FFF2-40B4-BE49-F238E27FC236}">
                <a16:creationId xmlns:a16="http://schemas.microsoft.com/office/drawing/2014/main" xmlns="" id="{CDDC31A4-9CC1-498B-995D-002CD866A2C0}"/>
              </a:ext>
            </a:extLst>
          </p:cNvPr>
          <p:cNvSpPr/>
          <p:nvPr/>
        </p:nvSpPr>
        <p:spPr>
          <a:xfrm rot="16200000">
            <a:off x="1191580" y="4871954"/>
            <a:ext cx="403583" cy="370571"/>
          </a:xfrm>
          <a:prstGeom prst="rightArrow">
            <a:avLst/>
          </a:prstGeom>
          <a:solidFill>
            <a:srgbClr val="6088EF"/>
          </a:solidFill>
          <a:ln w="28575">
            <a:solidFill>
              <a:srgbClr val="6088E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3" name="Arrow: Right 22">
            <a:extLst>
              <a:ext uri="{FF2B5EF4-FFF2-40B4-BE49-F238E27FC236}">
                <a16:creationId xmlns:a16="http://schemas.microsoft.com/office/drawing/2014/main" xmlns="" id="{FBBAB138-77FF-46F6-8632-CA47CDAD7F51}"/>
              </a:ext>
            </a:extLst>
          </p:cNvPr>
          <p:cNvSpPr/>
          <p:nvPr/>
        </p:nvSpPr>
        <p:spPr>
          <a:xfrm rot="5400000">
            <a:off x="3380658" y="4871954"/>
            <a:ext cx="403583" cy="370571"/>
          </a:xfrm>
          <a:prstGeom prst="rightArrow">
            <a:avLst/>
          </a:prstGeom>
          <a:solidFill>
            <a:srgbClr val="6088EF"/>
          </a:solidFill>
          <a:ln w="28575">
            <a:solidFill>
              <a:srgbClr val="6088E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5" name="Picture 2" descr="Image result for ste sami hollyoaks grooming">
            <a:extLst>
              <a:ext uri="{FF2B5EF4-FFF2-40B4-BE49-F238E27FC236}">
                <a16:creationId xmlns:a16="http://schemas.microsoft.com/office/drawing/2014/main" xmlns="" id="{E531C9C9-4C08-4496-A190-B320DEE6173E}"/>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4834452" y="828803"/>
            <a:ext cx="3857921" cy="257019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rishi nair kieran richardson">
            <a:hlinkClick r:id="rId8"/>
            <a:extLst>
              <a:ext uri="{FF2B5EF4-FFF2-40B4-BE49-F238E27FC236}">
                <a16:creationId xmlns:a16="http://schemas.microsoft.com/office/drawing/2014/main" xmlns="" id="{C658B362-027E-4E05-B296-F49880680526}"/>
              </a:ext>
            </a:extLst>
          </p:cNvPr>
          <p:cNvPicPr>
            <a:picLocks noChangeAspect="1" noChangeArrowheads="1"/>
          </p:cNvPicPr>
          <p:nvPr/>
        </p:nvPicPr>
        <p:blipFill rotWithShape="1">
          <a:blip r:embed="rId9" cstate="hqprint">
            <a:extLst>
              <a:ext uri="{28A0092B-C50C-407E-A947-70E740481C1C}">
                <a14:useLocalDpi xmlns:a14="http://schemas.microsoft.com/office/drawing/2010/main"/>
              </a:ext>
            </a:extLst>
          </a:blip>
          <a:srcRect/>
          <a:stretch/>
        </p:blipFill>
        <p:spPr bwMode="auto">
          <a:xfrm>
            <a:off x="4835288" y="827348"/>
            <a:ext cx="3857921" cy="2583112"/>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Rounded Corners 18">
            <a:hlinkClick r:id="rId10"/>
            <a:extLst>
              <a:ext uri="{FF2B5EF4-FFF2-40B4-BE49-F238E27FC236}">
                <a16:creationId xmlns:a16="http://schemas.microsoft.com/office/drawing/2014/main" xmlns="" id="{2B755D11-882E-4AA5-8943-3DF982E4A93B}"/>
              </a:ext>
            </a:extLst>
          </p:cNvPr>
          <p:cNvSpPr/>
          <p:nvPr/>
        </p:nvSpPr>
        <p:spPr>
          <a:xfrm>
            <a:off x="8093598" y="607341"/>
            <a:ext cx="723051" cy="534595"/>
          </a:xfrm>
          <a:prstGeom prst="roundRect">
            <a:avLst/>
          </a:prstGeom>
          <a:solidFill>
            <a:srgbClr val="F9ADB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0:00-2:53</a:t>
            </a:r>
          </a:p>
        </p:txBody>
      </p:sp>
      <p:sp>
        <p:nvSpPr>
          <p:cNvPr id="10" name="Rectangle 9">
            <a:extLst>
              <a:ext uri="{FF2B5EF4-FFF2-40B4-BE49-F238E27FC236}">
                <a16:creationId xmlns:a16="http://schemas.microsoft.com/office/drawing/2014/main" xmlns="" id="{5B968FBC-F3F5-4FD0-AB52-751C7633BC4C}"/>
              </a:ext>
            </a:extLst>
          </p:cNvPr>
          <p:cNvSpPr/>
          <p:nvPr/>
        </p:nvSpPr>
        <p:spPr>
          <a:xfrm>
            <a:off x="89740" y="6622978"/>
            <a:ext cx="1970411" cy="215444"/>
          </a:xfrm>
          <a:prstGeom prst="rect">
            <a:avLst/>
          </a:prstGeom>
        </p:spPr>
        <p:txBody>
          <a:bodyPr wrap="none">
            <a:spAutoFit/>
          </a:bodyPr>
          <a:lstStyle/>
          <a:p>
            <a:r>
              <a:rPr lang="en-GB" sz="800" dirty="0">
                <a:hlinkClick r:id="rId8"/>
              </a:rPr>
              <a:t>https://safeshare.tv/x/CLTmcMl2sF0</a:t>
            </a:r>
            <a:r>
              <a:rPr lang="en-GB" sz="800" dirty="0"/>
              <a:t> </a:t>
            </a:r>
          </a:p>
        </p:txBody>
      </p:sp>
      <p:pic>
        <p:nvPicPr>
          <p:cNvPr id="25" name="Picture 24">
            <a:extLst>
              <a:ext uri="{FF2B5EF4-FFF2-40B4-BE49-F238E27FC236}">
                <a16:creationId xmlns:a16="http://schemas.microsoft.com/office/drawing/2014/main" xmlns="" id="{31AC8B01-EB4D-4BAA-ACA1-E3FEDBCB3658}"/>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262509" y="250888"/>
            <a:ext cx="654377" cy="980728"/>
          </a:xfrm>
          <a:prstGeom prst="rect">
            <a:avLst/>
          </a:prstGeom>
        </p:spPr>
      </p:pic>
      <p:pic>
        <p:nvPicPr>
          <p:cNvPr id="26" name="Picture 25" descr="A close up of a sign&#10;&#10;Description automatically generated">
            <a:hlinkClick r:id="rId12"/>
            <a:extLst>
              <a:ext uri="{FF2B5EF4-FFF2-40B4-BE49-F238E27FC236}">
                <a16:creationId xmlns:a16="http://schemas.microsoft.com/office/drawing/2014/main" xmlns="" id="{2EE7A322-02FC-4137-ACF0-CCD576058853}"/>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8228432" y="6006337"/>
            <a:ext cx="656683" cy="616641"/>
          </a:xfrm>
          <a:prstGeom prst="rect">
            <a:avLst/>
          </a:prstGeom>
        </p:spPr>
      </p:pic>
      <p:sp>
        <p:nvSpPr>
          <p:cNvPr id="28" name="Title 1">
            <a:extLst>
              <a:ext uri="{FF2B5EF4-FFF2-40B4-BE49-F238E27FC236}">
                <a16:creationId xmlns:a16="http://schemas.microsoft.com/office/drawing/2014/main" xmlns="" id="{A77C4A15-0321-4CCF-AF8E-9CE54ED4866B}"/>
              </a:ext>
            </a:extLst>
          </p:cNvPr>
          <p:cNvSpPr txBox="1">
            <a:spLocks/>
          </p:cNvSpPr>
          <p:nvPr/>
        </p:nvSpPr>
        <p:spPr>
          <a:xfrm>
            <a:off x="916887" y="172872"/>
            <a:ext cx="6474514" cy="546791"/>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stories do extremists tell?</a:t>
            </a:r>
          </a:p>
        </p:txBody>
      </p:sp>
    </p:spTree>
    <p:extLst>
      <p:ext uri="{BB962C8B-B14F-4D97-AF65-F5344CB8AC3E}">
        <p14:creationId xmlns:p14="http://schemas.microsoft.com/office/powerpoint/2010/main" val="1501724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fade">
                                      <p:cBhvr>
                                        <p:cTn id="13" dur="500"/>
                                        <p:tgtEl>
                                          <p:spTgt spid="102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500"/>
                                        <p:tgtEl>
                                          <p:spTgt spid="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028"/>
                                        </p:tgtEl>
                                        <p:attrNameLst>
                                          <p:attrName>style.visibility</p:attrName>
                                        </p:attrNameLst>
                                      </p:cBhvr>
                                      <p:to>
                                        <p:strVal val="visible"/>
                                      </p:to>
                                    </p:set>
                                    <p:animEffect transition="in" filter="fade">
                                      <p:cBhvr>
                                        <p:cTn id="51" dur="500"/>
                                        <p:tgtEl>
                                          <p:spTgt spid="1028"/>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fade">
                                      <p:cBhvr>
                                        <p:cTn id="54" dur="500"/>
                                        <p:tgtEl>
                                          <p:spTgt spid="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P spid="13" grpId="0" animBg="1"/>
      <p:bldP spid="3" grpId="0" animBg="1"/>
      <p:bldP spid="20" grpId="0" animBg="1"/>
      <p:bldP spid="22" grpId="0" animBg="1"/>
      <p:bldP spid="23" grpId="0"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3"/>
            <a:extLst>
              <a:ext uri="{FF2B5EF4-FFF2-40B4-BE49-F238E27FC236}">
                <a16:creationId xmlns:a16="http://schemas.microsoft.com/office/drawing/2014/main" xmlns="" id="{E26C85A8-1869-4C84-851C-E49B596806B0}"/>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07138" y="1078568"/>
            <a:ext cx="4200879" cy="2638913"/>
          </a:xfrm>
          <a:prstGeom prst="rect">
            <a:avLst/>
          </a:prstGeom>
        </p:spPr>
      </p:pic>
      <p:sp>
        <p:nvSpPr>
          <p:cNvPr id="23" name="Google Shape;268;p12">
            <a:extLst>
              <a:ext uri="{FF2B5EF4-FFF2-40B4-BE49-F238E27FC236}">
                <a16:creationId xmlns:a16="http://schemas.microsoft.com/office/drawing/2014/main" xmlns="" id="{D9E0124A-4B88-4E57-8B0D-761C3CBEE95B}"/>
              </a:ext>
            </a:extLst>
          </p:cNvPr>
          <p:cNvSpPr/>
          <p:nvPr/>
        </p:nvSpPr>
        <p:spPr>
          <a:xfrm>
            <a:off x="4874433" y="3942595"/>
            <a:ext cx="3943775" cy="2528722"/>
          </a:xfrm>
          <a:prstGeom prst="cloud">
            <a:avLst/>
          </a:prstGeom>
          <a:solidFill>
            <a:schemeClr val="accent5"/>
          </a:solidFill>
          <a:ln w="28575" cap="flat" cmpd="sng">
            <a:solidFill>
              <a:schemeClr val="tx2"/>
            </a:solidFill>
            <a:prstDash val="solid"/>
            <a:miter lim="800000"/>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b="1" dirty="0">
                <a:latin typeface="Century Gothic"/>
                <a:sym typeface="Century Gothic"/>
              </a:rPr>
              <a:t>Watch the video clip</a:t>
            </a:r>
          </a:p>
          <a:p>
            <a:pPr marL="0" marR="0" lvl="0" indent="0" algn="ctr" rtl="0">
              <a:spcBef>
                <a:spcPts val="0"/>
              </a:spcBef>
              <a:spcAft>
                <a:spcPts val="0"/>
              </a:spcAft>
              <a:buNone/>
            </a:pPr>
            <a:r>
              <a:rPr lang="en-GB" sz="1600" dirty="0">
                <a:latin typeface="Century Gothic"/>
                <a:sym typeface="Century Gothic"/>
              </a:rPr>
              <a:t>Listen to John’s story. What lies did the extremist group tell him? Who helped him to leave the group?</a:t>
            </a:r>
          </a:p>
        </p:txBody>
      </p:sp>
      <p:sp>
        <p:nvSpPr>
          <p:cNvPr id="28" name="Rectangle: Rounded Corners 33">
            <a:extLst>
              <a:ext uri="{FF2B5EF4-FFF2-40B4-BE49-F238E27FC236}">
                <a16:creationId xmlns:a16="http://schemas.microsoft.com/office/drawing/2014/main" xmlns="" id="{DDA36DC0-E4CC-4A60-B12B-C99F7021054A}"/>
              </a:ext>
            </a:extLst>
          </p:cNvPr>
          <p:cNvSpPr/>
          <p:nvPr/>
        </p:nvSpPr>
        <p:spPr>
          <a:xfrm>
            <a:off x="4991101" y="2214548"/>
            <a:ext cx="3745762" cy="139181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John used to be part of a far-right extremist group. </a:t>
            </a:r>
            <a:r>
              <a:rPr lang="en-GB" sz="1600" dirty="0">
                <a:solidFill>
                  <a:schemeClr val="tx1"/>
                </a:solidFill>
              </a:rPr>
              <a:t>He </a:t>
            </a:r>
            <a:r>
              <a:rPr lang="en-GB" sz="1600" b="1" dirty="0">
                <a:solidFill>
                  <a:schemeClr val="tx1"/>
                </a:solidFill>
              </a:rPr>
              <a:t>told his story to the writers at Hollyoaks</a:t>
            </a:r>
            <a:r>
              <a:rPr lang="en-GB" sz="1600" dirty="0">
                <a:solidFill>
                  <a:schemeClr val="tx1"/>
                </a:solidFill>
              </a:rPr>
              <a:t> and they used the information to </a:t>
            </a:r>
            <a:r>
              <a:rPr lang="en-GB" sz="1600" b="1" dirty="0">
                <a:solidFill>
                  <a:schemeClr val="tx1"/>
                </a:solidFill>
              </a:rPr>
              <a:t>come up with the storyline</a:t>
            </a:r>
            <a:r>
              <a:rPr lang="en-GB" sz="1600" dirty="0">
                <a:solidFill>
                  <a:schemeClr val="tx1"/>
                </a:solidFill>
              </a:rPr>
              <a:t>. </a:t>
            </a:r>
            <a:endParaRPr lang="en-GB" sz="1600" dirty="0">
              <a:solidFill>
                <a:schemeClr val="tx1"/>
              </a:solidFill>
              <a:latin typeface="Century Gothic" panose="020B0502020202020204" pitchFamily="34" charset="0"/>
              <a:ea typeface="Century Gothic"/>
              <a:cs typeface="Century Gothic"/>
              <a:sym typeface="Century Gothic"/>
            </a:endParaRPr>
          </a:p>
        </p:txBody>
      </p:sp>
      <p:sp>
        <p:nvSpPr>
          <p:cNvPr id="31" name="Rectangle: Rounded Corners 33">
            <a:hlinkClick r:id="rId3"/>
            <a:extLst>
              <a:ext uri="{FF2B5EF4-FFF2-40B4-BE49-F238E27FC236}">
                <a16:creationId xmlns:a16="http://schemas.microsoft.com/office/drawing/2014/main" xmlns="" id="{E671E987-2541-4CC8-B50E-0A5F9D1322D0}"/>
              </a:ext>
            </a:extLst>
          </p:cNvPr>
          <p:cNvSpPr/>
          <p:nvPr/>
        </p:nvSpPr>
        <p:spPr>
          <a:xfrm>
            <a:off x="4040660" y="893912"/>
            <a:ext cx="737176" cy="605542"/>
          </a:xfrm>
          <a:prstGeom prst="roundRect">
            <a:avLst/>
          </a:prstGeom>
          <a:solidFill>
            <a:srgbClr val="F9ADB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0:00 -3:39</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24" name="Rectangle: Rounded Corners 33">
            <a:extLst>
              <a:ext uri="{FF2B5EF4-FFF2-40B4-BE49-F238E27FC236}">
                <a16:creationId xmlns:a16="http://schemas.microsoft.com/office/drawing/2014/main" xmlns="" id="{2584C013-BB04-48A5-93D2-E0E728FD7C86}"/>
              </a:ext>
            </a:extLst>
          </p:cNvPr>
          <p:cNvSpPr/>
          <p:nvPr/>
        </p:nvSpPr>
        <p:spPr>
          <a:xfrm>
            <a:off x="407138" y="5258192"/>
            <a:ext cx="4164862" cy="121312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There are </a:t>
            </a:r>
            <a:r>
              <a:rPr lang="en-GB" sz="1600" b="1" dirty="0">
                <a:solidFill>
                  <a:schemeClr val="tx1"/>
                </a:solidFill>
                <a:latin typeface="Century Gothic" panose="020B0502020202020204" pitchFamily="34" charset="0"/>
                <a:ea typeface="Century Gothic"/>
                <a:cs typeface="Century Gothic"/>
                <a:sym typeface="Century Gothic"/>
              </a:rPr>
              <a:t>racist groups </a:t>
            </a:r>
            <a:r>
              <a:rPr lang="en-GB" sz="1600" dirty="0">
                <a:solidFill>
                  <a:schemeClr val="tx1"/>
                </a:solidFill>
                <a:latin typeface="Century Gothic" panose="020B0502020202020204" pitchFamily="34" charset="0"/>
                <a:ea typeface="Century Gothic"/>
                <a:cs typeface="Century Gothic"/>
                <a:sym typeface="Century Gothic"/>
              </a:rPr>
              <a:t>that </a:t>
            </a:r>
            <a:r>
              <a:rPr lang="en-GB" sz="1600" b="1" dirty="0">
                <a:solidFill>
                  <a:schemeClr val="tx1"/>
                </a:solidFill>
                <a:latin typeface="Century Gothic" panose="020B0502020202020204" pitchFamily="34" charset="0"/>
                <a:ea typeface="Century Gothic"/>
                <a:cs typeface="Century Gothic"/>
                <a:sym typeface="Century Gothic"/>
              </a:rPr>
              <a:t>encourage hate and violence </a:t>
            </a:r>
            <a:r>
              <a:rPr lang="en-GB" sz="1600" dirty="0">
                <a:solidFill>
                  <a:schemeClr val="tx1"/>
                </a:solidFill>
                <a:latin typeface="Century Gothic" panose="020B0502020202020204" pitchFamily="34" charset="0"/>
                <a:ea typeface="Century Gothic"/>
                <a:cs typeface="Century Gothic"/>
                <a:sym typeface="Century Gothic"/>
              </a:rPr>
              <a:t>that are </a:t>
            </a:r>
            <a:r>
              <a:rPr lang="en-GB" sz="1600" b="1" dirty="0">
                <a:solidFill>
                  <a:schemeClr val="tx1"/>
                </a:solidFill>
                <a:latin typeface="Century Gothic" panose="020B0502020202020204" pitchFamily="34" charset="0"/>
                <a:ea typeface="Century Gothic"/>
                <a:cs typeface="Century Gothic"/>
                <a:sym typeface="Century Gothic"/>
              </a:rPr>
              <a:t>banned in the UK.</a:t>
            </a:r>
            <a:endParaRPr lang="en-GB" sz="1600" dirty="0">
              <a:solidFill>
                <a:schemeClr val="tx1"/>
              </a:solidFill>
              <a:latin typeface="Century Gothic" panose="020B0502020202020204" pitchFamily="34" charset="0"/>
              <a:ea typeface="Century Gothic"/>
              <a:cs typeface="Century Gothic"/>
              <a:sym typeface="Century Gothic"/>
            </a:endParaRPr>
          </a:p>
        </p:txBody>
      </p:sp>
      <p:sp>
        <p:nvSpPr>
          <p:cNvPr id="12" name="Rectangle: Rounded Corners 33">
            <a:extLst>
              <a:ext uri="{FF2B5EF4-FFF2-40B4-BE49-F238E27FC236}">
                <a16:creationId xmlns:a16="http://schemas.microsoft.com/office/drawing/2014/main" xmlns="" id="{28ACE69C-6CAD-49D2-AF12-2D824FE3DD9A}"/>
              </a:ext>
            </a:extLst>
          </p:cNvPr>
          <p:cNvSpPr/>
          <p:nvPr/>
        </p:nvSpPr>
        <p:spPr>
          <a:xfrm>
            <a:off x="407138" y="3895032"/>
            <a:ext cx="4164862" cy="121403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Far-right groups are </a:t>
            </a:r>
            <a:r>
              <a:rPr lang="en-GB" sz="1600" b="1" dirty="0">
                <a:solidFill>
                  <a:schemeClr val="tx1"/>
                </a:solidFill>
                <a:latin typeface="Century Gothic" panose="020B0502020202020204" pitchFamily="34" charset="0"/>
                <a:ea typeface="Century Gothic"/>
                <a:cs typeface="Century Gothic"/>
                <a:sym typeface="Century Gothic"/>
              </a:rPr>
              <a:t>often based on hate</a:t>
            </a:r>
            <a:r>
              <a:rPr lang="en-GB" sz="1600" dirty="0">
                <a:solidFill>
                  <a:schemeClr val="tx1"/>
                </a:solidFill>
                <a:latin typeface="Century Gothic" panose="020B0502020202020204" pitchFamily="34" charset="0"/>
                <a:ea typeface="Century Gothic"/>
                <a:cs typeface="Century Gothic"/>
                <a:sym typeface="Century Gothic"/>
              </a:rPr>
              <a:t>, believing that </a:t>
            </a:r>
            <a:r>
              <a:rPr lang="en-GB" sz="1600" b="1" dirty="0">
                <a:solidFill>
                  <a:schemeClr val="tx1"/>
                </a:solidFill>
                <a:latin typeface="Century Gothic" panose="020B0502020202020204" pitchFamily="34" charset="0"/>
                <a:ea typeface="Century Gothic"/>
                <a:cs typeface="Century Gothic"/>
                <a:sym typeface="Century Gothic"/>
              </a:rPr>
              <a:t>certain groups of people shouldn’t live with others</a:t>
            </a:r>
            <a:r>
              <a:rPr lang="en-GB" sz="1600" dirty="0">
                <a:solidFill>
                  <a:schemeClr val="tx1"/>
                </a:solidFill>
                <a:latin typeface="Century Gothic" panose="020B0502020202020204" pitchFamily="34" charset="0"/>
                <a:ea typeface="Century Gothic"/>
                <a:cs typeface="Century Gothic"/>
                <a:sym typeface="Century Gothic"/>
              </a:rPr>
              <a:t>.</a:t>
            </a:r>
          </a:p>
        </p:txBody>
      </p:sp>
      <p:pic>
        <p:nvPicPr>
          <p:cNvPr id="15" name="Picture 14" descr="A close up of a sign&#10;&#10;Description automatically generated">
            <a:hlinkClick r:id="rId5"/>
            <a:extLst>
              <a:ext uri="{FF2B5EF4-FFF2-40B4-BE49-F238E27FC236}">
                <a16:creationId xmlns:a16="http://schemas.microsoft.com/office/drawing/2014/main" xmlns="" id="{3AD8DFC4-CDD6-4CCC-8D6F-08C145DE71B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030116" y="272656"/>
            <a:ext cx="656683" cy="616641"/>
          </a:xfrm>
          <a:prstGeom prst="rect">
            <a:avLst/>
          </a:prstGeom>
        </p:spPr>
      </p:pic>
      <p:sp>
        <p:nvSpPr>
          <p:cNvPr id="16" name="Rectangle: Rounded Corners 33">
            <a:extLst>
              <a:ext uri="{FF2B5EF4-FFF2-40B4-BE49-F238E27FC236}">
                <a16:creationId xmlns:a16="http://schemas.microsoft.com/office/drawing/2014/main" xmlns="" id="{7B4C910D-0C81-4BCD-8BFA-79AA8CA03061}"/>
              </a:ext>
            </a:extLst>
          </p:cNvPr>
          <p:cNvSpPr/>
          <p:nvPr/>
        </p:nvSpPr>
        <p:spPr>
          <a:xfrm>
            <a:off x="4991101" y="1078568"/>
            <a:ext cx="3745761" cy="99736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To make the storyline </a:t>
            </a:r>
            <a:r>
              <a:rPr lang="en-GB" sz="1600" b="1" dirty="0">
                <a:solidFill>
                  <a:schemeClr val="tx1"/>
                </a:solidFill>
                <a:latin typeface="Century Gothic" panose="020B0502020202020204" pitchFamily="34" charset="0"/>
                <a:ea typeface="Century Gothic"/>
                <a:cs typeface="Century Gothic"/>
                <a:sym typeface="Century Gothic"/>
              </a:rPr>
              <a:t>similar to real life</a:t>
            </a:r>
            <a:r>
              <a:rPr lang="en-GB" sz="1600" dirty="0">
                <a:solidFill>
                  <a:schemeClr val="tx1"/>
                </a:solidFill>
                <a:latin typeface="Century Gothic" panose="020B0502020202020204" pitchFamily="34" charset="0"/>
                <a:ea typeface="Century Gothic"/>
                <a:cs typeface="Century Gothic"/>
                <a:sym typeface="Century Gothic"/>
              </a:rPr>
              <a:t>, Hollyoaks also worked with </a:t>
            </a:r>
            <a:r>
              <a:rPr lang="en-GB" sz="1600" b="1" dirty="0">
                <a:solidFill>
                  <a:schemeClr val="tx1"/>
                </a:solidFill>
                <a:latin typeface="Century Gothic" panose="020B0502020202020204" pitchFamily="34" charset="0"/>
                <a:ea typeface="Century Gothic"/>
                <a:cs typeface="Century Gothic"/>
                <a:sym typeface="Century Gothic"/>
              </a:rPr>
              <a:t>John</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2" name="Rectangle 1">
            <a:extLst>
              <a:ext uri="{FF2B5EF4-FFF2-40B4-BE49-F238E27FC236}">
                <a16:creationId xmlns:a16="http://schemas.microsoft.com/office/drawing/2014/main" xmlns="" id="{D996ECC0-DCED-4560-8617-F33B67A6121C}"/>
              </a:ext>
            </a:extLst>
          </p:cNvPr>
          <p:cNvSpPr/>
          <p:nvPr/>
        </p:nvSpPr>
        <p:spPr>
          <a:xfrm>
            <a:off x="67234" y="6629641"/>
            <a:ext cx="4572000" cy="215444"/>
          </a:xfrm>
          <a:prstGeom prst="rect">
            <a:avLst/>
          </a:prstGeom>
        </p:spPr>
        <p:txBody>
          <a:bodyPr>
            <a:spAutoFit/>
          </a:bodyPr>
          <a:lstStyle/>
          <a:p>
            <a:r>
              <a:rPr lang="en-GB" sz="800" dirty="0">
                <a:hlinkClick r:id="rId7"/>
              </a:rPr>
              <a:t>https://www.youtube.com/watch?v=IPUjp2xodwc</a:t>
            </a:r>
            <a:r>
              <a:rPr lang="en-GB" sz="800" dirty="0"/>
              <a:t> </a:t>
            </a:r>
          </a:p>
        </p:txBody>
      </p:sp>
      <p:pic>
        <p:nvPicPr>
          <p:cNvPr id="17" name="Picture 16">
            <a:extLst>
              <a:ext uri="{FF2B5EF4-FFF2-40B4-BE49-F238E27FC236}">
                <a16:creationId xmlns:a16="http://schemas.microsoft.com/office/drawing/2014/main" xmlns="" id="{8525ABBD-1E1C-4896-B015-796FBAC334E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213711" y="4089727"/>
            <a:ext cx="799349" cy="769158"/>
          </a:xfrm>
          <a:prstGeom prst="rect">
            <a:avLst/>
          </a:prstGeom>
        </p:spPr>
      </p:pic>
      <p:pic>
        <p:nvPicPr>
          <p:cNvPr id="19" name="Picture 18">
            <a:extLst>
              <a:ext uri="{FF2B5EF4-FFF2-40B4-BE49-F238E27FC236}">
                <a16:creationId xmlns:a16="http://schemas.microsoft.com/office/drawing/2014/main" xmlns="" id="{D94F2AAA-67AF-4358-A1E5-1760E1074E1A}"/>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62509" y="250888"/>
            <a:ext cx="654377" cy="980728"/>
          </a:xfrm>
          <a:prstGeom prst="rect">
            <a:avLst/>
          </a:prstGeom>
        </p:spPr>
      </p:pic>
      <p:sp>
        <p:nvSpPr>
          <p:cNvPr id="18" name="Title 1">
            <a:extLst>
              <a:ext uri="{FF2B5EF4-FFF2-40B4-BE49-F238E27FC236}">
                <a16:creationId xmlns:a16="http://schemas.microsoft.com/office/drawing/2014/main" xmlns="" id="{E4944985-DA62-4977-834D-9108072FE6C1}"/>
              </a:ext>
            </a:extLst>
          </p:cNvPr>
          <p:cNvSpPr txBox="1">
            <a:spLocks/>
          </p:cNvSpPr>
          <p:nvPr/>
        </p:nvSpPr>
        <p:spPr>
          <a:xfrm>
            <a:off x="916887" y="172872"/>
            <a:ext cx="6474514" cy="546791"/>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stories do extremists tell?</a:t>
            </a:r>
          </a:p>
        </p:txBody>
      </p:sp>
    </p:spTree>
    <p:extLst>
      <p:ext uri="{BB962C8B-B14F-4D97-AF65-F5344CB8AC3E}">
        <p14:creationId xmlns:p14="http://schemas.microsoft.com/office/powerpoint/2010/main" val="3238857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8" grpId="0" animBg="1"/>
      <p:bldP spid="31" grpId="0" animBg="1"/>
      <p:bldP spid="24"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Rounded Corners 33">
            <a:extLst>
              <a:ext uri="{FF2B5EF4-FFF2-40B4-BE49-F238E27FC236}">
                <a16:creationId xmlns:a16="http://schemas.microsoft.com/office/drawing/2014/main" xmlns="" id="{5157AAD0-E6E0-4CC6-B899-794D1731D53E}"/>
              </a:ext>
            </a:extLst>
          </p:cNvPr>
          <p:cNvSpPr/>
          <p:nvPr/>
        </p:nvSpPr>
        <p:spPr>
          <a:xfrm>
            <a:off x="351845" y="4537815"/>
            <a:ext cx="4080366" cy="850925"/>
          </a:xfrm>
          <a:prstGeom prst="roundRect">
            <a:avLst/>
          </a:prstGeom>
          <a:solidFill>
            <a:srgbClr val="FFD3D6"/>
          </a:solidFill>
          <a:ln w="28575"/>
        </p:spPr>
        <p:style>
          <a:lnRef idx="2">
            <a:schemeClr val="accent2"/>
          </a:lnRef>
          <a:fillRef idx="1">
            <a:schemeClr val="lt1"/>
          </a:fillRef>
          <a:effectRef idx="0">
            <a:schemeClr val="accent2"/>
          </a:effectRef>
          <a:fontRef idx="minor">
            <a:schemeClr val="dk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 show has also </a:t>
            </a:r>
            <a:r>
              <a:rPr lang="en-GB" sz="1600" b="1" dirty="0">
                <a:solidFill>
                  <a:schemeClr val="tx1"/>
                </a:solidFill>
                <a:latin typeface="Century Gothic" panose="020B0502020202020204" pitchFamily="34" charset="0"/>
                <a:ea typeface="Century Gothic"/>
                <a:cs typeface="Century Gothic"/>
                <a:sym typeface="Century Gothic"/>
              </a:rPr>
              <a:t>encouraged people </a:t>
            </a:r>
            <a:r>
              <a:rPr lang="en-GB" sz="1600" dirty="0">
                <a:solidFill>
                  <a:schemeClr val="tx1"/>
                </a:solidFill>
                <a:latin typeface="Century Gothic" panose="020B0502020202020204" pitchFamily="34" charset="0"/>
                <a:ea typeface="Century Gothic"/>
                <a:cs typeface="Century Gothic"/>
                <a:sym typeface="Century Gothic"/>
              </a:rPr>
              <a:t>to </a:t>
            </a:r>
            <a:r>
              <a:rPr lang="en-GB" sz="1600" b="1" dirty="0">
                <a:solidFill>
                  <a:schemeClr val="tx1"/>
                </a:solidFill>
                <a:latin typeface="Century Gothic" panose="020B0502020202020204" pitchFamily="34" charset="0"/>
                <a:ea typeface="Century Gothic"/>
                <a:cs typeface="Century Gothic"/>
                <a:sym typeface="Century Gothic"/>
              </a:rPr>
              <a:t>speak</a:t>
            </a:r>
            <a:r>
              <a:rPr lang="en-GB" sz="1600" dirty="0">
                <a:solidFill>
                  <a:schemeClr val="tx1"/>
                </a:solidFill>
                <a:latin typeface="Century Gothic" panose="020B0502020202020204" pitchFamily="34" charset="0"/>
                <a:ea typeface="Century Gothic"/>
                <a:cs typeface="Century Gothic"/>
                <a:sym typeface="Century Gothic"/>
              </a:rPr>
              <a:t> </a:t>
            </a:r>
            <a:r>
              <a:rPr lang="en-GB" sz="1600" b="1" dirty="0">
                <a:solidFill>
                  <a:schemeClr val="tx1"/>
                </a:solidFill>
                <a:latin typeface="Century Gothic" panose="020B0502020202020204" pitchFamily="34" charset="0"/>
                <a:ea typeface="Century Gothic"/>
                <a:cs typeface="Century Gothic"/>
                <a:sym typeface="Century Gothic"/>
              </a:rPr>
              <a:t>about their experience. </a:t>
            </a:r>
            <a:r>
              <a:rPr lang="en-GB" sz="1600" dirty="0">
                <a:solidFill>
                  <a:schemeClr val="tx1"/>
                </a:solidFill>
                <a:latin typeface="Century Gothic" panose="020B0502020202020204" pitchFamily="34" charset="0"/>
                <a:ea typeface="Century Gothic"/>
                <a:cs typeface="Century Gothic"/>
                <a:sym typeface="Century Gothic"/>
              </a:rPr>
              <a:t>This headline was published in 2019:</a:t>
            </a:r>
          </a:p>
        </p:txBody>
      </p:sp>
      <p:pic>
        <p:nvPicPr>
          <p:cNvPr id="9" name="Picture 8" descr="A close up of a logo&#10;&#10;Description automatically generated">
            <a:extLst>
              <a:ext uri="{FF2B5EF4-FFF2-40B4-BE49-F238E27FC236}">
                <a16:creationId xmlns:a16="http://schemas.microsoft.com/office/drawing/2014/main" xmlns="" id="{0C12C189-CBE7-45EB-94FB-C01FA411418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1727" y="5555910"/>
            <a:ext cx="4060484" cy="850925"/>
          </a:xfrm>
          <a:prstGeom prst="rect">
            <a:avLst/>
          </a:prstGeom>
          <a:ln w="28575">
            <a:solidFill>
              <a:schemeClr val="bg1">
                <a:lumMod val="50000"/>
              </a:schemeClr>
            </a:solidFill>
          </a:ln>
        </p:spPr>
      </p:pic>
      <p:sp>
        <p:nvSpPr>
          <p:cNvPr id="20" name="Cloud 19">
            <a:extLst>
              <a:ext uri="{FF2B5EF4-FFF2-40B4-BE49-F238E27FC236}">
                <a16:creationId xmlns:a16="http://schemas.microsoft.com/office/drawing/2014/main" xmlns="" id="{13ECA47A-87AA-4EF4-8BC1-920FD557C305}"/>
              </a:ext>
            </a:extLst>
          </p:cNvPr>
          <p:cNvSpPr/>
          <p:nvPr/>
        </p:nvSpPr>
        <p:spPr>
          <a:xfrm>
            <a:off x="4711790" y="4516137"/>
            <a:ext cx="4060483" cy="2050201"/>
          </a:xfrm>
          <a:prstGeom prst="cloud">
            <a:avLst/>
          </a:prstGeom>
          <a:solidFill>
            <a:srgbClr val="F8AEB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Discuss this question together</a:t>
            </a:r>
          </a:p>
          <a:p>
            <a:pPr algn="ctr"/>
            <a:r>
              <a:rPr lang="en-GB" sz="1600" dirty="0">
                <a:solidFill>
                  <a:schemeClr val="tx1"/>
                </a:solidFill>
                <a:latin typeface="Century Gothic" panose="020B0502020202020204" pitchFamily="34" charset="0"/>
              </a:rPr>
              <a:t>Can showing extremism on TV help prevent it from happening in real life?</a:t>
            </a:r>
          </a:p>
        </p:txBody>
      </p:sp>
      <p:pic>
        <p:nvPicPr>
          <p:cNvPr id="1028" name="Picture 4" descr="Image result for harvey virdi">
            <a:extLst>
              <a:ext uri="{FF2B5EF4-FFF2-40B4-BE49-F238E27FC236}">
                <a16:creationId xmlns:a16="http://schemas.microsoft.com/office/drawing/2014/main" xmlns="" id="{39E4FBF3-6D50-4AEA-BF62-B1D68579F39D}"/>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6639154" y="291662"/>
            <a:ext cx="2148648" cy="2560639"/>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Rounded Corners 33">
            <a:extLst>
              <a:ext uri="{FF2B5EF4-FFF2-40B4-BE49-F238E27FC236}">
                <a16:creationId xmlns:a16="http://schemas.microsoft.com/office/drawing/2014/main" xmlns="" id="{F5F676E3-8E21-473A-B56C-66086DD350ED}"/>
              </a:ext>
            </a:extLst>
          </p:cNvPr>
          <p:cNvSpPr/>
          <p:nvPr/>
        </p:nvSpPr>
        <p:spPr>
          <a:xfrm>
            <a:off x="3132212" y="1126214"/>
            <a:ext cx="3348220" cy="1581418"/>
          </a:xfrm>
          <a:prstGeom prst="wedgeRoundRectCallout">
            <a:avLst>
              <a:gd name="adj1" fmla="val 81711"/>
              <a:gd name="adj2" fmla="val 3363"/>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rPr>
              <a:t>“These groups use social media to target vulnerable and lost people - and then try to [change] the way they see the world.” </a:t>
            </a:r>
          </a:p>
        </p:txBody>
      </p:sp>
      <p:sp>
        <p:nvSpPr>
          <p:cNvPr id="15" name="Rectangle: Rounded Corners 33">
            <a:extLst>
              <a:ext uri="{FF2B5EF4-FFF2-40B4-BE49-F238E27FC236}">
                <a16:creationId xmlns:a16="http://schemas.microsoft.com/office/drawing/2014/main" xmlns="" id="{056A6FCC-877A-43F2-A76A-B91F00F1100C}"/>
              </a:ext>
            </a:extLst>
          </p:cNvPr>
          <p:cNvSpPr/>
          <p:nvPr/>
        </p:nvSpPr>
        <p:spPr>
          <a:xfrm>
            <a:off x="350868" y="1126214"/>
            <a:ext cx="2622621" cy="158141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Hollyoaks has been praised for </a:t>
            </a:r>
            <a:r>
              <a:rPr lang="en-GB" sz="1600" b="1" dirty="0">
                <a:solidFill>
                  <a:schemeClr val="tx1"/>
                </a:solidFill>
                <a:latin typeface="Century Gothic" panose="020B0502020202020204" pitchFamily="34" charset="0"/>
                <a:ea typeface="Century Gothic"/>
                <a:cs typeface="Century Gothic"/>
                <a:sym typeface="Century Gothic"/>
              </a:rPr>
              <a:t>teaching audiences </a:t>
            </a:r>
            <a:r>
              <a:rPr lang="en-GB" sz="1600" dirty="0">
                <a:solidFill>
                  <a:schemeClr val="tx1"/>
                </a:solidFill>
                <a:latin typeface="Century Gothic" panose="020B0502020202020204" pitchFamily="34" charset="0"/>
                <a:ea typeface="Century Gothic"/>
                <a:cs typeface="Century Gothic"/>
                <a:sym typeface="Century Gothic"/>
              </a:rPr>
              <a:t>how to </a:t>
            </a:r>
            <a:r>
              <a:rPr lang="en-GB" sz="1600" b="1" dirty="0">
                <a:solidFill>
                  <a:schemeClr val="tx1"/>
                </a:solidFill>
                <a:latin typeface="Century Gothic" panose="020B0502020202020204" pitchFamily="34" charset="0"/>
                <a:ea typeface="Century Gothic"/>
                <a:cs typeface="Century Gothic"/>
                <a:sym typeface="Century Gothic"/>
              </a:rPr>
              <a:t>spot the signs of extremism, </a:t>
            </a:r>
            <a:r>
              <a:rPr lang="en-GB" sz="1600" dirty="0">
                <a:solidFill>
                  <a:schemeClr val="tx1"/>
                </a:solidFill>
                <a:latin typeface="Century Gothic" panose="020B0502020202020204" pitchFamily="34" charset="0"/>
                <a:ea typeface="Century Gothic"/>
                <a:cs typeface="Century Gothic"/>
                <a:sym typeface="Century Gothic"/>
              </a:rPr>
              <a:t>both in </a:t>
            </a:r>
            <a:r>
              <a:rPr lang="en-GB" sz="1600" b="1" dirty="0">
                <a:solidFill>
                  <a:schemeClr val="tx1"/>
                </a:solidFill>
                <a:latin typeface="Century Gothic" panose="020B0502020202020204" pitchFamily="34" charset="0"/>
                <a:ea typeface="Century Gothic"/>
                <a:cs typeface="Century Gothic"/>
                <a:sym typeface="Century Gothic"/>
              </a:rPr>
              <a:t>person</a:t>
            </a:r>
            <a:r>
              <a:rPr lang="en-GB" sz="1600" dirty="0">
                <a:solidFill>
                  <a:schemeClr val="tx1"/>
                </a:solidFill>
                <a:latin typeface="Century Gothic" panose="020B0502020202020204" pitchFamily="34" charset="0"/>
                <a:ea typeface="Century Gothic"/>
                <a:cs typeface="Century Gothic"/>
                <a:sym typeface="Century Gothic"/>
              </a:rPr>
              <a:t> and </a:t>
            </a:r>
            <a:r>
              <a:rPr lang="en-GB" sz="1600" b="1" dirty="0">
                <a:solidFill>
                  <a:schemeClr val="tx1"/>
                </a:solidFill>
                <a:latin typeface="Century Gothic" panose="020B0502020202020204" pitchFamily="34" charset="0"/>
                <a:ea typeface="Century Gothic"/>
                <a:cs typeface="Century Gothic"/>
                <a:sym typeface="Century Gothic"/>
              </a:rPr>
              <a:t>online</a:t>
            </a:r>
            <a:r>
              <a:rPr lang="en-GB" sz="1600" dirty="0">
                <a:solidFill>
                  <a:schemeClr val="tx1"/>
                </a:solidFill>
                <a:latin typeface="Century Gothic" panose="020B0502020202020204" pitchFamily="34" charset="0"/>
                <a:ea typeface="Century Gothic"/>
                <a:cs typeface="Century Gothic"/>
                <a:sym typeface="Century Gothic"/>
              </a:rPr>
              <a:t>.</a:t>
            </a:r>
          </a:p>
        </p:txBody>
      </p:sp>
      <p:pic>
        <p:nvPicPr>
          <p:cNvPr id="1026" name="Picture 2" descr="Image result for hollyoaks ste johnny">
            <a:extLst>
              <a:ext uri="{FF2B5EF4-FFF2-40B4-BE49-F238E27FC236}">
                <a16:creationId xmlns:a16="http://schemas.microsoft.com/office/drawing/2014/main" xmlns="" id="{E40010AB-AD41-4BCB-9386-A7437181E18F}"/>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50869" y="3030236"/>
            <a:ext cx="2009778" cy="134040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xmlns="" id="{90A6D070-95B4-4ABE-AE95-9BDD119953F2}"/>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2493254" y="3030236"/>
            <a:ext cx="2009778" cy="1340023"/>
          </a:xfrm>
          <a:prstGeom prst="rect">
            <a:avLst/>
          </a:prstGeom>
        </p:spPr>
      </p:pic>
      <p:pic>
        <p:nvPicPr>
          <p:cNvPr id="3" name="Picture 4" descr="Image result for hollyoaks ste sami groomed">
            <a:extLst>
              <a:ext uri="{FF2B5EF4-FFF2-40B4-BE49-F238E27FC236}">
                <a16:creationId xmlns:a16="http://schemas.microsoft.com/office/drawing/2014/main" xmlns="" id="{80D147F8-26C6-4F64-A286-176B499340DF}"/>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l="15660"/>
          <a:stretch/>
        </p:blipFill>
        <p:spPr bwMode="auto">
          <a:xfrm>
            <a:off x="4635639" y="3030236"/>
            <a:ext cx="2009778" cy="134040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hollyoaks misbah stuart">
            <a:extLst>
              <a:ext uri="{FF2B5EF4-FFF2-40B4-BE49-F238E27FC236}">
                <a16:creationId xmlns:a16="http://schemas.microsoft.com/office/drawing/2014/main" xmlns="" id="{35417B3F-5188-450E-8CA1-3377CD5A7FF7}"/>
              </a:ext>
            </a:extLst>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6778023" y="3027352"/>
            <a:ext cx="2009779" cy="1352400"/>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Rounded Corners 33">
            <a:extLst>
              <a:ext uri="{FF2B5EF4-FFF2-40B4-BE49-F238E27FC236}">
                <a16:creationId xmlns:a16="http://schemas.microsoft.com/office/drawing/2014/main" xmlns="" id="{470423D6-E524-4E49-9D94-20FD973B6EAF}"/>
              </a:ext>
            </a:extLst>
          </p:cNvPr>
          <p:cNvSpPr/>
          <p:nvPr/>
        </p:nvSpPr>
        <p:spPr>
          <a:xfrm>
            <a:off x="6637821" y="2512014"/>
            <a:ext cx="2134452" cy="391236"/>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rPr>
              <a:t>Harvey </a:t>
            </a:r>
            <a:r>
              <a:rPr lang="en-GB" sz="1600" b="1" dirty="0" err="1">
                <a:solidFill>
                  <a:schemeClr val="bg1"/>
                </a:solidFill>
                <a:latin typeface="Century Gothic" panose="020B0502020202020204" pitchFamily="34" charset="0"/>
                <a:ea typeface="Century Gothic"/>
                <a:cs typeface="Century Gothic"/>
              </a:rPr>
              <a:t>Virdi</a:t>
            </a:r>
            <a:r>
              <a:rPr lang="en-GB" sz="1600" b="1" dirty="0">
                <a:solidFill>
                  <a:schemeClr val="bg1"/>
                </a:solidFill>
                <a:latin typeface="Century Gothic" panose="020B0502020202020204" pitchFamily="34" charset="0"/>
                <a:ea typeface="Century Gothic"/>
                <a:cs typeface="Century Gothic"/>
              </a:rPr>
              <a:t>, actress</a:t>
            </a:r>
            <a:endParaRPr lang="en-GB" sz="1600" b="1" dirty="0">
              <a:solidFill>
                <a:schemeClr val="bg1"/>
              </a:solidFill>
              <a:latin typeface="Century Gothic" panose="020B0502020202020204" pitchFamily="34" charset="0"/>
              <a:ea typeface="Century Gothic"/>
              <a:cs typeface="Century Gothic"/>
              <a:sym typeface="Century Gothic"/>
            </a:endParaRPr>
          </a:p>
        </p:txBody>
      </p:sp>
      <p:pic>
        <p:nvPicPr>
          <p:cNvPr id="18" name="Picture 17" descr="A close up of a sign&#10;&#10;Description automatically generated">
            <a:hlinkClick r:id="rId9"/>
            <a:extLst>
              <a:ext uri="{FF2B5EF4-FFF2-40B4-BE49-F238E27FC236}">
                <a16:creationId xmlns:a16="http://schemas.microsoft.com/office/drawing/2014/main" xmlns="" id="{CBAB311E-0187-498E-911B-655E092798AA}"/>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8264178" y="5992639"/>
            <a:ext cx="656683" cy="616641"/>
          </a:xfrm>
          <a:prstGeom prst="rect">
            <a:avLst/>
          </a:prstGeom>
        </p:spPr>
      </p:pic>
      <p:pic>
        <p:nvPicPr>
          <p:cNvPr id="24" name="Picture 23">
            <a:extLst>
              <a:ext uri="{FF2B5EF4-FFF2-40B4-BE49-F238E27FC236}">
                <a16:creationId xmlns:a16="http://schemas.microsoft.com/office/drawing/2014/main" xmlns="" id="{7A26C4BA-AACF-4314-89A0-00403FDE7567}"/>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262509" y="250888"/>
            <a:ext cx="654377" cy="980728"/>
          </a:xfrm>
          <a:prstGeom prst="rect">
            <a:avLst/>
          </a:prstGeom>
        </p:spPr>
      </p:pic>
      <p:sp>
        <p:nvSpPr>
          <p:cNvPr id="21" name="Title 1">
            <a:extLst>
              <a:ext uri="{FF2B5EF4-FFF2-40B4-BE49-F238E27FC236}">
                <a16:creationId xmlns:a16="http://schemas.microsoft.com/office/drawing/2014/main" xmlns="" id="{BFBB239D-6947-443F-A67A-A471B153C25E}"/>
              </a:ext>
            </a:extLst>
          </p:cNvPr>
          <p:cNvSpPr txBox="1">
            <a:spLocks/>
          </p:cNvSpPr>
          <p:nvPr/>
        </p:nvSpPr>
        <p:spPr>
          <a:xfrm>
            <a:off x="916887" y="172872"/>
            <a:ext cx="6474514" cy="546791"/>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stories do extremists tell?</a:t>
            </a:r>
          </a:p>
        </p:txBody>
      </p:sp>
    </p:spTree>
    <p:extLst>
      <p:ext uri="{BB962C8B-B14F-4D97-AF65-F5344CB8AC3E}">
        <p14:creationId xmlns:p14="http://schemas.microsoft.com/office/powerpoint/2010/main" val="3612535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028"/>
                                        </p:tgtEl>
                                        <p:attrNameLst>
                                          <p:attrName>style.visibility</p:attrName>
                                        </p:attrNameLst>
                                      </p:cBhvr>
                                      <p:to>
                                        <p:strVal val="visible"/>
                                      </p:to>
                                    </p:set>
                                    <p:animEffect transition="in" filter="fade">
                                      <p:cBhvr>
                                        <p:cTn id="10" dur="500"/>
                                        <p:tgtEl>
                                          <p:spTgt spid="102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14"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loud 4">
            <a:extLst>
              <a:ext uri="{FF2B5EF4-FFF2-40B4-BE49-F238E27FC236}">
                <a16:creationId xmlns:a16="http://schemas.microsoft.com/office/drawing/2014/main" xmlns="" id="{2AB39CDF-753B-4168-8E34-FD59485B79C1}"/>
              </a:ext>
            </a:extLst>
          </p:cNvPr>
          <p:cNvSpPr/>
          <p:nvPr/>
        </p:nvSpPr>
        <p:spPr>
          <a:xfrm>
            <a:off x="2381814" y="1026230"/>
            <a:ext cx="4380372" cy="2523655"/>
          </a:xfrm>
          <a:prstGeom prst="cloud">
            <a:avLst/>
          </a:prstGeom>
          <a:solidFill>
            <a:srgbClr val="F8AEB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Family activity</a:t>
            </a:r>
          </a:p>
          <a:p>
            <a:pPr algn="ctr"/>
            <a:r>
              <a:rPr lang="en-GB" sz="1600" dirty="0">
                <a:solidFill>
                  <a:schemeClr val="tx1"/>
                </a:solidFill>
                <a:latin typeface="Century Gothic" panose="020B0502020202020204" pitchFamily="34" charset="0"/>
              </a:rPr>
              <a:t>On the next few slides you are going to hear from two people that were victims of terrorism here in the UK. With your family, think about this question.</a:t>
            </a:r>
          </a:p>
        </p:txBody>
      </p:sp>
      <p:sp>
        <p:nvSpPr>
          <p:cNvPr id="6" name="Rectangle: Rounded Corners 33">
            <a:extLst>
              <a:ext uri="{FF2B5EF4-FFF2-40B4-BE49-F238E27FC236}">
                <a16:creationId xmlns:a16="http://schemas.microsoft.com/office/drawing/2014/main" xmlns="" id="{6D9B8C05-D87D-4A9C-BF57-ABF6010B53AC}"/>
              </a:ext>
            </a:extLst>
          </p:cNvPr>
          <p:cNvSpPr/>
          <p:nvPr/>
        </p:nvSpPr>
        <p:spPr>
          <a:xfrm>
            <a:off x="2032512" y="5029200"/>
            <a:ext cx="5078974" cy="605152"/>
          </a:xfrm>
          <a:prstGeom prst="roundRect">
            <a:avLst/>
          </a:prstGeom>
          <a:solidFill>
            <a:schemeClr val="accent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b="1" dirty="0">
                <a:solidFill>
                  <a:schemeClr val="tx1"/>
                </a:solidFill>
              </a:rPr>
              <a:t>Terrorism</a:t>
            </a:r>
            <a:r>
              <a:rPr lang="en-GB" sz="1400" b="1" baseline="30000" dirty="0">
                <a:solidFill>
                  <a:schemeClr val="tx1"/>
                </a:solidFill>
              </a:rPr>
              <a:t>1</a:t>
            </a:r>
            <a:r>
              <a:rPr lang="en-GB" sz="1400" b="1" dirty="0">
                <a:solidFill>
                  <a:schemeClr val="tx1"/>
                </a:solidFill>
              </a:rPr>
              <a:t>:</a:t>
            </a:r>
          </a:p>
          <a:p>
            <a:pPr algn="ctr"/>
            <a:r>
              <a:rPr lang="en-GB" sz="1400" dirty="0">
                <a:solidFill>
                  <a:schemeClr val="tx1"/>
                </a:solidFill>
              </a:rPr>
              <a:t>A violent act for a political, religious or ideological cause.</a:t>
            </a:r>
          </a:p>
        </p:txBody>
      </p:sp>
      <p:sp>
        <p:nvSpPr>
          <p:cNvPr id="9" name="Rectangle: Rounded Corners 33">
            <a:extLst>
              <a:ext uri="{FF2B5EF4-FFF2-40B4-BE49-F238E27FC236}">
                <a16:creationId xmlns:a16="http://schemas.microsoft.com/office/drawing/2014/main" xmlns="" id="{2F861F5F-C5F3-4306-80B7-90FDB9F98C70}"/>
              </a:ext>
            </a:extLst>
          </p:cNvPr>
          <p:cNvSpPr/>
          <p:nvPr/>
        </p:nvSpPr>
        <p:spPr>
          <a:xfrm>
            <a:off x="457200" y="5831771"/>
            <a:ext cx="8229600" cy="751592"/>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b="1" dirty="0">
                <a:solidFill>
                  <a:schemeClr val="tx1"/>
                </a:solidFill>
              </a:rPr>
              <a:t>Remember:</a:t>
            </a:r>
          </a:p>
          <a:p>
            <a:pPr algn="ctr"/>
            <a:r>
              <a:rPr lang="en-GB" sz="1400" dirty="0">
                <a:solidFill>
                  <a:schemeClr val="tx1"/>
                </a:solidFill>
              </a:rPr>
              <a:t>Not all extremist groups will commit terrorist or violent acts. However, all attacks are inspired by extremist ideas.</a:t>
            </a:r>
          </a:p>
        </p:txBody>
      </p:sp>
      <p:pic>
        <p:nvPicPr>
          <p:cNvPr id="11" name="Graphic 10" descr="Questions">
            <a:extLst>
              <a:ext uri="{FF2B5EF4-FFF2-40B4-BE49-F238E27FC236}">
                <a16:creationId xmlns:a16="http://schemas.microsoft.com/office/drawing/2014/main" xmlns="" id="{9673736C-6FB7-4731-876E-CB618493FB3F}"/>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6971275" y="2917046"/>
            <a:ext cx="1223010" cy="1223010"/>
          </a:xfrm>
          <a:prstGeom prst="rect">
            <a:avLst/>
          </a:prstGeom>
        </p:spPr>
      </p:pic>
      <p:pic>
        <p:nvPicPr>
          <p:cNvPr id="13" name="Graphic 12" descr="Customer review">
            <a:extLst>
              <a:ext uri="{FF2B5EF4-FFF2-40B4-BE49-F238E27FC236}">
                <a16:creationId xmlns:a16="http://schemas.microsoft.com/office/drawing/2014/main" xmlns="" id="{5496B163-4862-45F2-BF93-5BDDA75033F6}"/>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24273" y="1111077"/>
            <a:ext cx="1223010" cy="1223010"/>
          </a:xfrm>
          <a:prstGeom prst="rect">
            <a:avLst/>
          </a:prstGeom>
        </p:spPr>
      </p:pic>
      <p:pic>
        <p:nvPicPr>
          <p:cNvPr id="15" name="Graphic 14" descr="Boardroom">
            <a:extLst>
              <a:ext uri="{FF2B5EF4-FFF2-40B4-BE49-F238E27FC236}">
                <a16:creationId xmlns:a16="http://schemas.microsoft.com/office/drawing/2014/main" xmlns="" id="{E3F2D7B1-1881-4B7E-9702-5C5A30C3DF68}"/>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378339" y="1111077"/>
            <a:ext cx="1223010" cy="1223010"/>
          </a:xfrm>
          <a:prstGeom prst="rect">
            <a:avLst/>
          </a:prstGeom>
        </p:spPr>
      </p:pic>
      <p:pic>
        <p:nvPicPr>
          <p:cNvPr id="21" name="Graphic 20" descr="Marketing">
            <a:extLst>
              <a:ext uri="{FF2B5EF4-FFF2-40B4-BE49-F238E27FC236}">
                <a16:creationId xmlns:a16="http://schemas.microsoft.com/office/drawing/2014/main" xmlns="" id="{71B4057E-9EC9-4F5B-9B44-DA11509C0C2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24273" y="4671445"/>
            <a:ext cx="1223010" cy="1223010"/>
          </a:xfrm>
          <a:prstGeom prst="rect">
            <a:avLst/>
          </a:prstGeom>
        </p:spPr>
      </p:pic>
      <p:pic>
        <p:nvPicPr>
          <p:cNvPr id="23" name="Graphic 22" descr="Video camera">
            <a:extLst>
              <a:ext uri="{FF2B5EF4-FFF2-40B4-BE49-F238E27FC236}">
                <a16:creationId xmlns:a16="http://schemas.microsoft.com/office/drawing/2014/main" xmlns="" id="{FDD52262-DAB3-4F3B-8D55-C4FAA48E4ED6}"/>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49715" y="2946528"/>
            <a:ext cx="1223010" cy="1223010"/>
          </a:xfrm>
          <a:prstGeom prst="rect">
            <a:avLst/>
          </a:prstGeom>
        </p:spPr>
      </p:pic>
      <p:pic>
        <p:nvPicPr>
          <p:cNvPr id="25" name="Graphic 24" descr="Radio microphone">
            <a:extLst>
              <a:ext uri="{FF2B5EF4-FFF2-40B4-BE49-F238E27FC236}">
                <a16:creationId xmlns:a16="http://schemas.microsoft.com/office/drawing/2014/main" xmlns="" id="{D7FA4602-2B32-45A1-8D32-482C73BD3A35}"/>
              </a:ext>
            </a:extLst>
          </p:cNvPr>
          <p:cNvPicPr>
            <a:picLocks noChangeAspect="1"/>
          </p:cNvPicPr>
          <p:nvPr/>
        </p:nvPicPr>
        <p:blipFill>
          <a:blip r:embed="rId13">
            <a:extLst>
              <a:ext uri="{96DAC541-7B7A-43D3-8B79-37D633B846F1}">
                <asvg:svgBlip xmlns:asvg="http://schemas.microsoft.com/office/drawing/2016/SVG/main" xmlns="" r:embed="rId14"/>
              </a:ext>
            </a:extLst>
          </a:blip>
          <a:stretch>
            <a:fillRect/>
          </a:stretch>
        </p:blipFill>
        <p:spPr>
          <a:xfrm>
            <a:off x="7608432" y="4659515"/>
            <a:ext cx="1111295" cy="1111295"/>
          </a:xfrm>
          <a:prstGeom prst="rect">
            <a:avLst/>
          </a:prstGeom>
        </p:spPr>
      </p:pic>
      <p:pic>
        <p:nvPicPr>
          <p:cNvPr id="26" name="Picture 25">
            <a:extLst>
              <a:ext uri="{FF2B5EF4-FFF2-40B4-BE49-F238E27FC236}">
                <a16:creationId xmlns:a16="http://schemas.microsoft.com/office/drawing/2014/main" xmlns="" id="{6EDF211F-5DCB-441A-9238-C50131F72F4F}"/>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236429" y="196985"/>
            <a:ext cx="799349" cy="769158"/>
          </a:xfrm>
          <a:prstGeom prst="rect">
            <a:avLst/>
          </a:prstGeom>
        </p:spPr>
      </p:pic>
      <p:pic>
        <p:nvPicPr>
          <p:cNvPr id="14" name="Picture 13" descr="A close up of a sign&#10;&#10;Description automatically generated">
            <a:hlinkClick r:id="rId16"/>
            <a:extLst>
              <a:ext uri="{FF2B5EF4-FFF2-40B4-BE49-F238E27FC236}">
                <a16:creationId xmlns:a16="http://schemas.microsoft.com/office/drawing/2014/main" xmlns="" id="{C5BF8CEB-011D-4FEF-81BE-1A069EFB375B}"/>
              </a:ext>
            </a:extLst>
          </p:cNvPr>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6062402" y="285944"/>
            <a:ext cx="656683" cy="616641"/>
          </a:xfrm>
          <a:prstGeom prst="rect">
            <a:avLst/>
          </a:prstGeom>
        </p:spPr>
      </p:pic>
      <p:sp>
        <p:nvSpPr>
          <p:cNvPr id="17" name="Title 1">
            <a:extLst>
              <a:ext uri="{FF2B5EF4-FFF2-40B4-BE49-F238E27FC236}">
                <a16:creationId xmlns:a16="http://schemas.microsoft.com/office/drawing/2014/main" xmlns="" id="{3C2AE047-561B-481E-9D23-53FCCB039C2D}"/>
              </a:ext>
            </a:extLst>
          </p:cNvPr>
          <p:cNvSpPr>
            <a:spLocks noGrp="1"/>
          </p:cNvSpPr>
          <p:nvPr>
            <p:ph type="title"/>
          </p:nvPr>
        </p:nvSpPr>
        <p:spPr>
          <a:xfrm>
            <a:off x="916887" y="63421"/>
            <a:ext cx="7769913" cy="769158"/>
          </a:xfrm>
        </p:spPr>
        <p:txBody>
          <a:bodyPr/>
          <a:lstStyle/>
          <a:p>
            <a:r>
              <a:rPr lang="en-GB" dirty="0"/>
              <a:t>The other side of the story</a:t>
            </a:r>
          </a:p>
        </p:txBody>
      </p:sp>
      <p:sp>
        <p:nvSpPr>
          <p:cNvPr id="16" name="Title 1">
            <a:extLst>
              <a:ext uri="{FF2B5EF4-FFF2-40B4-BE49-F238E27FC236}">
                <a16:creationId xmlns:a16="http://schemas.microsoft.com/office/drawing/2014/main" xmlns="" id="{3F4B2913-CD02-457D-B288-E816F33CCCA1}"/>
              </a:ext>
            </a:extLst>
          </p:cNvPr>
          <p:cNvSpPr txBox="1">
            <a:spLocks/>
          </p:cNvSpPr>
          <p:nvPr/>
        </p:nvSpPr>
        <p:spPr>
          <a:xfrm>
            <a:off x="2403364" y="3743536"/>
            <a:ext cx="4337271" cy="917180"/>
          </a:xfrm>
          <a:prstGeom prst="rect">
            <a:avLst/>
          </a:prstGeom>
        </p:spPr>
        <p:txBody>
          <a:bodyPr vert="horz" lIns="91440" tIns="45720" rIns="91440" bIns="45720" rtlCol="0" anchor="ctr">
            <a:normAutofit fontScale="92500"/>
          </a:bodyPr>
          <a:lstStyle>
            <a:lvl1pPr algn="l" defTabSz="457200" rtl="0" eaLnBrk="1" latinLnBrk="0" hangingPunct="1">
              <a:spcBef>
                <a:spcPct val="0"/>
              </a:spcBef>
              <a:buNone/>
              <a:defRPr lang="en-US" sz="2800" b="1" kern="1200">
                <a:solidFill>
                  <a:schemeClr val="tx1"/>
                </a:solidFill>
                <a:latin typeface="+mn-lt"/>
                <a:ea typeface="+mj-ea"/>
                <a:cs typeface="+mj-cs"/>
              </a:defRPr>
            </a:lvl1pPr>
          </a:lstStyle>
          <a:p>
            <a:pPr algn="ctr"/>
            <a:r>
              <a:rPr lang="en-GB" dirty="0"/>
              <a:t>Will </a:t>
            </a:r>
            <a:r>
              <a:rPr lang="en-GB" dirty="0">
                <a:solidFill>
                  <a:schemeClr val="accent2"/>
                </a:solidFill>
              </a:rPr>
              <a:t>sharing</a:t>
            </a:r>
            <a:r>
              <a:rPr lang="en-GB" dirty="0"/>
              <a:t> their </a:t>
            </a:r>
            <a:r>
              <a:rPr lang="en-GB" dirty="0">
                <a:solidFill>
                  <a:schemeClr val="accent2"/>
                </a:solidFill>
              </a:rPr>
              <a:t>stories</a:t>
            </a:r>
            <a:r>
              <a:rPr lang="en-GB" dirty="0"/>
              <a:t> help </a:t>
            </a:r>
            <a:r>
              <a:rPr lang="en-GB" dirty="0">
                <a:solidFill>
                  <a:schemeClr val="accent2"/>
                </a:solidFill>
              </a:rPr>
              <a:t>prevent extremism</a:t>
            </a:r>
            <a:r>
              <a:rPr lang="en-GB" dirty="0"/>
              <a:t>?</a:t>
            </a:r>
          </a:p>
        </p:txBody>
      </p:sp>
    </p:spTree>
    <p:extLst>
      <p:ext uri="{BB962C8B-B14F-4D97-AF65-F5344CB8AC3E}">
        <p14:creationId xmlns:p14="http://schemas.microsoft.com/office/powerpoint/2010/main" val="20371886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10BF3852-A21E-4812-9370-583533BDA0D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95743" y="1139306"/>
            <a:ext cx="2474563" cy="1883082"/>
          </a:xfrm>
          <a:prstGeom prst="rect">
            <a:avLst/>
          </a:prstGeom>
        </p:spPr>
      </p:pic>
      <p:sp>
        <p:nvSpPr>
          <p:cNvPr id="8" name="Rectangle: Rounded Corners 33">
            <a:extLst>
              <a:ext uri="{FF2B5EF4-FFF2-40B4-BE49-F238E27FC236}">
                <a16:creationId xmlns:a16="http://schemas.microsoft.com/office/drawing/2014/main" xmlns="" id="{CE2FD3D0-32AB-4E09-B71E-CDC998F08E1A}"/>
              </a:ext>
            </a:extLst>
          </p:cNvPr>
          <p:cNvSpPr/>
          <p:nvPr/>
        </p:nvSpPr>
        <p:spPr>
          <a:xfrm>
            <a:off x="361741" y="1043796"/>
            <a:ext cx="2401556" cy="2075587"/>
          </a:xfrm>
          <a:prstGeom prst="roundRect">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rPr>
              <a:t>On 3 June 2017, </a:t>
            </a:r>
            <a:r>
              <a:rPr lang="en-GB" sz="1600" b="1" dirty="0">
                <a:solidFill>
                  <a:schemeClr val="tx1"/>
                </a:solidFill>
              </a:rPr>
              <a:t>three attackers drove a van into people walking along London Bridge</a:t>
            </a:r>
            <a:r>
              <a:rPr lang="en-GB" sz="1600" baseline="30000" dirty="0">
                <a:solidFill>
                  <a:schemeClr val="tx1"/>
                </a:solidFill>
              </a:rPr>
              <a:t>1</a:t>
            </a:r>
            <a:r>
              <a:rPr lang="en-GB" sz="1600" dirty="0">
                <a:solidFill>
                  <a:schemeClr val="tx1"/>
                </a:solidFill>
              </a:rPr>
              <a:t>. They were inspired by Islamic State (ISIS).</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10" name="Cloud 9">
            <a:extLst>
              <a:ext uri="{FF2B5EF4-FFF2-40B4-BE49-F238E27FC236}">
                <a16:creationId xmlns:a16="http://schemas.microsoft.com/office/drawing/2014/main" xmlns="" id="{4B519437-A8B1-4F62-A43D-FBFDE95C3056}"/>
              </a:ext>
            </a:extLst>
          </p:cNvPr>
          <p:cNvSpPr/>
          <p:nvPr/>
        </p:nvSpPr>
        <p:spPr>
          <a:xfrm>
            <a:off x="5643552" y="864512"/>
            <a:ext cx="3150083" cy="2210764"/>
          </a:xfrm>
          <a:prstGeom prst="cloud">
            <a:avLst/>
          </a:prstGeom>
          <a:solidFill>
            <a:srgbClr val="F8AEB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Film clip</a:t>
            </a:r>
          </a:p>
          <a:p>
            <a:pPr algn="ctr"/>
            <a:r>
              <a:rPr lang="en-GB" sz="1600" dirty="0">
                <a:solidFill>
                  <a:schemeClr val="tx1"/>
                </a:solidFill>
                <a:latin typeface="Century Gothic" panose="020B0502020202020204" pitchFamily="34" charset="0"/>
              </a:rPr>
              <a:t>Watch Thomas* talk about that day. How do you think he felt? Have his views changed?</a:t>
            </a:r>
          </a:p>
        </p:txBody>
      </p:sp>
      <p:sp>
        <p:nvSpPr>
          <p:cNvPr id="12" name="Cloud 11">
            <a:extLst>
              <a:ext uri="{FF2B5EF4-FFF2-40B4-BE49-F238E27FC236}">
                <a16:creationId xmlns:a16="http://schemas.microsoft.com/office/drawing/2014/main" xmlns="" id="{26BE8ADF-F1BA-42C7-A1E0-9222BB38FA59}"/>
              </a:ext>
            </a:extLst>
          </p:cNvPr>
          <p:cNvSpPr/>
          <p:nvPr/>
        </p:nvSpPr>
        <p:spPr>
          <a:xfrm>
            <a:off x="4128546" y="5227580"/>
            <a:ext cx="4653713" cy="1297928"/>
          </a:xfrm>
          <a:prstGeom prst="cloud">
            <a:avLst/>
          </a:prstGeom>
          <a:solidFill>
            <a:srgbClr val="F8AEB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Discuss together</a:t>
            </a:r>
          </a:p>
          <a:p>
            <a:pPr algn="ctr"/>
            <a:r>
              <a:rPr lang="en-GB" sz="1600" dirty="0">
                <a:solidFill>
                  <a:schemeClr val="tx1"/>
                </a:solidFill>
                <a:latin typeface="Century Gothic" panose="020B0502020202020204" pitchFamily="34" charset="0"/>
              </a:rPr>
              <a:t>Do you agree with Thomas? Why/why not?</a:t>
            </a:r>
          </a:p>
        </p:txBody>
      </p:sp>
      <p:sp>
        <p:nvSpPr>
          <p:cNvPr id="14" name="Rectangle: Rounded Corners 33">
            <a:extLst>
              <a:ext uri="{FF2B5EF4-FFF2-40B4-BE49-F238E27FC236}">
                <a16:creationId xmlns:a16="http://schemas.microsoft.com/office/drawing/2014/main" xmlns="" id="{C9D352D8-C89B-4B3A-930A-B4BA207B662C}"/>
              </a:ext>
            </a:extLst>
          </p:cNvPr>
          <p:cNvSpPr/>
          <p:nvPr/>
        </p:nvSpPr>
        <p:spPr>
          <a:xfrm>
            <a:off x="361741" y="5721264"/>
            <a:ext cx="3257759" cy="862006"/>
          </a:xfrm>
          <a:prstGeom prst="roundRect">
            <a:avLst/>
          </a:prstGeom>
          <a:solidFill>
            <a:schemeClr val="accent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b="1" dirty="0">
                <a:solidFill>
                  <a:schemeClr val="tx1"/>
                </a:solidFill>
                <a:latin typeface="Century Gothic" panose="020B0502020202020204" pitchFamily="34" charset="0"/>
                <a:ea typeface="Century Gothic"/>
                <a:cs typeface="Century Gothic"/>
                <a:sym typeface="Century Gothic"/>
              </a:rPr>
              <a:t>Radicalisation</a:t>
            </a:r>
            <a:r>
              <a:rPr lang="en-GB" sz="1400" baseline="30000" dirty="0">
                <a:solidFill>
                  <a:schemeClr val="tx1"/>
                </a:solidFill>
                <a:latin typeface="Century Gothic" panose="020B0502020202020204" pitchFamily="34" charset="0"/>
                <a:ea typeface="Century Gothic"/>
                <a:cs typeface="Century Gothic"/>
                <a:sym typeface="Century Gothic"/>
              </a:rPr>
              <a:t>2</a:t>
            </a:r>
            <a:r>
              <a:rPr lang="en-GB" sz="1400" b="1" dirty="0">
                <a:solidFill>
                  <a:schemeClr val="tx1"/>
                </a:solidFill>
                <a:latin typeface="Century Gothic" panose="020B0502020202020204" pitchFamily="34" charset="0"/>
                <a:ea typeface="Century Gothic"/>
                <a:cs typeface="Century Gothic"/>
                <a:sym typeface="Century Gothic"/>
              </a:rPr>
              <a:t>: </a:t>
            </a:r>
          </a:p>
          <a:p>
            <a:pPr algn="ctr"/>
            <a:r>
              <a:rPr lang="en-GB" sz="1400" dirty="0">
                <a:solidFill>
                  <a:schemeClr val="tx1"/>
                </a:solidFill>
                <a:latin typeface="Century Gothic" panose="020B0502020202020204" pitchFamily="34" charset="0"/>
                <a:ea typeface="Century Gothic"/>
                <a:cs typeface="Century Gothic"/>
                <a:sym typeface="Century Gothic"/>
              </a:rPr>
              <a:t>Making someone become more extreme in their political or religious beliefs</a:t>
            </a:r>
            <a:r>
              <a:rPr lang="en-GB" sz="1400" b="1" dirty="0">
                <a:solidFill>
                  <a:schemeClr val="tx1"/>
                </a:solidFill>
                <a:latin typeface="Century Gothic" panose="020B0502020202020204" pitchFamily="34" charset="0"/>
                <a:ea typeface="Century Gothic"/>
                <a:cs typeface="Century Gothic"/>
                <a:sym typeface="Century Gothic"/>
              </a:rPr>
              <a:t>.</a:t>
            </a:r>
          </a:p>
        </p:txBody>
      </p:sp>
      <p:pic>
        <p:nvPicPr>
          <p:cNvPr id="17" name="Picture 16">
            <a:hlinkClick r:id="rId4"/>
            <a:extLst>
              <a:ext uri="{FF2B5EF4-FFF2-40B4-BE49-F238E27FC236}">
                <a16:creationId xmlns:a16="http://schemas.microsoft.com/office/drawing/2014/main" xmlns="" id="{366DC246-A428-4D76-B3C1-3FDAB2595C2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61741" y="3258430"/>
            <a:ext cx="3257759" cy="2357240"/>
          </a:xfrm>
          <a:prstGeom prst="rect">
            <a:avLst/>
          </a:prstGeom>
        </p:spPr>
      </p:pic>
      <p:sp>
        <p:nvSpPr>
          <p:cNvPr id="18" name="Rectangle: Rounded Corners 33">
            <a:hlinkClick r:id="rId4"/>
            <a:extLst>
              <a:ext uri="{FF2B5EF4-FFF2-40B4-BE49-F238E27FC236}">
                <a16:creationId xmlns:a16="http://schemas.microsoft.com/office/drawing/2014/main" xmlns="" id="{FE84E6D4-D0D6-494D-8475-7DA32CD6843C}"/>
              </a:ext>
            </a:extLst>
          </p:cNvPr>
          <p:cNvSpPr/>
          <p:nvPr/>
        </p:nvSpPr>
        <p:spPr>
          <a:xfrm>
            <a:off x="3223127" y="3170884"/>
            <a:ext cx="634259" cy="516232"/>
          </a:xfrm>
          <a:prstGeom prst="roundRect">
            <a:avLst/>
          </a:prstGeom>
          <a:solidFill>
            <a:srgbClr val="F9ADB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0:00-1:29</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20" name="Rectangle 19">
            <a:extLst>
              <a:ext uri="{FF2B5EF4-FFF2-40B4-BE49-F238E27FC236}">
                <a16:creationId xmlns:a16="http://schemas.microsoft.com/office/drawing/2014/main" xmlns="" id="{67C500C9-D33F-4324-9D73-414459782BCB}"/>
              </a:ext>
            </a:extLst>
          </p:cNvPr>
          <p:cNvSpPr/>
          <p:nvPr/>
        </p:nvSpPr>
        <p:spPr>
          <a:xfrm>
            <a:off x="125235" y="6627335"/>
            <a:ext cx="2137124" cy="215444"/>
          </a:xfrm>
          <a:prstGeom prst="rect">
            <a:avLst/>
          </a:prstGeom>
        </p:spPr>
        <p:txBody>
          <a:bodyPr wrap="none">
            <a:spAutoFit/>
          </a:bodyPr>
          <a:lstStyle/>
          <a:p>
            <a:r>
              <a:rPr lang="en-GB" sz="800" dirty="0">
                <a:hlinkClick r:id="rId6"/>
              </a:rPr>
              <a:t>https://safeshare.tv/x/s5gQJQ5MwMo</a:t>
            </a:r>
            <a:r>
              <a:rPr lang="en-GB" sz="800" dirty="0"/>
              <a:t> </a:t>
            </a:r>
          </a:p>
        </p:txBody>
      </p:sp>
      <p:sp>
        <p:nvSpPr>
          <p:cNvPr id="13" name="Rectangle: Rounded Corners 33">
            <a:extLst>
              <a:ext uri="{FF2B5EF4-FFF2-40B4-BE49-F238E27FC236}">
                <a16:creationId xmlns:a16="http://schemas.microsoft.com/office/drawing/2014/main" xmlns="" id="{7324A9F1-C22E-472D-9F07-E53C853CA778}"/>
              </a:ext>
            </a:extLst>
          </p:cNvPr>
          <p:cNvSpPr/>
          <p:nvPr/>
        </p:nvSpPr>
        <p:spPr>
          <a:xfrm>
            <a:off x="4139921" y="3326034"/>
            <a:ext cx="4653714" cy="1637852"/>
          </a:xfrm>
          <a:prstGeom prst="wedgeRoundRectCallout">
            <a:avLst>
              <a:gd name="adj1" fmla="val -88385"/>
              <a:gd name="adj2" fmla="val 2117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“The people who did this are also just human beings like you and me. No one is born a terrorist, but people are turned into terrorists by radicalisation.”</a:t>
            </a:r>
          </a:p>
        </p:txBody>
      </p:sp>
      <p:pic>
        <p:nvPicPr>
          <p:cNvPr id="21" name="Picture 20" descr="A close up of a sign&#10;&#10;Description automatically generated">
            <a:hlinkClick r:id="rId7"/>
            <a:extLst>
              <a:ext uri="{FF2B5EF4-FFF2-40B4-BE49-F238E27FC236}">
                <a16:creationId xmlns:a16="http://schemas.microsoft.com/office/drawing/2014/main" xmlns="" id="{8CBDC489-3FAB-413F-99F0-FDA6EB6F402F}"/>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250888" y="221406"/>
            <a:ext cx="656683" cy="616641"/>
          </a:xfrm>
          <a:prstGeom prst="rect">
            <a:avLst/>
          </a:prstGeom>
        </p:spPr>
      </p:pic>
      <p:pic>
        <p:nvPicPr>
          <p:cNvPr id="19" name="Picture 18">
            <a:extLst>
              <a:ext uri="{FF2B5EF4-FFF2-40B4-BE49-F238E27FC236}">
                <a16:creationId xmlns:a16="http://schemas.microsoft.com/office/drawing/2014/main" xmlns="" id="{72D4D1AD-2D28-4897-8A01-934342AE64C4}"/>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36429" y="196985"/>
            <a:ext cx="799349" cy="769158"/>
          </a:xfrm>
          <a:prstGeom prst="rect">
            <a:avLst/>
          </a:prstGeom>
        </p:spPr>
      </p:pic>
      <p:sp>
        <p:nvSpPr>
          <p:cNvPr id="16" name="Title 1">
            <a:extLst>
              <a:ext uri="{FF2B5EF4-FFF2-40B4-BE49-F238E27FC236}">
                <a16:creationId xmlns:a16="http://schemas.microsoft.com/office/drawing/2014/main" xmlns="" id="{5397B223-1B5A-4AF9-8491-D20F3502D091}"/>
              </a:ext>
            </a:extLst>
          </p:cNvPr>
          <p:cNvSpPr txBox="1">
            <a:spLocks/>
          </p:cNvSpPr>
          <p:nvPr/>
        </p:nvSpPr>
        <p:spPr>
          <a:xfrm>
            <a:off x="916887" y="152920"/>
            <a:ext cx="776991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The other side of the story</a:t>
            </a:r>
          </a:p>
        </p:txBody>
      </p:sp>
    </p:spTree>
    <p:extLst>
      <p:ext uri="{BB962C8B-B14F-4D97-AF65-F5344CB8AC3E}">
        <p14:creationId xmlns:p14="http://schemas.microsoft.com/office/powerpoint/2010/main" val="91806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4" grpId="0" animBg="1"/>
      <p:bldP spid="18"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4935BA4B-7014-4859-B1F4-6A9EBB7EE26D}"/>
              </a:ext>
            </a:extLst>
          </p:cNvPr>
          <p:cNvSpPr/>
          <p:nvPr/>
        </p:nvSpPr>
        <p:spPr>
          <a:xfrm>
            <a:off x="376519" y="1038723"/>
            <a:ext cx="4537728" cy="1358922"/>
          </a:xfrm>
          <a:prstGeom prst="roundRect">
            <a:avLst/>
          </a:prstGeom>
          <a:solidFill>
            <a:schemeClr val="bg1">
              <a:lumMod val="95000"/>
            </a:scheme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On 22</a:t>
            </a:r>
            <a:r>
              <a:rPr lang="en-GB" sz="1600" baseline="30000" dirty="0">
                <a:solidFill>
                  <a:schemeClr val="tx1"/>
                </a:solidFill>
              </a:rPr>
              <a:t>nd</a:t>
            </a:r>
            <a:r>
              <a:rPr lang="en-GB" sz="1600" dirty="0">
                <a:solidFill>
                  <a:schemeClr val="tx1"/>
                </a:solidFill>
              </a:rPr>
              <a:t> March 2017, there was a </a:t>
            </a:r>
            <a:r>
              <a:rPr lang="en-GB" sz="1600" b="1" dirty="0">
                <a:solidFill>
                  <a:schemeClr val="tx1"/>
                </a:solidFill>
              </a:rPr>
              <a:t>terror attack </a:t>
            </a:r>
            <a:r>
              <a:rPr lang="en-GB" sz="1600" dirty="0">
                <a:solidFill>
                  <a:schemeClr val="tx1"/>
                </a:solidFill>
              </a:rPr>
              <a:t>on </a:t>
            </a:r>
            <a:r>
              <a:rPr lang="en-GB" sz="1600" b="1" dirty="0">
                <a:solidFill>
                  <a:schemeClr val="tx1"/>
                </a:solidFill>
              </a:rPr>
              <a:t>Westminster Bridge</a:t>
            </a:r>
            <a:r>
              <a:rPr lang="en-GB" sz="1600" dirty="0">
                <a:solidFill>
                  <a:schemeClr val="tx1"/>
                </a:solidFill>
              </a:rPr>
              <a:t>. The attacker, inspired by Islamic State (ISIS), </a:t>
            </a:r>
            <a:r>
              <a:rPr lang="en-GB" sz="1600" b="1" dirty="0">
                <a:solidFill>
                  <a:schemeClr val="tx1"/>
                </a:solidFill>
              </a:rPr>
              <a:t>drove a car onto the pavement</a:t>
            </a:r>
            <a:r>
              <a:rPr lang="en-GB" sz="1600" dirty="0">
                <a:solidFill>
                  <a:schemeClr val="tx1"/>
                </a:solidFill>
              </a:rPr>
              <a:t> </a:t>
            </a:r>
            <a:r>
              <a:rPr lang="en-GB" sz="1600" b="1" dirty="0">
                <a:solidFill>
                  <a:schemeClr val="tx1"/>
                </a:solidFill>
              </a:rPr>
              <a:t>and injured more than 50 people</a:t>
            </a:r>
            <a:r>
              <a:rPr lang="en-GB" sz="1600" dirty="0">
                <a:solidFill>
                  <a:schemeClr val="tx1"/>
                </a:solidFill>
              </a:rPr>
              <a:t>. </a:t>
            </a:r>
          </a:p>
        </p:txBody>
      </p:sp>
      <p:pic>
        <p:nvPicPr>
          <p:cNvPr id="5" name="Picture 4">
            <a:extLst>
              <a:ext uri="{FF2B5EF4-FFF2-40B4-BE49-F238E27FC236}">
                <a16:creationId xmlns:a16="http://schemas.microsoft.com/office/drawing/2014/main" xmlns="" id="{CD6FCFF0-EA9C-47EC-A500-00E22D18110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080775" y="839352"/>
            <a:ext cx="3772552" cy="2134356"/>
          </a:xfrm>
          <a:prstGeom prst="rect">
            <a:avLst/>
          </a:prstGeom>
        </p:spPr>
      </p:pic>
      <p:sp>
        <p:nvSpPr>
          <p:cNvPr id="6" name="Cloud 5">
            <a:extLst>
              <a:ext uri="{FF2B5EF4-FFF2-40B4-BE49-F238E27FC236}">
                <a16:creationId xmlns:a16="http://schemas.microsoft.com/office/drawing/2014/main" xmlns="" id="{630919A8-DC77-4271-9396-F88797AAA956}"/>
              </a:ext>
            </a:extLst>
          </p:cNvPr>
          <p:cNvSpPr/>
          <p:nvPr/>
        </p:nvSpPr>
        <p:spPr>
          <a:xfrm>
            <a:off x="5080775" y="3081642"/>
            <a:ext cx="3747152" cy="1529991"/>
          </a:xfrm>
          <a:prstGeom prst="cloud">
            <a:avLst/>
          </a:prstGeom>
          <a:solidFill>
            <a:srgbClr val="F8AEB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Watch and think</a:t>
            </a:r>
          </a:p>
          <a:p>
            <a:pPr algn="ctr"/>
            <a:r>
              <a:rPr lang="en-GB" sz="1600" dirty="0">
                <a:solidFill>
                  <a:schemeClr val="tx1"/>
                </a:solidFill>
                <a:latin typeface="Century Gothic" panose="020B0502020202020204" pitchFamily="34" charset="0"/>
              </a:rPr>
              <a:t>Listen to Travis’ story. Can you answer his question?</a:t>
            </a:r>
          </a:p>
        </p:txBody>
      </p:sp>
      <p:sp>
        <p:nvSpPr>
          <p:cNvPr id="7" name="Rectangle: Rounded Corners 6">
            <a:extLst>
              <a:ext uri="{FF2B5EF4-FFF2-40B4-BE49-F238E27FC236}">
                <a16:creationId xmlns:a16="http://schemas.microsoft.com/office/drawing/2014/main" xmlns="" id="{C367E4BD-2495-4658-964A-263E5EC0D042}"/>
              </a:ext>
            </a:extLst>
          </p:cNvPr>
          <p:cNvSpPr/>
          <p:nvPr/>
        </p:nvSpPr>
        <p:spPr>
          <a:xfrm>
            <a:off x="372255" y="2505757"/>
            <a:ext cx="4537728" cy="467951"/>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Travis</a:t>
            </a:r>
            <a:r>
              <a:rPr lang="en-GB" sz="1600" dirty="0">
                <a:solidFill>
                  <a:schemeClr val="tx1"/>
                </a:solidFill>
              </a:rPr>
              <a:t> was </a:t>
            </a:r>
            <a:r>
              <a:rPr lang="en-GB" sz="1600" b="1" dirty="0">
                <a:solidFill>
                  <a:schemeClr val="tx1"/>
                </a:solidFill>
              </a:rPr>
              <a:t>injured</a:t>
            </a:r>
            <a:r>
              <a:rPr lang="en-GB" sz="1600" dirty="0">
                <a:solidFill>
                  <a:schemeClr val="tx1"/>
                </a:solidFill>
              </a:rPr>
              <a:t> in the attack.</a:t>
            </a:r>
          </a:p>
        </p:txBody>
      </p:sp>
      <p:pic>
        <p:nvPicPr>
          <p:cNvPr id="14" name="Picture 13">
            <a:hlinkClick r:id="rId4"/>
            <a:extLst>
              <a:ext uri="{FF2B5EF4-FFF2-40B4-BE49-F238E27FC236}">
                <a16:creationId xmlns:a16="http://schemas.microsoft.com/office/drawing/2014/main" xmlns="" id="{7B1945AF-DC6C-421E-9FA3-17F73CC3781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flipH="1">
            <a:off x="376517" y="3189791"/>
            <a:ext cx="4195481" cy="3359294"/>
          </a:xfrm>
          <a:prstGeom prst="rect">
            <a:avLst/>
          </a:prstGeom>
        </p:spPr>
      </p:pic>
      <p:sp>
        <p:nvSpPr>
          <p:cNvPr id="10" name="Rectangle: Rounded Corners 9">
            <a:hlinkClick r:id="rId4"/>
            <a:extLst>
              <a:ext uri="{FF2B5EF4-FFF2-40B4-BE49-F238E27FC236}">
                <a16:creationId xmlns:a16="http://schemas.microsoft.com/office/drawing/2014/main" xmlns="" id="{FD91D7FE-A26C-4100-B0BB-545CBCE2187D}"/>
              </a:ext>
            </a:extLst>
          </p:cNvPr>
          <p:cNvSpPr/>
          <p:nvPr/>
        </p:nvSpPr>
        <p:spPr>
          <a:xfrm>
            <a:off x="4159965" y="3069958"/>
            <a:ext cx="754282" cy="538252"/>
          </a:xfrm>
          <a:prstGeom prst="roundRect">
            <a:avLst/>
          </a:prstGeom>
          <a:solidFill>
            <a:srgbClr val="F9ADB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0:00-1:22</a:t>
            </a:r>
          </a:p>
        </p:txBody>
      </p:sp>
      <p:sp>
        <p:nvSpPr>
          <p:cNvPr id="13" name="Rectangle: Rounded Corners 33">
            <a:extLst>
              <a:ext uri="{FF2B5EF4-FFF2-40B4-BE49-F238E27FC236}">
                <a16:creationId xmlns:a16="http://schemas.microsoft.com/office/drawing/2014/main" xmlns="" id="{0DBA0811-0983-4AF0-AFEE-E531D31B3874}"/>
              </a:ext>
            </a:extLst>
          </p:cNvPr>
          <p:cNvSpPr/>
          <p:nvPr/>
        </p:nvSpPr>
        <p:spPr>
          <a:xfrm>
            <a:off x="4778477" y="4854193"/>
            <a:ext cx="4049450" cy="1677384"/>
          </a:xfrm>
          <a:prstGeom prst="wedgeRoundRectCallout">
            <a:avLst>
              <a:gd name="adj1" fmla="val -69097"/>
              <a:gd name="adj2" fmla="val -86821"/>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“Had people […] that knew him spoken out about changes in his behaviour or in his life, how could [things] have been different?”</a:t>
            </a:r>
          </a:p>
        </p:txBody>
      </p:sp>
      <p:sp>
        <p:nvSpPr>
          <p:cNvPr id="18" name="Rectangle 17">
            <a:extLst>
              <a:ext uri="{FF2B5EF4-FFF2-40B4-BE49-F238E27FC236}">
                <a16:creationId xmlns:a16="http://schemas.microsoft.com/office/drawing/2014/main" xmlns="" id="{EE0EE877-72DC-48A9-96F0-B63D8D1BDBAA}"/>
              </a:ext>
            </a:extLst>
          </p:cNvPr>
          <p:cNvSpPr/>
          <p:nvPr/>
        </p:nvSpPr>
        <p:spPr>
          <a:xfrm>
            <a:off x="0" y="6632483"/>
            <a:ext cx="2183611" cy="230832"/>
          </a:xfrm>
          <a:prstGeom prst="rect">
            <a:avLst/>
          </a:prstGeom>
        </p:spPr>
        <p:txBody>
          <a:bodyPr wrap="none">
            <a:spAutoFit/>
          </a:bodyPr>
          <a:lstStyle/>
          <a:p>
            <a:r>
              <a:rPr lang="en-GB" sz="900" dirty="0">
                <a:solidFill>
                  <a:srgbClr val="0000FF"/>
                </a:solidFill>
                <a:latin typeface="Century Gothic" panose="020B0502020202020204" pitchFamily="34" charset="0"/>
                <a:hlinkClick r:id="rId6">
                  <a:extLst>
                    <a:ext uri="{A12FA001-AC4F-418D-AE19-62706E023703}">
                      <ahyp:hlinkClr xmlns:ahyp="http://schemas.microsoft.com/office/drawing/2018/hyperlinkcolor" xmlns="" val="tx"/>
                    </a:ext>
                  </a:extLst>
                </a:hlinkClick>
              </a:rPr>
              <a:t>https://safeshare.tv/x/_jjHeB29acc#</a:t>
            </a:r>
            <a:endParaRPr lang="en-GB" sz="900" dirty="0">
              <a:solidFill>
                <a:srgbClr val="0000FF"/>
              </a:solidFill>
              <a:latin typeface="Century Gothic" panose="020B0502020202020204" pitchFamily="34" charset="0"/>
            </a:endParaRPr>
          </a:p>
        </p:txBody>
      </p:sp>
      <p:pic>
        <p:nvPicPr>
          <p:cNvPr id="15" name="Picture 14">
            <a:extLst>
              <a:ext uri="{FF2B5EF4-FFF2-40B4-BE49-F238E27FC236}">
                <a16:creationId xmlns:a16="http://schemas.microsoft.com/office/drawing/2014/main" xmlns="" id="{31E5E06F-F325-45D9-843B-10150F78528C}"/>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6429" y="196985"/>
            <a:ext cx="799349" cy="769158"/>
          </a:xfrm>
          <a:prstGeom prst="rect">
            <a:avLst/>
          </a:prstGeom>
        </p:spPr>
      </p:pic>
      <p:pic>
        <p:nvPicPr>
          <p:cNvPr id="16" name="Picture 15" descr="A close up of a sign&#10;&#10;Description automatically generated">
            <a:hlinkClick r:id="rId8"/>
            <a:extLst>
              <a:ext uri="{FF2B5EF4-FFF2-40B4-BE49-F238E27FC236}">
                <a16:creationId xmlns:a16="http://schemas.microsoft.com/office/drawing/2014/main" xmlns="" id="{6BFF2E71-B828-43F4-B298-40BACF8758DA}"/>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250888" y="221406"/>
            <a:ext cx="656683" cy="616641"/>
          </a:xfrm>
          <a:prstGeom prst="rect">
            <a:avLst/>
          </a:prstGeom>
        </p:spPr>
      </p:pic>
      <p:sp>
        <p:nvSpPr>
          <p:cNvPr id="17" name="Title 1">
            <a:extLst>
              <a:ext uri="{FF2B5EF4-FFF2-40B4-BE49-F238E27FC236}">
                <a16:creationId xmlns:a16="http://schemas.microsoft.com/office/drawing/2014/main" xmlns="" id="{76662068-F52B-45A6-92AF-09D619E3DC42}"/>
              </a:ext>
            </a:extLst>
          </p:cNvPr>
          <p:cNvSpPr txBox="1">
            <a:spLocks/>
          </p:cNvSpPr>
          <p:nvPr/>
        </p:nvSpPr>
        <p:spPr>
          <a:xfrm>
            <a:off x="916887" y="152920"/>
            <a:ext cx="776991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The other side of the story</a:t>
            </a:r>
          </a:p>
        </p:txBody>
      </p:sp>
    </p:spTree>
    <p:extLst>
      <p:ext uri="{BB962C8B-B14F-4D97-AF65-F5344CB8AC3E}">
        <p14:creationId xmlns:p14="http://schemas.microsoft.com/office/powerpoint/2010/main" val="753360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33">
            <a:extLst>
              <a:ext uri="{FF2B5EF4-FFF2-40B4-BE49-F238E27FC236}">
                <a16:creationId xmlns:a16="http://schemas.microsoft.com/office/drawing/2014/main" xmlns="" id="{194F4EAA-D201-4891-86EB-A628D70B4A91}"/>
              </a:ext>
            </a:extLst>
          </p:cNvPr>
          <p:cNvSpPr/>
          <p:nvPr/>
        </p:nvSpPr>
        <p:spPr>
          <a:xfrm>
            <a:off x="419966" y="1045619"/>
            <a:ext cx="3941969" cy="131412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Both Thomas and Travis wondered whether </a:t>
            </a:r>
            <a:r>
              <a:rPr lang="en-GB" sz="1600" b="1" dirty="0">
                <a:solidFill>
                  <a:schemeClr val="tx1"/>
                </a:solidFill>
                <a:latin typeface="Century Gothic" panose="020B0502020202020204" pitchFamily="34" charset="0"/>
                <a:ea typeface="Century Gothic"/>
                <a:cs typeface="Century Gothic"/>
                <a:sym typeface="Century Gothic"/>
              </a:rPr>
              <a:t>things would have been different</a:t>
            </a:r>
            <a:r>
              <a:rPr lang="en-GB" sz="1600" dirty="0">
                <a:solidFill>
                  <a:schemeClr val="tx1"/>
                </a:solidFill>
                <a:latin typeface="Century Gothic" panose="020B0502020202020204" pitchFamily="34" charset="0"/>
                <a:ea typeface="Century Gothic"/>
                <a:cs typeface="Century Gothic"/>
                <a:sym typeface="Century Gothic"/>
              </a:rPr>
              <a:t> if someone had </a:t>
            </a:r>
            <a:r>
              <a:rPr lang="en-GB" sz="1600" b="1" dirty="0">
                <a:solidFill>
                  <a:schemeClr val="tx1"/>
                </a:solidFill>
                <a:latin typeface="Century Gothic" panose="020B0502020202020204" pitchFamily="34" charset="0"/>
                <a:ea typeface="Century Gothic"/>
                <a:cs typeface="Century Gothic"/>
                <a:sym typeface="Century Gothic"/>
              </a:rPr>
              <a:t>reported the signs </a:t>
            </a:r>
            <a:r>
              <a:rPr lang="en-GB" sz="1600" dirty="0">
                <a:solidFill>
                  <a:schemeClr val="tx1"/>
                </a:solidFill>
                <a:latin typeface="Century Gothic" panose="020B0502020202020204" pitchFamily="34" charset="0"/>
                <a:ea typeface="Century Gothic"/>
                <a:cs typeface="Century Gothic"/>
                <a:sym typeface="Century Gothic"/>
              </a:rPr>
              <a:t>of </a:t>
            </a:r>
            <a:r>
              <a:rPr lang="en-GB" sz="1600" b="1" dirty="0">
                <a:solidFill>
                  <a:schemeClr val="tx1"/>
                </a:solidFill>
                <a:latin typeface="Century Gothic" panose="020B0502020202020204" pitchFamily="34" charset="0"/>
                <a:ea typeface="Century Gothic"/>
                <a:cs typeface="Century Gothic"/>
                <a:sym typeface="Century Gothic"/>
              </a:rPr>
              <a:t>extremist views earlier</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20" name="Cloud 19">
            <a:extLst>
              <a:ext uri="{FF2B5EF4-FFF2-40B4-BE49-F238E27FC236}">
                <a16:creationId xmlns:a16="http://schemas.microsoft.com/office/drawing/2014/main" xmlns="" id="{5CCA91D4-D22B-4875-9972-94B5D30AAD16}"/>
              </a:ext>
            </a:extLst>
          </p:cNvPr>
          <p:cNvSpPr/>
          <p:nvPr/>
        </p:nvSpPr>
        <p:spPr>
          <a:xfrm>
            <a:off x="616611" y="4947527"/>
            <a:ext cx="4250356" cy="1542366"/>
          </a:xfrm>
          <a:prstGeom prst="cloud">
            <a:avLst/>
          </a:prstGeom>
          <a:solidFill>
            <a:srgbClr val="F9ADB3"/>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lvl="1" algn="ctr"/>
            <a:r>
              <a:rPr lang="en-GB" sz="1600" b="1" dirty="0">
                <a:solidFill>
                  <a:schemeClr val="tx1"/>
                </a:solidFill>
                <a:latin typeface="Century Gothic"/>
                <a:ea typeface="Lato" panose="020F0502020204030203" pitchFamily="34" charset="0"/>
                <a:cs typeface="Century Gothic"/>
              </a:rPr>
              <a:t>Reflection</a:t>
            </a:r>
          </a:p>
          <a:p>
            <a:pPr marL="0" lvl="1" algn="ctr"/>
            <a:r>
              <a:rPr lang="en-GB" sz="1600" dirty="0">
                <a:solidFill>
                  <a:schemeClr val="tx1"/>
                </a:solidFill>
                <a:latin typeface="Century Gothic"/>
                <a:ea typeface="Lato" panose="020F0502020204030203" pitchFamily="34" charset="0"/>
                <a:cs typeface="Century Gothic"/>
              </a:rPr>
              <a:t>Have the stories helped to show you what you can do to help?</a:t>
            </a:r>
          </a:p>
        </p:txBody>
      </p:sp>
      <p:sp>
        <p:nvSpPr>
          <p:cNvPr id="23" name="Rectangle: Rounded Corners 33">
            <a:extLst>
              <a:ext uri="{FF2B5EF4-FFF2-40B4-BE49-F238E27FC236}">
                <a16:creationId xmlns:a16="http://schemas.microsoft.com/office/drawing/2014/main" xmlns="" id="{58FAF8E8-D8D2-4C82-B716-C9B832027EE0}"/>
              </a:ext>
            </a:extLst>
          </p:cNvPr>
          <p:cNvSpPr/>
          <p:nvPr/>
        </p:nvSpPr>
        <p:spPr>
          <a:xfrm>
            <a:off x="4608537" y="1045618"/>
            <a:ext cx="4053712" cy="131412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We all have a </a:t>
            </a:r>
            <a:r>
              <a:rPr lang="en-GB" sz="1600" b="1" dirty="0">
                <a:solidFill>
                  <a:schemeClr val="tx1"/>
                </a:solidFill>
                <a:latin typeface="Century Gothic" panose="020B0502020202020204" pitchFamily="34" charset="0"/>
                <a:ea typeface="Century Gothic"/>
                <a:cs typeface="Century Gothic"/>
                <a:sym typeface="Century Gothic"/>
              </a:rPr>
              <a:t>responsibility to help keep each other safe</a:t>
            </a:r>
            <a:r>
              <a:rPr lang="en-GB" sz="1600" dirty="0">
                <a:solidFill>
                  <a:schemeClr val="tx1"/>
                </a:solidFill>
                <a:latin typeface="Century Gothic" panose="020B0502020202020204" pitchFamily="34" charset="0"/>
                <a:ea typeface="Century Gothic"/>
                <a:cs typeface="Century Gothic"/>
                <a:sym typeface="Century Gothic"/>
              </a:rPr>
              <a:t>, and it is important that you know </a:t>
            </a:r>
            <a:r>
              <a:rPr lang="en-GB" sz="1600" b="1" dirty="0">
                <a:solidFill>
                  <a:schemeClr val="tx1"/>
                </a:solidFill>
                <a:latin typeface="Century Gothic" panose="020B0502020202020204" pitchFamily="34" charset="0"/>
                <a:ea typeface="Century Gothic"/>
                <a:cs typeface="Century Gothic"/>
                <a:sym typeface="Century Gothic"/>
              </a:rPr>
              <a:t>what to do </a:t>
            </a:r>
            <a:r>
              <a:rPr lang="en-GB" sz="1600" dirty="0">
                <a:solidFill>
                  <a:schemeClr val="tx1"/>
                </a:solidFill>
                <a:latin typeface="Century Gothic" panose="020B0502020202020204" pitchFamily="34" charset="0"/>
                <a:ea typeface="Century Gothic"/>
                <a:cs typeface="Century Gothic"/>
                <a:sym typeface="Century Gothic"/>
              </a:rPr>
              <a:t>if you </a:t>
            </a:r>
            <a:r>
              <a:rPr lang="en-GB" sz="1600" b="1" dirty="0">
                <a:solidFill>
                  <a:schemeClr val="tx1"/>
                </a:solidFill>
                <a:latin typeface="Century Gothic" panose="020B0502020202020204" pitchFamily="34" charset="0"/>
                <a:ea typeface="Century Gothic"/>
                <a:cs typeface="Century Gothic"/>
                <a:sym typeface="Century Gothic"/>
              </a:rPr>
              <a:t>see or hear </a:t>
            </a:r>
            <a:r>
              <a:rPr lang="en-GB" sz="1600" dirty="0">
                <a:solidFill>
                  <a:schemeClr val="tx1"/>
                </a:solidFill>
                <a:latin typeface="Century Gothic" panose="020B0502020202020204" pitchFamily="34" charset="0"/>
                <a:ea typeface="Century Gothic"/>
                <a:cs typeface="Century Gothic"/>
                <a:sym typeface="Century Gothic"/>
              </a:rPr>
              <a:t>any </a:t>
            </a:r>
            <a:r>
              <a:rPr lang="en-GB" sz="1600" b="1" dirty="0">
                <a:solidFill>
                  <a:schemeClr val="tx1"/>
                </a:solidFill>
                <a:latin typeface="Century Gothic" panose="020B0502020202020204" pitchFamily="34" charset="0"/>
                <a:ea typeface="Century Gothic"/>
                <a:cs typeface="Century Gothic"/>
                <a:sym typeface="Century Gothic"/>
              </a:rPr>
              <a:t>extreme</a:t>
            </a:r>
            <a:r>
              <a:rPr lang="en-GB" sz="1600" dirty="0">
                <a:solidFill>
                  <a:schemeClr val="tx1"/>
                </a:solidFill>
                <a:latin typeface="Century Gothic" panose="020B0502020202020204" pitchFamily="34" charset="0"/>
                <a:ea typeface="Century Gothic"/>
                <a:cs typeface="Century Gothic"/>
                <a:sym typeface="Century Gothic"/>
              </a:rPr>
              <a:t> ideas.</a:t>
            </a:r>
          </a:p>
        </p:txBody>
      </p:sp>
      <p:pic>
        <p:nvPicPr>
          <p:cNvPr id="12" name="Picture 11">
            <a:extLst>
              <a:ext uri="{FF2B5EF4-FFF2-40B4-BE49-F238E27FC236}">
                <a16:creationId xmlns:a16="http://schemas.microsoft.com/office/drawing/2014/main" xmlns="" id="{137286BD-EBF6-42EF-B062-B5AD4D3D2C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185720">
            <a:off x="199496" y="202934"/>
            <a:ext cx="649938" cy="774427"/>
          </a:xfrm>
          <a:prstGeom prst="rect">
            <a:avLst/>
          </a:prstGeom>
        </p:spPr>
      </p:pic>
      <p:sp>
        <p:nvSpPr>
          <p:cNvPr id="13" name="Rectangle: Rounded Corners 33">
            <a:extLst>
              <a:ext uri="{FF2B5EF4-FFF2-40B4-BE49-F238E27FC236}">
                <a16:creationId xmlns:a16="http://schemas.microsoft.com/office/drawing/2014/main" xmlns="" id="{732028C9-13BF-4C8B-A1E0-64E219A3C680}"/>
              </a:ext>
            </a:extLst>
          </p:cNvPr>
          <p:cNvSpPr/>
          <p:nvPr/>
        </p:nvSpPr>
        <p:spPr>
          <a:xfrm>
            <a:off x="5313404" y="5007584"/>
            <a:ext cx="3348845" cy="1422252"/>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rPr>
              <a:t>Challenge: </a:t>
            </a:r>
          </a:p>
          <a:p>
            <a:pPr algn="ctr"/>
            <a:r>
              <a:rPr lang="en-GB" sz="1600" dirty="0">
                <a:solidFill>
                  <a:schemeClr val="bg1"/>
                </a:solidFill>
              </a:rPr>
              <a:t>What could you do if you saw an extremist idea online? Who would you talk to about it?</a:t>
            </a:r>
          </a:p>
        </p:txBody>
      </p:sp>
      <p:pic>
        <p:nvPicPr>
          <p:cNvPr id="11" name="Picture 10">
            <a:extLst>
              <a:ext uri="{FF2B5EF4-FFF2-40B4-BE49-F238E27FC236}">
                <a16:creationId xmlns:a16="http://schemas.microsoft.com/office/drawing/2014/main" xmlns="" id="{018DE344-E03D-43E3-AF00-8EFBCC3594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6611" y="2529529"/>
            <a:ext cx="3057160" cy="2212091"/>
          </a:xfrm>
          <a:prstGeom prst="rect">
            <a:avLst/>
          </a:prstGeom>
        </p:spPr>
      </p:pic>
      <p:sp>
        <p:nvSpPr>
          <p:cNvPr id="4" name="Rectangle: Rounded Corners 33">
            <a:extLst>
              <a:ext uri="{FF2B5EF4-FFF2-40B4-BE49-F238E27FC236}">
                <a16:creationId xmlns:a16="http://schemas.microsoft.com/office/drawing/2014/main" xmlns="" id="{3F621346-BCE2-4B99-93E4-13790E3F32B3}"/>
              </a:ext>
            </a:extLst>
          </p:cNvPr>
          <p:cNvSpPr/>
          <p:nvPr/>
        </p:nvSpPr>
        <p:spPr>
          <a:xfrm>
            <a:off x="3991231" y="2685760"/>
            <a:ext cx="4671018" cy="1710391"/>
          </a:xfrm>
          <a:prstGeom prst="wedgeRoundRectCallout">
            <a:avLst>
              <a:gd name="adj1" fmla="val -83310"/>
              <a:gd name="adj2" fmla="val 9141"/>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“It is our responsibility to make sure that our friends [and] family members are protected from these [extreme] ideas that will make them hurt others and […] harm themselves.”</a:t>
            </a:r>
          </a:p>
        </p:txBody>
      </p:sp>
      <p:pic>
        <p:nvPicPr>
          <p:cNvPr id="17" name="Picture 16" descr="A close up of a sign&#10;&#10;Description automatically generated">
            <a:hlinkClick r:id="rId4"/>
            <a:extLst>
              <a:ext uri="{FF2B5EF4-FFF2-40B4-BE49-F238E27FC236}">
                <a16:creationId xmlns:a16="http://schemas.microsoft.com/office/drawing/2014/main" xmlns="" id="{B6DA888C-27AC-43E4-8845-4185050798D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50888" y="221406"/>
            <a:ext cx="656683" cy="616641"/>
          </a:xfrm>
          <a:prstGeom prst="rect">
            <a:avLst/>
          </a:prstGeom>
        </p:spPr>
      </p:pic>
      <p:sp>
        <p:nvSpPr>
          <p:cNvPr id="18" name="Title 1">
            <a:extLst>
              <a:ext uri="{FF2B5EF4-FFF2-40B4-BE49-F238E27FC236}">
                <a16:creationId xmlns:a16="http://schemas.microsoft.com/office/drawing/2014/main" xmlns="" id="{3B13F7C6-BF71-42AA-8B90-B3ECF1C73EDE}"/>
              </a:ext>
            </a:extLst>
          </p:cNvPr>
          <p:cNvSpPr txBox="1">
            <a:spLocks/>
          </p:cNvSpPr>
          <p:nvPr/>
        </p:nvSpPr>
        <p:spPr>
          <a:xfrm>
            <a:off x="916887" y="152920"/>
            <a:ext cx="776991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can you do?</a:t>
            </a:r>
          </a:p>
        </p:txBody>
      </p:sp>
    </p:spTree>
    <p:extLst>
      <p:ext uri="{BB962C8B-B14F-4D97-AF65-F5344CB8AC3E}">
        <p14:creationId xmlns:p14="http://schemas.microsoft.com/office/powerpoint/2010/main" val="4247090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3" grpId="0" animBg="1"/>
      <p:bldP spid="13" grpId="0"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loud 19">
            <a:extLst>
              <a:ext uri="{FF2B5EF4-FFF2-40B4-BE49-F238E27FC236}">
                <a16:creationId xmlns:a16="http://schemas.microsoft.com/office/drawing/2014/main" xmlns="" id="{5CCA91D4-D22B-4875-9972-94B5D30AAD16}"/>
              </a:ext>
            </a:extLst>
          </p:cNvPr>
          <p:cNvSpPr/>
          <p:nvPr/>
        </p:nvSpPr>
        <p:spPr>
          <a:xfrm>
            <a:off x="1891284" y="1315710"/>
            <a:ext cx="5361432" cy="2452756"/>
          </a:xfrm>
          <a:prstGeom prst="cloud">
            <a:avLst/>
          </a:prstGeom>
          <a:solidFill>
            <a:srgbClr val="F9ADB3"/>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lvl="1" algn="ctr"/>
            <a:r>
              <a:rPr lang="en-GB" sz="1600" b="1" dirty="0">
                <a:solidFill>
                  <a:schemeClr val="tx1"/>
                </a:solidFill>
                <a:latin typeface="Century Gothic"/>
                <a:ea typeface="Lato" panose="020F0502020204030203" pitchFamily="34" charset="0"/>
                <a:cs typeface="Century Gothic"/>
              </a:rPr>
              <a:t>Discussion</a:t>
            </a:r>
          </a:p>
          <a:p>
            <a:pPr marL="0" lvl="1" algn="ctr"/>
            <a:r>
              <a:rPr lang="en-GB" sz="1600" dirty="0">
                <a:solidFill>
                  <a:schemeClr val="tx1"/>
                </a:solidFill>
                <a:latin typeface="Century Gothic"/>
                <a:ea typeface="Lato" panose="020F0502020204030203" pitchFamily="34" charset="0"/>
                <a:cs typeface="Century Gothic"/>
              </a:rPr>
              <a:t>On the next slide, you will see three scenarios. Discuss each situation as a family, thinking about how you would feel, what you would do and </a:t>
            </a:r>
            <a:r>
              <a:rPr lang="en-GB" sz="1600" b="1" dirty="0">
                <a:solidFill>
                  <a:schemeClr val="tx1"/>
                </a:solidFill>
                <a:latin typeface="Century Gothic"/>
                <a:ea typeface="Lato" panose="020F0502020204030203" pitchFamily="34" charset="0"/>
                <a:cs typeface="Century Gothic"/>
              </a:rPr>
              <a:t>who you would speak to.</a:t>
            </a:r>
            <a:endParaRPr lang="en-GB" sz="1600" dirty="0">
              <a:solidFill>
                <a:schemeClr val="tx1"/>
              </a:solidFill>
              <a:latin typeface="Century Gothic"/>
              <a:ea typeface="Lato" panose="020F0502020204030203" pitchFamily="34" charset="0"/>
              <a:cs typeface="Century Gothic"/>
            </a:endParaRPr>
          </a:p>
        </p:txBody>
      </p:sp>
      <p:pic>
        <p:nvPicPr>
          <p:cNvPr id="24" name="Graphic 23" descr="Customer review">
            <a:extLst>
              <a:ext uri="{FF2B5EF4-FFF2-40B4-BE49-F238E27FC236}">
                <a16:creationId xmlns:a16="http://schemas.microsoft.com/office/drawing/2014/main" xmlns="" id="{7CCE575D-9AAC-4916-804A-F7FA47D98E62}"/>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19652" y="2040419"/>
            <a:ext cx="914400" cy="914400"/>
          </a:xfrm>
          <a:prstGeom prst="rect">
            <a:avLst/>
          </a:prstGeom>
        </p:spPr>
      </p:pic>
      <p:pic>
        <p:nvPicPr>
          <p:cNvPr id="25" name="Graphic 24" descr="Questions">
            <a:extLst>
              <a:ext uri="{FF2B5EF4-FFF2-40B4-BE49-F238E27FC236}">
                <a16:creationId xmlns:a16="http://schemas.microsoft.com/office/drawing/2014/main" xmlns="" id="{E46AF755-6424-4388-9132-4820F1B452D3}"/>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845116" y="2040419"/>
            <a:ext cx="914400" cy="914400"/>
          </a:xfrm>
          <a:prstGeom prst="rect">
            <a:avLst/>
          </a:prstGeom>
        </p:spPr>
      </p:pic>
      <p:pic>
        <p:nvPicPr>
          <p:cNvPr id="13" name="Picture 12">
            <a:extLst>
              <a:ext uri="{FF2B5EF4-FFF2-40B4-BE49-F238E27FC236}">
                <a16:creationId xmlns:a16="http://schemas.microsoft.com/office/drawing/2014/main" xmlns="" id="{324FD2A5-2679-4842-B2E8-D7BD63479B52}"/>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402068" y="3768466"/>
            <a:ext cx="2533934" cy="1721536"/>
          </a:xfrm>
          <a:prstGeom prst="rect">
            <a:avLst/>
          </a:prstGeom>
        </p:spPr>
      </p:pic>
      <p:pic>
        <p:nvPicPr>
          <p:cNvPr id="15" name="Picture 14">
            <a:extLst>
              <a:ext uri="{FF2B5EF4-FFF2-40B4-BE49-F238E27FC236}">
                <a16:creationId xmlns:a16="http://schemas.microsoft.com/office/drawing/2014/main" xmlns="" id="{0377CCEC-3328-40C7-9968-0187AC2921D7}"/>
              </a:ext>
            </a:extLst>
          </p:cNvPr>
          <p:cNvPicPr>
            <a:picLocks noChangeAspect="1"/>
          </p:cNvPicPr>
          <p:nvPr/>
        </p:nvPicPr>
        <p:blipFill rotWithShape="1">
          <a:blip r:embed="rId8" cstate="hqprint">
            <a:extLst>
              <a:ext uri="{28A0092B-C50C-407E-A947-70E740481C1C}">
                <a14:useLocalDpi xmlns:a14="http://schemas.microsoft.com/office/drawing/2010/main"/>
              </a:ext>
            </a:extLst>
          </a:blip>
          <a:srcRect/>
          <a:stretch/>
        </p:blipFill>
        <p:spPr>
          <a:xfrm>
            <a:off x="3305033" y="4740737"/>
            <a:ext cx="2533934" cy="1717658"/>
          </a:xfrm>
          <a:prstGeom prst="rect">
            <a:avLst/>
          </a:prstGeom>
        </p:spPr>
      </p:pic>
      <p:pic>
        <p:nvPicPr>
          <p:cNvPr id="17" name="Picture 16" descr="A picture containing indoor, sitting, black, close&#10;&#10;Description automatically generated">
            <a:extLst>
              <a:ext uri="{FF2B5EF4-FFF2-40B4-BE49-F238E27FC236}">
                <a16:creationId xmlns:a16="http://schemas.microsoft.com/office/drawing/2014/main" xmlns="" id="{E64E3737-F158-4923-B1B9-A51911C3BCEA}"/>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6207997" y="3768466"/>
            <a:ext cx="2533935" cy="1717659"/>
          </a:xfrm>
          <a:prstGeom prst="rect">
            <a:avLst/>
          </a:prstGeom>
        </p:spPr>
      </p:pic>
      <p:pic>
        <p:nvPicPr>
          <p:cNvPr id="11" name="Picture 10" descr="A close up of a sign&#10;&#10;Description automatically generated">
            <a:hlinkClick r:id="rId10"/>
            <a:extLst>
              <a:ext uri="{FF2B5EF4-FFF2-40B4-BE49-F238E27FC236}">
                <a16:creationId xmlns:a16="http://schemas.microsoft.com/office/drawing/2014/main" xmlns="" id="{5BE32068-5C40-4240-B7BE-E4EB542CDAC2}"/>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8227113" y="229178"/>
            <a:ext cx="656683" cy="616641"/>
          </a:xfrm>
          <a:prstGeom prst="rect">
            <a:avLst/>
          </a:prstGeom>
        </p:spPr>
      </p:pic>
      <p:pic>
        <p:nvPicPr>
          <p:cNvPr id="14" name="Picture 13">
            <a:extLst>
              <a:ext uri="{FF2B5EF4-FFF2-40B4-BE49-F238E27FC236}">
                <a16:creationId xmlns:a16="http://schemas.microsoft.com/office/drawing/2014/main" xmlns="" id="{12ADE763-6F22-47C2-A888-CF002CF203B0}"/>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rot="185720">
            <a:off x="199496" y="202934"/>
            <a:ext cx="649938" cy="774427"/>
          </a:xfrm>
          <a:prstGeom prst="rect">
            <a:avLst/>
          </a:prstGeom>
        </p:spPr>
      </p:pic>
      <p:sp>
        <p:nvSpPr>
          <p:cNvPr id="16" name="Title 1">
            <a:extLst>
              <a:ext uri="{FF2B5EF4-FFF2-40B4-BE49-F238E27FC236}">
                <a16:creationId xmlns:a16="http://schemas.microsoft.com/office/drawing/2014/main" xmlns="" id="{BC97E3C8-6079-4E60-A2C0-40BAA0244453}"/>
              </a:ext>
            </a:extLst>
          </p:cNvPr>
          <p:cNvSpPr txBox="1">
            <a:spLocks/>
          </p:cNvSpPr>
          <p:nvPr/>
        </p:nvSpPr>
        <p:spPr>
          <a:xfrm>
            <a:off x="916887" y="152920"/>
            <a:ext cx="776991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can you do?</a:t>
            </a:r>
          </a:p>
        </p:txBody>
      </p:sp>
    </p:spTree>
    <p:extLst>
      <p:ext uri="{BB962C8B-B14F-4D97-AF65-F5344CB8AC3E}">
        <p14:creationId xmlns:p14="http://schemas.microsoft.com/office/powerpoint/2010/main" val="38404014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668E138D-8008-44A3-A7FC-375FB2DFB4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76776" y="453306"/>
            <a:ext cx="3150380" cy="2024389"/>
          </a:xfrm>
          <a:prstGeom prst="rect">
            <a:avLst/>
          </a:prstGeom>
        </p:spPr>
      </p:pic>
      <p:pic>
        <p:nvPicPr>
          <p:cNvPr id="16" name="Picture 15">
            <a:extLst>
              <a:ext uri="{FF2B5EF4-FFF2-40B4-BE49-F238E27FC236}">
                <a16:creationId xmlns:a16="http://schemas.microsoft.com/office/drawing/2014/main" xmlns="" id="{BD54A6A0-32E5-4575-8D77-136F16029449}"/>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837289" y="2847277"/>
            <a:ext cx="3150380" cy="2019829"/>
          </a:xfrm>
          <a:prstGeom prst="rect">
            <a:avLst/>
          </a:prstGeom>
        </p:spPr>
      </p:pic>
      <p:sp>
        <p:nvSpPr>
          <p:cNvPr id="5" name="Rectangle 4"/>
          <p:cNvSpPr/>
          <p:nvPr/>
        </p:nvSpPr>
        <p:spPr>
          <a:xfrm>
            <a:off x="92279"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Rounded Corners 27">
            <a:extLst>
              <a:ext uri="{FF2B5EF4-FFF2-40B4-BE49-F238E27FC236}">
                <a16:creationId xmlns:a16="http://schemas.microsoft.com/office/drawing/2014/main" xmlns="" id="{E0234A4F-0075-6C4E-989E-58958C2F6145}"/>
              </a:ext>
            </a:extLst>
          </p:cNvPr>
          <p:cNvSpPr/>
          <p:nvPr/>
        </p:nvSpPr>
        <p:spPr>
          <a:xfrm>
            <a:off x="516274" y="965393"/>
            <a:ext cx="3760675" cy="1513689"/>
          </a:xfrm>
          <a:prstGeom prst="roundRect">
            <a:avLst>
              <a:gd name="adj" fmla="val 16667"/>
            </a:avLst>
          </a:prstGeom>
          <a:solidFill>
            <a:srgbClr val="DDE8F7"/>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You log on to a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school computer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and see a website that didn’t close. It says that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all religions are evil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and has some inappropriate pictures. </a:t>
            </a:r>
          </a:p>
        </p:txBody>
      </p:sp>
      <p:sp>
        <p:nvSpPr>
          <p:cNvPr id="19" name="Rectangle: Rounded Corners 27">
            <a:extLst>
              <a:ext uri="{FF2B5EF4-FFF2-40B4-BE49-F238E27FC236}">
                <a16:creationId xmlns:a16="http://schemas.microsoft.com/office/drawing/2014/main" xmlns="" id="{AC4BAE4E-7421-DA4D-9153-8DB05D1BA681}"/>
              </a:ext>
            </a:extLst>
          </p:cNvPr>
          <p:cNvSpPr/>
          <p:nvPr/>
        </p:nvSpPr>
        <p:spPr>
          <a:xfrm>
            <a:off x="4762896" y="2754676"/>
            <a:ext cx="3984929" cy="1497016"/>
          </a:xfrm>
          <a:prstGeom prst="roundRect">
            <a:avLst>
              <a:gd name="adj" fmla="val 16667"/>
            </a:avLst>
          </a:prstGeom>
          <a:solidFill>
            <a:srgbClr val="DDE8F7"/>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 young woman is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yelling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at the bus driver for not letting her off. She shouts an aggressive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comment about the bus driver’s skin </a:t>
            </a:r>
            <a:r>
              <a:rPr lang="en-US" sz="1600" b="1" dirty="0" err="1">
                <a:solidFill>
                  <a:schemeClr val="tx1"/>
                </a:solidFill>
                <a:latin typeface="Century Gothic" panose="020B0502020202020204" pitchFamily="34" charset="0"/>
                <a:ea typeface="Lato" panose="020F0502020204030203" pitchFamily="34" charset="0"/>
                <a:cs typeface="Lato" panose="020F0502020204030203" pitchFamily="34" charset="0"/>
              </a:rPr>
              <a:t>colour</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 </a:t>
            </a:r>
            <a:endPar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28" name="Oval 27">
            <a:extLst>
              <a:ext uri="{FF2B5EF4-FFF2-40B4-BE49-F238E27FC236}">
                <a16:creationId xmlns:a16="http://schemas.microsoft.com/office/drawing/2014/main" xmlns="" id="{9B1F0E74-FD94-8B42-BF28-060073215CAE}"/>
              </a:ext>
            </a:extLst>
          </p:cNvPr>
          <p:cNvSpPr/>
          <p:nvPr/>
        </p:nvSpPr>
        <p:spPr>
          <a:xfrm>
            <a:off x="4578881" y="2657570"/>
            <a:ext cx="435902" cy="411488"/>
          </a:xfrm>
          <a:prstGeom prst="ellipse">
            <a:avLst/>
          </a:prstGeom>
          <a:solidFill>
            <a:schemeClr val="tx2"/>
          </a:solidFill>
          <a:ln w="28575">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b="1" dirty="0">
                <a:latin typeface="Century Gothic" panose="020B0502020202020204" pitchFamily="34" charset="0"/>
              </a:rPr>
              <a:t>3</a:t>
            </a:r>
          </a:p>
        </p:txBody>
      </p:sp>
      <p:sp>
        <p:nvSpPr>
          <p:cNvPr id="21" name="Rectangle: Rounded Corners 27">
            <a:extLst>
              <a:ext uri="{FF2B5EF4-FFF2-40B4-BE49-F238E27FC236}">
                <a16:creationId xmlns:a16="http://schemas.microsoft.com/office/drawing/2014/main" xmlns="" id="{8825F218-5D0C-484B-BDF6-777C04490398}"/>
              </a:ext>
            </a:extLst>
          </p:cNvPr>
          <p:cNvSpPr/>
          <p:nvPr/>
        </p:nvSpPr>
        <p:spPr>
          <a:xfrm>
            <a:off x="548009" y="5063136"/>
            <a:ext cx="3728940" cy="1435898"/>
          </a:xfrm>
          <a:prstGeom prst="roundRect">
            <a:avLst>
              <a:gd name="adj" fmla="val 16667"/>
            </a:avLst>
          </a:prstGeom>
          <a:solidFill>
            <a:srgbClr val="DDE8F7"/>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You spot a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leaflet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in your friend’s bag when you are getting ready for football club. On the cover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it has this image</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t>
            </a:r>
          </a:p>
        </p:txBody>
      </p:sp>
      <p:sp>
        <p:nvSpPr>
          <p:cNvPr id="22" name="Oval 21">
            <a:extLst>
              <a:ext uri="{FF2B5EF4-FFF2-40B4-BE49-F238E27FC236}">
                <a16:creationId xmlns:a16="http://schemas.microsoft.com/office/drawing/2014/main" xmlns="" id="{8CB38328-1920-4B97-B76A-CEB07EAE566F}"/>
              </a:ext>
            </a:extLst>
          </p:cNvPr>
          <p:cNvSpPr/>
          <p:nvPr/>
        </p:nvSpPr>
        <p:spPr>
          <a:xfrm>
            <a:off x="282352" y="868066"/>
            <a:ext cx="435902" cy="411488"/>
          </a:xfrm>
          <a:prstGeom prst="ellipse">
            <a:avLst/>
          </a:prstGeom>
          <a:solidFill>
            <a:schemeClr val="tx2"/>
          </a:solidFill>
          <a:ln w="28575">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b="1" dirty="0">
                <a:latin typeface="Century Gothic" panose="020B0502020202020204" pitchFamily="34" charset="0"/>
              </a:rPr>
              <a:t>1</a:t>
            </a:r>
          </a:p>
        </p:txBody>
      </p:sp>
      <p:sp>
        <p:nvSpPr>
          <p:cNvPr id="27" name="Oval 26">
            <a:extLst>
              <a:ext uri="{FF2B5EF4-FFF2-40B4-BE49-F238E27FC236}">
                <a16:creationId xmlns:a16="http://schemas.microsoft.com/office/drawing/2014/main" xmlns="" id="{16D81DE6-0371-3140-9740-A15A6CDDD009}"/>
              </a:ext>
            </a:extLst>
          </p:cNvPr>
          <p:cNvSpPr/>
          <p:nvPr/>
        </p:nvSpPr>
        <p:spPr>
          <a:xfrm>
            <a:off x="351444" y="5013057"/>
            <a:ext cx="435902" cy="411488"/>
          </a:xfrm>
          <a:prstGeom prst="ellipse">
            <a:avLst/>
          </a:prstGeom>
          <a:solidFill>
            <a:schemeClr val="tx2"/>
          </a:solidFill>
          <a:ln w="28575">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b="1" dirty="0">
                <a:latin typeface="Century Gothic" panose="020B0502020202020204" pitchFamily="34" charset="0"/>
              </a:rPr>
              <a:t>2</a:t>
            </a:r>
          </a:p>
        </p:txBody>
      </p:sp>
      <p:pic>
        <p:nvPicPr>
          <p:cNvPr id="8" name="Picture 7" descr="A picture containing indoor, sitting, black, close&#10;&#10;Description automatically generated">
            <a:extLst>
              <a:ext uri="{FF2B5EF4-FFF2-40B4-BE49-F238E27FC236}">
                <a16:creationId xmlns:a16="http://schemas.microsoft.com/office/drawing/2014/main" xmlns="" id="{380E091D-6E20-4DFF-86C7-F44CFAFEF4C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180170" y="4480947"/>
            <a:ext cx="3150380" cy="2019828"/>
          </a:xfrm>
          <a:prstGeom prst="rect">
            <a:avLst/>
          </a:prstGeom>
        </p:spPr>
      </p:pic>
      <p:sp>
        <p:nvSpPr>
          <p:cNvPr id="23" name="TextBox 22">
            <a:extLst>
              <a:ext uri="{FF2B5EF4-FFF2-40B4-BE49-F238E27FC236}">
                <a16:creationId xmlns:a16="http://schemas.microsoft.com/office/drawing/2014/main" xmlns="" id="{BDB918D6-A5F3-43C4-A970-EA853FB933D4}"/>
              </a:ext>
            </a:extLst>
          </p:cNvPr>
          <p:cNvSpPr txBox="1"/>
          <p:nvPr/>
        </p:nvSpPr>
        <p:spPr>
          <a:xfrm>
            <a:off x="7540623" y="6618257"/>
            <a:ext cx="2795843" cy="246221"/>
          </a:xfrm>
          <a:prstGeom prst="rect">
            <a:avLst/>
          </a:prstGeom>
          <a:noFill/>
        </p:spPr>
        <p:txBody>
          <a:bodyPr wrap="square" rtlCol="0">
            <a:spAutoFit/>
          </a:bodyPr>
          <a:lstStyle/>
          <a:p>
            <a:r>
              <a:rPr lang="en-GB" sz="1000" dirty="0"/>
              <a:t>©VotesForSchools2019</a:t>
            </a:r>
          </a:p>
        </p:txBody>
      </p:sp>
      <p:pic>
        <p:nvPicPr>
          <p:cNvPr id="24" name="Picture 23">
            <a:extLst>
              <a:ext uri="{FF2B5EF4-FFF2-40B4-BE49-F238E27FC236}">
                <a16:creationId xmlns:a16="http://schemas.microsoft.com/office/drawing/2014/main" xmlns="" id="{A64BE7CC-6E79-4B88-AAFD-ED5EC8A6FB2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185720">
            <a:off x="199496" y="202934"/>
            <a:ext cx="649938" cy="774427"/>
          </a:xfrm>
          <a:prstGeom prst="rect">
            <a:avLst/>
          </a:prstGeom>
        </p:spPr>
      </p:pic>
      <p:sp>
        <p:nvSpPr>
          <p:cNvPr id="26" name="Title 1">
            <a:extLst>
              <a:ext uri="{FF2B5EF4-FFF2-40B4-BE49-F238E27FC236}">
                <a16:creationId xmlns:a16="http://schemas.microsoft.com/office/drawing/2014/main" xmlns="" id="{1BE9048D-E177-4CB4-AE45-8D677A6E22B1}"/>
              </a:ext>
            </a:extLst>
          </p:cNvPr>
          <p:cNvSpPr txBox="1">
            <a:spLocks/>
          </p:cNvSpPr>
          <p:nvPr/>
        </p:nvSpPr>
        <p:spPr>
          <a:xfrm>
            <a:off x="916887" y="152920"/>
            <a:ext cx="776991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can you do?</a:t>
            </a:r>
          </a:p>
        </p:txBody>
      </p:sp>
      <p:pic>
        <p:nvPicPr>
          <p:cNvPr id="29" name="Picture 28" descr="A close up of a sign&#10;&#10;Description automatically generated">
            <a:hlinkClick r:id="rId7"/>
            <a:extLst>
              <a:ext uri="{FF2B5EF4-FFF2-40B4-BE49-F238E27FC236}">
                <a16:creationId xmlns:a16="http://schemas.microsoft.com/office/drawing/2014/main" xmlns="" id="{62E876CE-FAC4-4F87-9F73-AE00B579EF2B}"/>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227113" y="229178"/>
            <a:ext cx="656683" cy="616641"/>
          </a:xfrm>
          <a:prstGeom prst="rect">
            <a:avLst/>
          </a:prstGeom>
        </p:spPr>
      </p:pic>
    </p:spTree>
    <p:extLst>
      <p:ext uri="{BB962C8B-B14F-4D97-AF65-F5344CB8AC3E}">
        <p14:creationId xmlns:p14="http://schemas.microsoft.com/office/powerpoint/2010/main" val="373303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par>
                                <p:cTn id="22" presetID="10"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8" grpId="0" animBg="1"/>
      <p:bldP spid="21" grpId="0" animBg="1"/>
      <p:bldP spid="2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2279"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Rounded Corners 27">
            <a:extLst>
              <a:ext uri="{FF2B5EF4-FFF2-40B4-BE49-F238E27FC236}">
                <a16:creationId xmlns:a16="http://schemas.microsoft.com/office/drawing/2014/main" xmlns="" id="{ECB3F93D-4EC3-0E46-8428-2E6AAF608EDA}"/>
              </a:ext>
            </a:extLst>
          </p:cNvPr>
          <p:cNvSpPr/>
          <p:nvPr/>
        </p:nvSpPr>
        <p:spPr>
          <a:xfrm>
            <a:off x="849054" y="881402"/>
            <a:ext cx="3603973" cy="2107250"/>
          </a:xfrm>
          <a:prstGeom prst="roundRect">
            <a:avLst>
              <a:gd name="adj" fmla="val 16667"/>
            </a:avLst>
          </a:prstGeom>
          <a:solidFill>
            <a:srgbClr val="DDE8F7"/>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When you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see or hear something in your community that doesn’t sound or feel right to you</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 whether it’s at school, in your local town or on the bus,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it’s always best to tell </a:t>
            </a:r>
          </a:p>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a trusted adult</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 </a:t>
            </a:r>
          </a:p>
        </p:txBody>
      </p:sp>
      <p:pic>
        <p:nvPicPr>
          <p:cNvPr id="8" name="Picture 7">
            <a:extLst>
              <a:ext uri="{FF2B5EF4-FFF2-40B4-BE49-F238E27FC236}">
                <a16:creationId xmlns:a16="http://schemas.microsoft.com/office/drawing/2014/main" xmlns="" id="{2A7D895F-0ACA-4A48-BE0F-37767556384F}"/>
              </a:ext>
            </a:extLst>
          </p:cNvPr>
          <p:cNvPicPr>
            <a:picLocks noChangeAspect="1"/>
          </p:cNvPicPr>
          <p:nvPr/>
        </p:nvPicPr>
        <p:blipFill>
          <a:blip r:embed="rId3"/>
          <a:stretch>
            <a:fillRect/>
          </a:stretch>
        </p:blipFill>
        <p:spPr>
          <a:xfrm>
            <a:off x="932444" y="3284733"/>
            <a:ext cx="3338535" cy="1366783"/>
          </a:xfrm>
          <a:prstGeom prst="rect">
            <a:avLst/>
          </a:prstGeom>
        </p:spPr>
      </p:pic>
      <p:sp>
        <p:nvSpPr>
          <p:cNvPr id="32" name="Rectangle: Rounded Corners 27">
            <a:extLst>
              <a:ext uri="{FF2B5EF4-FFF2-40B4-BE49-F238E27FC236}">
                <a16:creationId xmlns:a16="http://schemas.microsoft.com/office/drawing/2014/main" xmlns="" id="{73419552-1685-3145-99B5-CA0166E42FDC}"/>
              </a:ext>
            </a:extLst>
          </p:cNvPr>
          <p:cNvSpPr/>
          <p:nvPr/>
        </p:nvSpPr>
        <p:spPr>
          <a:xfrm>
            <a:off x="851050" y="4774626"/>
            <a:ext cx="3601977" cy="1621579"/>
          </a:xfrm>
          <a:prstGeom prst="roundRect">
            <a:avLst>
              <a:gd name="adj"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If you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hear or see hateful or extreme actions or words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and you don’t know who to go to, you can call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Childline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for free</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They are open 24/7.</a:t>
            </a:r>
            <a:endPar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11" name="Rectangle: Rounded Corners 27">
            <a:extLst>
              <a:ext uri="{FF2B5EF4-FFF2-40B4-BE49-F238E27FC236}">
                <a16:creationId xmlns:a16="http://schemas.microsoft.com/office/drawing/2014/main" xmlns="" id="{ECB3F93D-4EC3-0E46-8428-2E6AAF608EDA}"/>
              </a:ext>
            </a:extLst>
          </p:cNvPr>
          <p:cNvSpPr/>
          <p:nvPr/>
        </p:nvSpPr>
        <p:spPr>
          <a:xfrm>
            <a:off x="4780797" y="2074378"/>
            <a:ext cx="3906003" cy="2209404"/>
          </a:xfrm>
          <a:prstGeom prst="roundRect">
            <a:avLst>
              <a:gd name="adj"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You will probably choose to tell a different person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depending on what you hear or see</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 It’s always best to tell a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teacher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if you’re at school, or a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trusted adult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if you’re outside of school, like a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parent</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  </a:t>
            </a:r>
          </a:p>
        </p:txBody>
      </p:sp>
      <p:pic>
        <p:nvPicPr>
          <p:cNvPr id="13" name="Picture 4" descr="Image result for teacher cartoon">
            <a:extLst>
              <a:ext uri="{FF2B5EF4-FFF2-40B4-BE49-F238E27FC236}">
                <a16:creationId xmlns:a16="http://schemas.microsoft.com/office/drawing/2014/main" xmlns="" id="{61F95F3A-4AC8-4986-8967-019DE5A964CB}"/>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5034959" y="363744"/>
            <a:ext cx="1467919" cy="152823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Image result for police cartoon">
            <a:extLst>
              <a:ext uri="{FF2B5EF4-FFF2-40B4-BE49-F238E27FC236}">
                <a16:creationId xmlns:a16="http://schemas.microsoft.com/office/drawing/2014/main" xmlns="" id="{CF870309-E391-4ED6-82EA-D5E0CCB30F3D}"/>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27348" y="526651"/>
            <a:ext cx="1366783" cy="136678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A close up of a sign&#10;&#10;Description automatically generated">
            <a:hlinkClick r:id="rId6"/>
            <a:extLst>
              <a:ext uri="{FF2B5EF4-FFF2-40B4-BE49-F238E27FC236}">
                <a16:creationId xmlns:a16="http://schemas.microsoft.com/office/drawing/2014/main" xmlns="" id="{FD359041-2A63-42EF-9F56-0BF8FCAA2BC5}"/>
              </a:ext>
            </a:extLst>
          </p:cNvPr>
          <p:cNvPicPr>
            <a:picLocks noChangeAspect="1"/>
          </p:cNvPicPr>
          <p:nvPr/>
        </p:nvPicPr>
        <p:blipFill>
          <a:blip r:embed="rId7"/>
          <a:stretch>
            <a:fillRect/>
          </a:stretch>
        </p:blipFill>
        <p:spPr>
          <a:xfrm>
            <a:off x="7370908" y="4979910"/>
            <a:ext cx="1315892" cy="1235655"/>
          </a:xfrm>
          <a:prstGeom prst="rect">
            <a:avLst/>
          </a:prstGeom>
        </p:spPr>
      </p:pic>
      <p:sp>
        <p:nvSpPr>
          <p:cNvPr id="20" name="Rectangle: Rounded Corners 27">
            <a:extLst>
              <a:ext uri="{FF2B5EF4-FFF2-40B4-BE49-F238E27FC236}">
                <a16:creationId xmlns:a16="http://schemas.microsoft.com/office/drawing/2014/main" xmlns="" id="{BEE18A45-BC60-4FA3-A53E-7FE6F12533B5}"/>
              </a:ext>
            </a:extLst>
          </p:cNvPr>
          <p:cNvSpPr/>
          <p:nvPr/>
        </p:nvSpPr>
        <p:spPr>
          <a:xfrm>
            <a:off x="4690975" y="4783894"/>
            <a:ext cx="2484525" cy="1621579"/>
          </a:xfrm>
          <a:prstGeom prst="roundRect">
            <a:avLst>
              <a:gd name="adj" fmla="val 16667"/>
            </a:avLst>
          </a:prstGeom>
          <a:solidFill>
            <a:srgbClr val="DDE8F7"/>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And you can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find out more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about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staying safe online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by searching “What is Prevent?” and visiting the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LTAI website</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t>
            </a:r>
            <a:endPar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2" name="TextBox 1">
            <a:extLst>
              <a:ext uri="{FF2B5EF4-FFF2-40B4-BE49-F238E27FC236}">
                <a16:creationId xmlns:a16="http://schemas.microsoft.com/office/drawing/2014/main" xmlns="" id="{63B30F10-F178-4D20-93B8-3737DC569051}"/>
              </a:ext>
            </a:extLst>
          </p:cNvPr>
          <p:cNvSpPr txBox="1"/>
          <p:nvPr/>
        </p:nvSpPr>
        <p:spPr>
          <a:xfrm>
            <a:off x="7540623" y="6618257"/>
            <a:ext cx="2795843" cy="246221"/>
          </a:xfrm>
          <a:prstGeom prst="rect">
            <a:avLst/>
          </a:prstGeom>
          <a:noFill/>
        </p:spPr>
        <p:txBody>
          <a:bodyPr wrap="square" rtlCol="0">
            <a:spAutoFit/>
          </a:bodyPr>
          <a:lstStyle/>
          <a:p>
            <a:r>
              <a:rPr lang="en-GB" sz="1000" dirty="0"/>
              <a:t>©VotesForSchools2019</a:t>
            </a:r>
          </a:p>
        </p:txBody>
      </p:sp>
      <p:pic>
        <p:nvPicPr>
          <p:cNvPr id="16" name="Picture 15">
            <a:extLst>
              <a:ext uri="{FF2B5EF4-FFF2-40B4-BE49-F238E27FC236}">
                <a16:creationId xmlns:a16="http://schemas.microsoft.com/office/drawing/2014/main" xmlns="" id="{86A4B306-6D7E-481E-8D4F-0146959D4E61}"/>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rot="185720">
            <a:off x="199496" y="202934"/>
            <a:ext cx="649938" cy="774427"/>
          </a:xfrm>
          <a:prstGeom prst="rect">
            <a:avLst/>
          </a:prstGeom>
        </p:spPr>
      </p:pic>
      <p:sp>
        <p:nvSpPr>
          <p:cNvPr id="21" name="Title 1">
            <a:extLst>
              <a:ext uri="{FF2B5EF4-FFF2-40B4-BE49-F238E27FC236}">
                <a16:creationId xmlns:a16="http://schemas.microsoft.com/office/drawing/2014/main" xmlns="" id="{719C62E5-80B0-45DC-AAE9-063CCA869569}"/>
              </a:ext>
            </a:extLst>
          </p:cNvPr>
          <p:cNvSpPr txBox="1">
            <a:spLocks/>
          </p:cNvSpPr>
          <p:nvPr/>
        </p:nvSpPr>
        <p:spPr>
          <a:xfrm>
            <a:off x="916887" y="152920"/>
            <a:ext cx="776991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can you do?</a:t>
            </a:r>
          </a:p>
        </p:txBody>
      </p:sp>
      <p:sp>
        <p:nvSpPr>
          <p:cNvPr id="3" name="Rectangle 2">
            <a:extLst>
              <a:ext uri="{FF2B5EF4-FFF2-40B4-BE49-F238E27FC236}">
                <a16:creationId xmlns:a16="http://schemas.microsoft.com/office/drawing/2014/main" xmlns="" id="{A8499D38-9443-4825-9F1B-3099766CAC5C}"/>
              </a:ext>
            </a:extLst>
          </p:cNvPr>
          <p:cNvSpPr/>
          <p:nvPr/>
        </p:nvSpPr>
        <p:spPr>
          <a:xfrm>
            <a:off x="765664" y="2385365"/>
            <a:ext cx="166780" cy="586853"/>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7" name="Graphic 6" descr="Warning">
            <a:extLst>
              <a:ext uri="{FF2B5EF4-FFF2-40B4-BE49-F238E27FC236}">
                <a16:creationId xmlns:a16="http://schemas.microsoft.com/office/drawing/2014/main" xmlns="" id="{0FEAF913-32FC-4A68-92C3-790193434CC1}"/>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59739" y="2163191"/>
            <a:ext cx="1020259" cy="1020259"/>
          </a:xfrm>
          <a:prstGeom prst="rect">
            <a:avLst/>
          </a:prstGeom>
        </p:spPr>
      </p:pic>
    </p:spTree>
    <p:extLst>
      <p:ext uri="{BB962C8B-B14F-4D97-AF65-F5344CB8AC3E}">
        <p14:creationId xmlns:p14="http://schemas.microsoft.com/office/powerpoint/2010/main" val="2416933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11" grpId="0" animBg="1"/>
      <p:bldP spid="2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4">
            <a:extLst>
              <a:ext uri="{FF2B5EF4-FFF2-40B4-BE49-F238E27FC236}">
                <a16:creationId xmlns:a16="http://schemas.microsoft.com/office/drawing/2014/main" xmlns="" id="{5F74284A-0F06-487A-802D-6B934A121A21}"/>
              </a:ext>
            </a:extLst>
          </p:cNvPr>
          <p:cNvSpPr>
            <a:spLocks noChangeAspect="1" noChangeArrowheads="1"/>
          </p:cNvSpPr>
          <p:nvPr/>
        </p:nvSpPr>
        <p:spPr bwMode="auto">
          <a:xfrm>
            <a:off x="4399212" y="345826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a:extLst>
              <a:ext uri="{FF2B5EF4-FFF2-40B4-BE49-F238E27FC236}">
                <a16:creationId xmlns:a16="http://schemas.microsoft.com/office/drawing/2014/main" xmlns="" id="{5111CDE3-C434-4124-BDE6-29C69500C87A}"/>
              </a:ext>
            </a:extLst>
          </p:cNvPr>
          <p:cNvSpPr/>
          <p:nvPr/>
        </p:nvSpPr>
        <p:spPr>
          <a:xfrm>
            <a:off x="27813" y="6643737"/>
            <a:ext cx="2092239" cy="215444"/>
          </a:xfrm>
          <a:prstGeom prst="rect">
            <a:avLst/>
          </a:prstGeom>
        </p:spPr>
        <p:txBody>
          <a:bodyPr wrap="none">
            <a:spAutoFit/>
          </a:bodyPr>
          <a:lstStyle/>
          <a:p>
            <a:r>
              <a:rPr lang="en-GB" sz="800" dirty="0">
                <a:hlinkClick r:id="rId3"/>
              </a:rPr>
              <a:t>https://safeshare.tv/x/ss5dcc3cf735f43</a:t>
            </a:r>
            <a:endParaRPr lang="en-GB" sz="800" dirty="0"/>
          </a:p>
        </p:txBody>
      </p:sp>
      <p:sp>
        <p:nvSpPr>
          <p:cNvPr id="9" name="Rectangle: Rounded Corners 33">
            <a:extLst>
              <a:ext uri="{FF2B5EF4-FFF2-40B4-BE49-F238E27FC236}">
                <a16:creationId xmlns:a16="http://schemas.microsoft.com/office/drawing/2014/main" xmlns="" id="{0BAD765F-206A-49F7-8CF9-5B3A50CE8EE8}"/>
              </a:ext>
            </a:extLst>
          </p:cNvPr>
          <p:cNvSpPr/>
          <p:nvPr/>
        </p:nvSpPr>
        <p:spPr>
          <a:xfrm>
            <a:off x="446475" y="922078"/>
            <a:ext cx="8251047" cy="92283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12700" algn="ctr">
              <a:lnSpc>
                <a:spcPct val="100000"/>
              </a:lnSpc>
              <a:spcBef>
                <a:spcPts val="100"/>
              </a:spcBef>
            </a:pPr>
            <a:r>
              <a:rPr lang="en-GB" sz="1600" dirty="0">
                <a:solidFill>
                  <a:schemeClr val="tx1"/>
                </a:solidFill>
                <a:latin typeface="Century Gothic" panose="020B0502020202020204" pitchFamily="34" charset="0"/>
                <a:ea typeface="Century Gothic"/>
                <a:cs typeface="Century Gothic"/>
                <a:sym typeface="Century Gothic"/>
              </a:rPr>
              <a:t>Boredom could cause </a:t>
            </a:r>
            <a:r>
              <a:rPr lang="en-GB" sz="1600" b="1" dirty="0">
                <a:solidFill>
                  <a:schemeClr val="tx1"/>
                </a:solidFill>
                <a:latin typeface="Century Gothic" panose="020B0502020202020204" pitchFamily="34" charset="0"/>
                <a:ea typeface="Century Gothic"/>
                <a:cs typeface="Century Gothic"/>
                <a:sym typeface="Century Gothic"/>
              </a:rPr>
              <a:t>children and young people to engage with new groups </a:t>
            </a:r>
            <a:r>
              <a:rPr lang="en-GB" sz="1600" dirty="0">
                <a:solidFill>
                  <a:schemeClr val="tx1"/>
                </a:solidFill>
                <a:latin typeface="Century Gothic" panose="020B0502020202020204" pitchFamily="34" charset="0"/>
                <a:ea typeface="Century Gothic"/>
                <a:cs typeface="Century Gothic"/>
                <a:sym typeface="Century Gothic"/>
              </a:rPr>
              <a:t>or individuals and this can make them </a:t>
            </a:r>
            <a:r>
              <a:rPr lang="en-GB" sz="1600" b="1" dirty="0">
                <a:solidFill>
                  <a:schemeClr val="tx1"/>
                </a:solidFill>
                <a:latin typeface="Century Gothic" panose="020B0502020202020204" pitchFamily="34" charset="0"/>
                <a:ea typeface="Century Gothic"/>
                <a:cs typeface="Century Gothic"/>
                <a:sym typeface="Century Gothic"/>
              </a:rPr>
              <a:t>vulnerable</a:t>
            </a:r>
            <a:r>
              <a:rPr lang="en-GB" sz="1600" dirty="0">
                <a:solidFill>
                  <a:schemeClr val="tx1"/>
                </a:solidFill>
                <a:latin typeface="Century Gothic" panose="020B0502020202020204" pitchFamily="34" charset="0"/>
                <a:ea typeface="Century Gothic"/>
                <a:cs typeface="Century Gothic"/>
                <a:sym typeface="Century Gothic"/>
              </a:rPr>
              <a:t> to those who are looking to influence them. </a:t>
            </a:r>
          </a:p>
        </p:txBody>
      </p:sp>
      <p:pic>
        <p:nvPicPr>
          <p:cNvPr id="10" name="Picture 4" descr="My teenage daughter's social media use has become really obsessive">
            <a:extLst>
              <a:ext uri="{FF2B5EF4-FFF2-40B4-BE49-F238E27FC236}">
                <a16:creationId xmlns:a16="http://schemas.microsoft.com/office/drawing/2014/main" xmlns="" id="{95DA2D97-2FFE-4A3B-886D-8B70DD19FF79}"/>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2444740" y="2691550"/>
            <a:ext cx="2045646" cy="136462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33">
            <a:extLst>
              <a:ext uri="{FF2B5EF4-FFF2-40B4-BE49-F238E27FC236}">
                <a16:creationId xmlns:a16="http://schemas.microsoft.com/office/drawing/2014/main" xmlns="" id="{BABB958B-1AE5-4D43-9AC9-982C2CAA8574}"/>
              </a:ext>
            </a:extLst>
          </p:cNvPr>
          <p:cNvSpPr/>
          <p:nvPr/>
        </p:nvSpPr>
        <p:spPr>
          <a:xfrm>
            <a:off x="261950" y="2828399"/>
            <a:ext cx="2056969" cy="108000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rPr>
              <a:t>Exploring new &amp; unusual websites or forums</a:t>
            </a:r>
            <a:endParaRPr lang="en-GB" sz="1600" b="1" dirty="0">
              <a:solidFill>
                <a:schemeClr val="bg1"/>
              </a:solidFill>
              <a:latin typeface="Century Gothic" panose="020B0502020202020204" pitchFamily="34" charset="0"/>
              <a:ea typeface="Century Gothic"/>
              <a:cs typeface="Century Gothic"/>
              <a:sym typeface="Century Gothic"/>
            </a:endParaRPr>
          </a:p>
        </p:txBody>
      </p:sp>
      <p:pic>
        <p:nvPicPr>
          <p:cNvPr id="3076" name="Picture 4" descr="Discord: A Chat App Not Just For Gamers - Cyberbullying Research ...">
            <a:extLst>
              <a:ext uri="{FF2B5EF4-FFF2-40B4-BE49-F238E27FC236}">
                <a16:creationId xmlns:a16="http://schemas.microsoft.com/office/drawing/2014/main" xmlns="" id="{15E63BD6-5E53-4BC2-B61F-AAE1F92527BE}"/>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2444740" y="4203725"/>
            <a:ext cx="2056969" cy="1364620"/>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Rounded Corners 33">
            <a:extLst>
              <a:ext uri="{FF2B5EF4-FFF2-40B4-BE49-F238E27FC236}">
                <a16:creationId xmlns:a16="http://schemas.microsoft.com/office/drawing/2014/main" xmlns="" id="{53834CD8-D797-421C-B856-9580C6023FA4}"/>
              </a:ext>
            </a:extLst>
          </p:cNvPr>
          <p:cNvSpPr/>
          <p:nvPr/>
        </p:nvSpPr>
        <p:spPr>
          <a:xfrm>
            <a:off x="258175" y="4341952"/>
            <a:ext cx="2056969" cy="108000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sym typeface="Century Gothic"/>
              </a:rPr>
              <a:t>Joining new or secret groups, talking to new people</a:t>
            </a:r>
          </a:p>
        </p:txBody>
      </p:sp>
      <p:pic>
        <p:nvPicPr>
          <p:cNvPr id="3078" name="Picture 6" descr="Identity Crisis: Definition, Symptoms, Causes, and Treatment">
            <a:extLst>
              <a:ext uri="{FF2B5EF4-FFF2-40B4-BE49-F238E27FC236}">
                <a16:creationId xmlns:a16="http://schemas.microsoft.com/office/drawing/2014/main" xmlns="" id="{5A25C498-BA01-4481-B41F-5DBFBC5E2DEF}"/>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4616206" y="2692944"/>
            <a:ext cx="2056969" cy="1364620"/>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Rounded Corners 33">
            <a:extLst>
              <a:ext uri="{FF2B5EF4-FFF2-40B4-BE49-F238E27FC236}">
                <a16:creationId xmlns:a16="http://schemas.microsoft.com/office/drawing/2014/main" xmlns="" id="{F4773344-97DF-4754-A4B7-BF2F076DD84A}"/>
              </a:ext>
            </a:extLst>
          </p:cNvPr>
          <p:cNvSpPr/>
          <p:nvPr/>
        </p:nvSpPr>
        <p:spPr>
          <a:xfrm>
            <a:off x="6798997" y="2835254"/>
            <a:ext cx="2056969" cy="108000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rPr>
              <a:t>Changes in identity &amp; language</a:t>
            </a:r>
            <a:endParaRPr lang="en-GB" sz="1600" b="1" dirty="0">
              <a:solidFill>
                <a:schemeClr val="bg1"/>
              </a:solidFill>
              <a:latin typeface="Century Gothic" panose="020B0502020202020204" pitchFamily="34" charset="0"/>
              <a:ea typeface="Century Gothic"/>
              <a:cs typeface="Century Gothic"/>
              <a:sym typeface="Century Gothic"/>
            </a:endParaRPr>
          </a:p>
        </p:txBody>
      </p:sp>
      <p:pic>
        <p:nvPicPr>
          <p:cNvPr id="3080" name="Picture 8" descr="Teaching teens consent when sharing images online | Internet Matters">
            <a:extLst>
              <a:ext uri="{FF2B5EF4-FFF2-40B4-BE49-F238E27FC236}">
                <a16:creationId xmlns:a16="http://schemas.microsoft.com/office/drawing/2014/main" xmlns="" id="{B5CCE71C-259B-4BB4-963A-AB28F9043B74}"/>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4616206" y="4200018"/>
            <a:ext cx="2056970" cy="1368327"/>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Rounded Corners 33">
            <a:extLst>
              <a:ext uri="{FF2B5EF4-FFF2-40B4-BE49-F238E27FC236}">
                <a16:creationId xmlns:a16="http://schemas.microsoft.com/office/drawing/2014/main" xmlns="" id="{D02DD7F4-CCAF-4848-BD18-FCA525C5818E}"/>
              </a:ext>
            </a:extLst>
          </p:cNvPr>
          <p:cNvSpPr/>
          <p:nvPr/>
        </p:nvSpPr>
        <p:spPr>
          <a:xfrm>
            <a:off x="6798998" y="4344181"/>
            <a:ext cx="2056969" cy="108000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sym typeface="Century Gothic"/>
              </a:rPr>
              <a:t>Sharing religious, political or hate-based videos online</a:t>
            </a:r>
            <a:endParaRPr lang="en-GB" sz="1600" b="1" dirty="0">
              <a:solidFill>
                <a:schemeClr val="bg1"/>
              </a:solidFill>
              <a:latin typeface="Century Gothic" panose="020B0502020202020204" pitchFamily="34" charset="0"/>
              <a:ea typeface="Century Gothic"/>
              <a:cs typeface="Century Gothic"/>
              <a:sym typeface="Century Gothic"/>
            </a:endParaRPr>
          </a:p>
        </p:txBody>
      </p:sp>
      <p:sp>
        <p:nvSpPr>
          <p:cNvPr id="21" name="Rectangle: Rounded Corners 20">
            <a:extLst>
              <a:ext uri="{FF2B5EF4-FFF2-40B4-BE49-F238E27FC236}">
                <a16:creationId xmlns:a16="http://schemas.microsoft.com/office/drawing/2014/main" xmlns="" id="{EEE88A4B-99F0-4BDB-9BB1-210ABB6F5DA5}"/>
              </a:ext>
            </a:extLst>
          </p:cNvPr>
          <p:cNvSpPr/>
          <p:nvPr/>
        </p:nvSpPr>
        <p:spPr>
          <a:xfrm>
            <a:off x="261950" y="5757598"/>
            <a:ext cx="8620099" cy="810873"/>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Radicalisers can target children and young people </a:t>
            </a:r>
            <a:r>
              <a:rPr lang="en-GB" sz="1600" b="1" dirty="0">
                <a:solidFill>
                  <a:schemeClr val="tx1"/>
                </a:solidFill>
              </a:rPr>
              <a:t>by messaging on popular apps </a:t>
            </a:r>
            <a:r>
              <a:rPr lang="en-GB" sz="1600" dirty="0">
                <a:solidFill>
                  <a:schemeClr val="tx1"/>
                </a:solidFill>
              </a:rPr>
              <a:t>and websites. They wait to see who </a:t>
            </a:r>
            <a:r>
              <a:rPr lang="en-GB" sz="1600" b="1" dirty="0">
                <a:solidFill>
                  <a:schemeClr val="tx1"/>
                </a:solidFill>
              </a:rPr>
              <a:t>responds</a:t>
            </a:r>
            <a:r>
              <a:rPr lang="en-GB" sz="1600" dirty="0">
                <a:solidFill>
                  <a:schemeClr val="tx1"/>
                </a:solidFill>
              </a:rPr>
              <a:t> before taking the conversations further on a </a:t>
            </a:r>
            <a:r>
              <a:rPr lang="en-GB" sz="1600" b="1" dirty="0">
                <a:solidFill>
                  <a:schemeClr val="tx1"/>
                </a:solidFill>
              </a:rPr>
              <a:t>private platform.</a:t>
            </a:r>
          </a:p>
        </p:txBody>
      </p:sp>
      <p:sp>
        <p:nvSpPr>
          <p:cNvPr id="18" name="Rectangle: Rounded Corners 33">
            <a:extLst>
              <a:ext uri="{FF2B5EF4-FFF2-40B4-BE49-F238E27FC236}">
                <a16:creationId xmlns:a16="http://schemas.microsoft.com/office/drawing/2014/main" xmlns="" id="{BC516C63-79E7-4FBC-B87D-234BB424DDBC}"/>
              </a:ext>
            </a:extLst>
          </p:cNvPr>
          <p:cNvSpPr/>
          <p:nvPr/>
        </p:nvSpPr>
        <p:spPr>
          <a:xfrm>
            <a:off x="446474" y="1955147"/>
            <a:ext cx="8251047" cy="58884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12700" algn="ctr">
              <a:lnSpc>
                <a:spcPct val="100000"/>
              </a:lnSpc>
              <a:spcBef>
                <a:spcPts val="100"/>
              </a:spcBef>
            </a:pPr>
            <a:r>
              <a:rPr lang="en-GB" sz="1600" b="1" dirty="0">
                <a:solidFill>
                  <a:schemeClr val="tx1"/>
                </a:solidFill>
                <a:latin typeface="Century Gothic" panose="020B0502020202020204" pitchFamily="34" charset="0"/>
                <a:cs typeface="Calibri"/>
                <a:sym typeface="Century Gothic"/>
              </a:rPr>
              <a:t>Online radicalisation </a:t>
            </a:r>
            <a:r>
              <a:rPr lang="en-GB" sz="1600" dirty="0">
                <a:solidFill>
                  <a:schemeClr val="tx1"/>
                </a:solidFill>
                <a:latin typeface="Century Gothic" panose="020B0502020202020204" pitchFamily="34" charset="0"/>
                <a:cs typeface="Calibri"/>
                <a:sym typeface="Century Gothic"/>
              </a:rPr>
              <a:t>can be hard to spot because it is complex, but there are </a:t>
            </a:r>
            <a:r>
              <a:rPr lang="en-GB" sz="1600" b="1" dirty="0">
                <a:solidFill>
                  <a:schemeClr val="tx1"/>
                </a:solidFill>
                <a:latin typeface="Century Gothic" panose="020B0502020202020204" pitchFamily="34" charset="0"/>
                <a:cs typeface="Calibri"/>
                <a:sym typeface="Century Gothic"/>
              </a:rPr>
              <a:t>some possible signs to look out for:</a:t>
            </a:r>
            <a:endParaRPr lang="en-GB" sz="1600" b="1" dirty="0">
              <a:solidFill>
                <a:schemeClr val="tx1"/>
              </a:solidFill>
              <a:latin typeface="Century Gothic" panose="020B0502020202020204" pitchFamily="34" charset="0"/>
            </a:endParaRPr>
          </a:p>
        </p:txBody>
      </p:sp>
      <p:pic>
        <p:nvPicPr>
          <p:cNvPr id="20" name="Picture 19">
            <a:extLst>
              <a:ext uri="{FF2B5EF4-FFF2-40B4-BE49-F238E27FC236}">
                <a16:creationId xmlns:a16="http://schemas.microsoft.com/office/drawing/2014/main" xmlns="" id="{2A26A2BD-9844-4311-ACB4-BB284C2CCF95}"/>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rot="185720">
            <a:off x="199496" y="202934"/>
            <a:ext cx="649938" cy="774427"/>
          </a:xfrm>
          <a:prstGeom prst="rect">
            <a:avLst/>
          </a:prstGeom>
        </p:spPr>
      </p:pic>
      <p:sp>
        <p:nvSpPr>
          <p:cNvPr id="22" name="Title 1">
            <a:extLst>
              <a:ext uri="{FF2B5EF4-FFF2-40B4-BE49-F238E27FC236}">
                <a16:creationId xmlns:a16="http://schemas.microsoft.com/office/drawing/2014/main" xmlns="" id="{75EEA091-EDDA-4018-ACFC-B83B15BA1A59}"/>
              </a:ext>
            </a:extLst>
          </p:cNvPr>
          <p:cNvSpPr txBox="1">
            <a:spLocks/>
          </p:cNvSpPr>
          <p:nvPr/>
        </p:nvSpPr>
        <p:spPr>
          <a:xfrm>
            <a:off x="916887" y="152920"/>
            <a:ext cx="776991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should families look out for?</a:t>
            </a:r>
          </a:p>
        </p:txBody>
      </p:sp>
      <p:pic>
        <p:nvPicPr>
          <p:cNvPr id="23" name="Picture 22" descr="A close up of a sign&#10;&#10;Description automatically generated">
            <a:hlinkClick r:id="rId9"/>
            <a:extLst>
              <a:ext uri="{FF2B5EF4-FFF2-40B4-BE49-F238E27FC236}">
                <a16:creationId xmlns:a16="http://schemas.microsoft.com/office/drawing/2014/main" xmlns="" id="{6BFBC75D-20D6-4F82-880E-6C87E4F03BC8}"/>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8227113" y="229178"/>
            <a:ext cx="656683" cy="616641"/>
          </a:xfrm>
          <a:prstGeom prst="rect">
            <a:avLst/>
          </a:prstGeom>
        </p:spPr>
      </p:pic>
    </p:spTree>
    <p:extLst>
      <p:ext uri="{BB962C8B-B14F-4D97-AF65-F5344CB8AC3E}">
        <p14:creationId xmlns:p14="http://schemas.microsoft.com/office/powerpoint/2010/main" val="1087881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078"/>
                                        </p:tgtEl>
                                        <p:attrNameLst>
                                          <p:attrName>style.visibility</p:attrName>
                                        </p:attrNameLst>
                                      </p:cBhvr>
                                      <p:to>
                                        <p:strVal val="visible"/>
                                      </p:to>
                                    </p:set>
                                    <p:animEffect transition="in" filter="fade">
                                      <p:cBhvr>
                                        <p:cTn id="15" dur="500"/>
                                        <p:tgtEl>
                                          <p:spTgt spid="307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nodeType="withEffect">
                                  <p:stCondLst>
                                    <p:cond delay="0"/>
                                  </p:stCondLst>
                                  <p:childTnLst>
                                    <p:set>
                                      <p:cBhvr>
                                        <p:cTn id="25" dur="1" fill="hold">
                                          <p:stCondLst>
                                            <p:cond delay="0"/>
                                          </p:stCondLst>
                                        </p:cTn>
                                        <p:tgtEl>
                                          <p:spTgt spid="3080"/>
                                        </p:tgtEl>
                                        <p:attrNameLst>
                                          <p:attrName>style.visibility</p:attrName>
                                        </p:attrNameLst>
                                      </p:cBhvr>
                                      <p:to>
                                        <p:strVal val="visible"/>
                                      </p:to>
                                    </p:set>
                                    <p:animEffect transition="in" filter="fade">
                                      <p:cBhvr>
                                        <p:cTn id="26" dur="500"/>
                                        <p:tgtEl>
                                          <p:spTgt spid="308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076"/>
                                        </p:tgtEl>
                                        <p:attrNameLst>
                                          <p:attrName>style.visibility</p:attrName>
                                        </p:attrNameLst>
                                      </p:cBhvr>
                                      <p:to>
                                        <p:strVal val="visible"/>
                                      </p:to>
                                    </p:set>
                                    <p:animEffect transition="in" filter="fade">
                                      <p:cBhvr>
                                        <p:cTn id="31" dur="500"/>
                                        <p:tgtEl>
                                          <p:spTgt spid="307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16" grpId="0" animBg="1"/>
      <p:bldP spid="19" grpId="0" animBg="1"/>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19" name="Content Placeholder 2">
            <a:extLst>
              <a:ext uri="{FF2B5EF4-FFF2-40B4-BE49-F238E27FC236}">
                <a16:creationId xmlns:a16="http://schemas.microsoft.com/office/drawing/2014/main" xmlns="" id="{1D6E6CB8-8AD4-4AB9-916F-2C9DC6F59431}"/>
              </a:ext>
            </a:extLst>
          </p:cNvPr>
          <p:cNvSpPr>
            <a:spLocks noGrp="1"/>
          </p:cNvSpPr>
          <p:nvPr>
            <p:ph idx="1"/>
          </p:nvPr>
        </p:nvSpPr>
        <p:spPr>
          <a:xfrm>
            <a:off x="412543" y="1964442"/>
            <a:ext cx="4176347" cy="3978920"/>
          </a:xfrm>
          <a:ln>
            <a:solidFill>
              <a:schemeClr val="tx1"/>
            </a:solidFill>
          </a:ln>
        </p:spPr>
        <p:txBody>
          <a:bodyPr>
            <a:noAutofit/>
          </a:bodyPr>
          <a:lstStyle/>
          <a:p>
            <a:pPr marL="285750" indent="-285750">
              <a:spcBef>
                <a:spcPts val="360"/>
              </a:spcBef>
              <a:buClr>
                <a:srgbClr val="DF6068"/>
              </a:buClr>
              <a:buSzPct val="100000"/>
              <a:buFont typeface="Arial" charset="0"/>
              <a:buChar char="•"/>
            </a:pPr>
            <a:r>
              <a:rPr lang="en-GB" sz="1600" dirty="0">
                <a:latin typeface="Century Gothic" panose="020B0502020202020204" pitchFamily="34" charset="0"/>
              </a:rPr>
              <a:t>Sharing stories means people get to know who we are. If we understand each other, we are less likely to move towards hate.</a:t>
            </a:r>
          </a:p>
          <a:p>
            <a:pPr marL="285750" indent="-285750">
              <a:spcBef>
                <a:spcPts val="360"/>
              </a:spcBef>
              <a:buClr>
                <a:srgbClr val="DF6068"/>
              </a:buClr>
              <a:buSzPct val="100000"/>
              <a:buFont typeface="Arial" charset="0"/>
              <a:buChar char="•"/>
            </a:pPr>
            <a:r>
              <a:rPr lang="en-GB" sz="1600" dirty="0">
                <a:latin typeface="Century Gothic" panose="020B0502020202020204" pitchFamily="34" charset="0"/>
              </a:rPr>
              <a:t>Sharing stories, like in Hollyoaks, makes people aware of the issue, and can even encourage them to speak out.</a:t>
            </a:r>
          </a:p>
          <a:p>
            <a:pPr marL="285750" indent="-285750">
              <a:spcBef>
                <a:spcPts val="360"/>
              </a:spcBef>
              <a:buClr>
                <a:srgbClr val="DF6068"/>
              </a:buClr>
              <a:buSzPct val="100000"/>
              <a:buFont typeface="Arial" charset="0"/>
              <a:buChar char="•"/>
            </a:pPr>
            <a:r>
              <a:rPr lang="en-GB" sz="1600" dirty="0">
                <a:latin typeface="Century Gothic" panose="020B0502020202020204" pitchFamily="34" charset="0"/>
              </a:rPr>
              <a:t>People are more likely to listen to and remember a story that they relate to. </a:t>
            </a:r>
          </a:p>
          <a:p>
            <a:pPr marL="285750" indent="-285750">
              <a:spcBef>
                <a:spcPts val="360"/>
              </a:spcBef>
              <a:buClr>
                <a:srgbClr val="DF6068"/>
              </a:buClr>
              <a:buSzPct val="100000"/>
              <a:buFont typeface="Arial" charset="0"/>
              <a:buChar char="•"/>
            </a:pPr>
            <a:r>
              <a:rPr lang="en-GB" sz="1600" dirty="0">
                <a:latin typeface="Century Gothic" panose="020B0502020202020204" pitchFamily="34" charset="0"/>
              </a:rPr>
              <a:t>Stories have been used for thousands of years to help teach us about right and wrong choices. They can teach us how to prevent extremism too.</a:t>
            </a:r>
          </a:p>
        </p:txBody>
      </p:sp>
      <p:sp>
        <p:nvSpPr>
          <p:cNvPr id="17" name="Shape 227">
            <a:extLst>
              <a:ext uri="{FF2B5EF4-FFF2-40B4-BE49-F238E27FC236}">
                <a16:creationId xmlns:a16="http://schemas.microsoft.com/office/drawing/2014/main" xmlns="" id="{53A4758A-2C66-4127-BEBA-B444A1384F76}"/>
              </a:ext>
            </a:extLst>
          </p:cNvPr>
          <p:cNvSpPr txBox="1"/>
          <p:nvPr/>
        </p:nvSpPr>
        <p:spPr>
          <a:xfrm>
            <a:off x="749371" y="377763"/>
            <a:ext cx="7645257" cy="992909"/>
          </a:xfrm>
          <a:prstGeom prst="rect">
            <a:avLst/>
          </a:prstGeom>
          <a:noFill/>
          <a:ln>
            <a:noFill/>
          </a:ln>
        </p:spPr>
        <p:txBody>
          <a:bodyPr lIns="91425" tIns="45700" rIns="91425" bIns="45700" anchor="t" anchorCtr="0">
            <a:noAutofit/>
          </a:bodyPr>
          <a:lstStyle/>
          <a:p>
            <a:pPr algn="ctr">
              <a:buSzPct val="25000"/>
            </a:pPr>
            <a:r>
              <a:rPr lang="en-GB" sz="2800" b="1" dirty="0">
                <a:solidFill>
                  <a:sysClr val="windowText" lastClr="000000"/>
                </a:solidFill>
                <a:latin typeface="Century Gothic" panose="020B0502020202020204" pitchFamily="34" charset="0"/>
                <a:ea typeface="Lato"/>
                <a:cs typeface="Lato"/>
                <a:sym typeface="Lato"/>
              </a:rPr>
              <a:t>Can</a:t>
            </a:r>
            <a:r>
              <a:rPr lang="en-GB" sz="2800" b="1" dirty="0">
                <a:solidFill>
                  <a:schemeClr val="accent2"/>
                </a:solidFill>
                <a:latin typeface="Century Gothic" panose="020B0502020202020204" pitchFamily="34" charset="0"/>
                <a:ea typeface="Lato"/>
                <a:cs typeface="Lato"/>
                <a:sym typeface="Lato"/>
              </a:rPr>
              <a:t> sharing stories</a:t>
            </a:r>
            <a:r>
              <a:rPr lang="en-GB" sz="2800" b="1" dirty="0">
                <a:solidFill>
                  <a:sysClr val="windowText" lastClr="000000"/>
                </a:solidFill>
                <a:latin typeface="Century Gothic" panose="020B0502020202020204" pitchFamily="34" charset="0"/>
                <a:ea typeface="Lato"/>
                <a:cs typeface="Lato"/>
                <a:sym typeface="Lato"/>
              </a:rPr>
              <a:t> prevent </a:t>
            </a:r>
          </a:p>
          <a:p>
            <a:pPr algn="ctr">
              <a:buSzPct val="25000"/>
            </a:pPr>
            <a:r>
              <a:rPr lang="en-GB" sz="2800" b="1" dirty="0">
                <a:solidFill>
                  <a:schemeClr val="accent2"/>
                </a:solidFill>
                <a:latin typeface="Century Gothic" panose="020B0502020202020204" pitchFamily="34" charset="0"/>
                <a:ea typeface="Lato"/>
                <a:cs typeface="Lato"/>
                <a:sym typeface="Lato"/>
              </a:rPr>
              <a:t>extremism</a:t>
            </a:r>
            <a:r>
              <a:rPr lang="en-GB" sz="2800" b="1" dirty="0">
                <a:solidFill>
                  <a:sysClr val="windowText" lastClr="000000"/>
                </a:solidFill>
                <a:latin typeface="Century Gothic" panose="020B0502020202020204" pitchFamily="34" charset="0"/>
                <a:ea typeface="Lato"/>
                <a:cs typeface="Lato"/>
                <a:sym typeface="Lato"/>
              </a:rPr>
              <a:t>? </a:t>
            </a:r>
          </a:p>
        </p:txBody>
      </p:sp>
      <p:sp>
        <p:nvSpPr>
          <p:cNvPr id="12" name="Rectangle 11">
            <a:extLst>
              <a:ext uri="{FF2B5EF4-FFF2-40B4-BE49-F238E27FC236}">
                <a16:creationId xmlns:a16="http://schemas.microsoft.com/office/drawing/2014/main" xmlns="" id="{44D72E9C-F1B6-4373-A3CD-843567B10B03}"/>
              </a:ext>
            </a:extLst>
          </p:cNvPr>
          <p:cNvSpPr/>
          <p:nvPr/>
        </p:nvSpPr>
        <p:spPr>
          <a:xfrm>
            <a:off x="412543" y="1530789"/>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a:ea typeface="Lato" panose="020F0502020204030203" pitchFamily="34" charset="0"/>
                <a:cs typeface="Century Gothic"/>
              </a:rPr>
              <a:t>YES</a:t>
            </a:r>
            <a:endParaRPr kumimoji="0" lang="en-GB" sz="1800" b="1" i="0" u="none" strike="noStrike" kern="1200" cap="none" spc="0" normalizeH="0" baseline="0" noProof="0" dirty="0">
              <a:ln>
                <a:noFill/>
              </a:ln>
              <a:solidFill>
                <a:prstClr val="black"/>
              </a:solidFill>
              <a:effectLst/>
              <a:uLnTx/>
              <a:uFillTx/>
              <a:latin typeface="Century Gothic"/>
              <a:ea typeface="Lato" panose="020F0502020204030203" pitchFamily="34" charset="0"/>
              <a:cs typeface="Century Gothic"/>
            </a:endParaRPr>
          </a:p>
        </p:txBody>
      </p:sp>
      <p:sp>
        <p:nvSpPr>
          <p:cNvPr id="18" name="Rectangle 17">
            <a:extLst>
              <a:ext uri="{FF2B5EF4-FFF2-40B4-BE49-F238E27FC236}">
                <a16:creationId xmlns:a16="http://schemas.microsoft.com/office/drawing/2014/main" xmlns="" id="{33B4992D-0DA8-427B-9320-6F648F0A336C}"/>
              </a:ext>
            </a:extLst>
          </p:cNvPr>
          <p:cNvSpPr/>
          <p:nvPr/>
        </p:nvSpPr>
        <p:spPr>
          <a:xfrm>
            <a:off x="4588890" y="1530789"/>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000" b="1" dirty="0">
                <a:solidFill>
                  <a:prstClr val="black"/>
                </a:solidFill>
                <a:latin typeface="Century Gothic"/>
                <a:ea typeface="Lato" panose="020F0502020204030203" pitchFamily="34" charset="0"/>
                <a:cs typeface="Century Gothic"/>
              </a:rPr>
              <a:t>NO</a:t>
            </a:r>
            <a:endParaRPr kumimoji="0" lang="en-GB" sz="1800" b="1" i="0" u="none" strike="noStrike" kern="1200" cap="none" spc="0" normalizeH="0" baseline="0" noProof="0" dirty="0">
              <a:ln>
                <a:noFill/>
              </a:ln>
              <a:solidFill>
                <a:prstClr val="black"/>
              </a:solidFill>
              <a:effectLst/>
              <a:uLnTx/>
              <a:uFillTx/>
              <a:latin typeface="Century Gothic"/>
              <a:ea typeface="Lato" panose="020F0502020204030203" pitchFamily="34" charset="0"/>
              <a:cs typeface="Century Gothic"/>
            </a:endParaRPr>
          </a:p>
        </p:txBody>
      </p:sp>
      <p:sp>
        <p:nvSpPr>
          <p:cNvPr id="20" name="Content Placeholder 2">
            <a:extLst>
              <a:ext uri="{FF2B5EF4-FFF2-40B4-BE49-F238E27FC236}">
                <a16:creationId xmlns:a16="http://schemas.microsoft.com/office/drawing/2014/main" xmlns="" id="{FC4A2BAD-5BA9-405A-99AE-63E779390EBA}"/>
              </a:ext>
            </a:extLst>
          </p:cNvPr>
          <p:cNvSpPr txBox="1">
            <a:spLocks/>
          </p:cNvSpPr>
          <p:nvPr/>
        </p:nvSpPr>
        <p:spPr>
          <a:xfrm>
            <a:off x="4588890" y="1964442"/>
            <a:ext cx="4142566" cy="3978920"/>
          </a:xfrm>
          <a:prstGeom prst="rect">
            <a:avLst/>
          </a:prstGeom>
          <a:ln>
            <a:solidFill>
              <a:schemeClr val="tx1"/>
            </a:solidFill>
          </a:ln>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263525" marR="0" lvl="0" indent="-263525" algn="l" defTabSz="457200" rtl="0" eaLnBrk="1" fontAlgn="auto" latinLnBrk="0" hangingPunct="1">
              <a:lnSpc>
                <a:spcPct val="100000"/>
              </a:lnSpc>
              <a:spcBef>
                <a:spcPts val="360"/>
              </a:spcBef>
              <a:spcAft>
                <a:spcPts val="0"/>
              </a:spcAft>
              <a:buClr>
                <a:srgbClr val="6088EF"/>
              </a:buClr>
              <a:buSzPct val="100000"/>
              <a:buFont typeface="Arial" panose="020B0604020202020204" pitchFamily="34" charset="0"/>
              <a:buChar char="•"/>
              <a:tabLst/>
              <a:defRPr/>
            </a:pPr>
            <a:endParaRPr kumimoji="0" lang="en-GB" sz="1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3" name="Content Placeholder 2">
            <a:extLst>
              <a:ext uri="{FF2B5EF4-FFF2-40B4-BE49-F238E27FC236}">
                <a16:creationId xmlns:a16="http://schemas.microsoft.com/office/drawing/2014/main" xmlns="" id="{83FDFDAD-B60E-47E7-97AF-4A727E5593C5}"/>
              </a:ext>
            </a:extLst>
          </p:cNvPr>
          <p:cNvSpPr txBox="1">
            <a:spLocks/>
          </p:cNvSpPr>
          <p:nvPr/>
        </p:nvSpPr>
        <p:spPr>
          <a:xfrm>
            <a:off x="4588891" y="1962836"/>
            <a:ext cx="4142566" cy="3985106"/>
          </a:xfrm>
          <a:prstGeom prst="rect">
            <a:avLst/>
          </a:prstGeom>
          <a:ln>
            <a:solidFill>
              <a:schemeClr val="tx1"/>
            </a:solidFill>
          </a:ln>
        </p:spPr>
        <p:txBody>
          <a:bodyPr vert="horz" lIns="91440" tIns="45720" rIns="91440" bIns="45720" rtlCol="0">
            <a:noAutofit/>
          </a:bodyPr>
          <a:lst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285750" indent="-285750">
              <a:spcBef>
                <a:spcPts val="360"/>
              </a:spcBef>
              <a:buClr>
                <a:schemeClr val="bg2"/>
              </a:buClr>
              <a:buSzPct val="100000"/>
              <a:buFont typeface="Arial" charset="0"/>
              <a:buChar char="•"/>
            </a:pPr>
            <a:r>
              <a:rPr lang="en-GB" sz="1600" dirty="0">
                <a:latin typeface="Century Gothic" panose="020B0502020202020204" pitchFamily="34" charset="0"/>
              </a:rPr>
              <a:t>There are many stories available that are trying to prevent extremism, yet the amount of hate crime has risen over the past year</a:t>
            </a:r>
            <a:r>
              <a:rPr lang="en-GB" sz="1600" baseline="30000" dirty="0">
                <a:latin typeface="Century Gothic" panose="020B0502020202020204" pitchFamily="34" charset="0"/>
              </a:rPr>
              <a:t>1</a:t>
            </a:r>
            <a:r>
              <a:rPr lang="en-GB" sz="1600" dirty="0">
                <a:latin typeface="Century Gothic" panose="020B0502020202020204" pitchFamily="34" charset="0"/>
              </a:rPr>
              <a:t>.</a:t>
            </a:r>
          </a:p>
          <a:p>
            <a:pPr marL="285750" indent="-285750">
              <a:spcBef>
                <a:spcPts val="360"/>
              </a:spcBef>
              <a:buClr>
                <a:schemeClr val="bg2"/>
              </a:buClr>
              <a:buSzPct val="100000"/>
              <a:buFont typeface="Arial" charset="0"/>
              <a:buChar char="•"/>
            </a:pPr>
            <a:r>
              <a:rPr lang="en-GB" sz="1600" dirty="0">
                <a:latin typeface="Century Gothic" panose="020B0502020202020204" pitchFamily="34" charset="0"/>
              </a:rPr>
              <a:t>While stories might help promote understanding and reduce extreme views, they might not be enough on their own. </a:t>
            </a:r>
          </a:p>
          <a:p>
            <a:pPr marL="285750" indent="-285750">
              <a:spcBef>
                <a:spcPts val="360"/>
              </a:spcBef>
              <a:buClr>
                <a:schemeClr val="bg2"/>
              </a:buClr>
              <a:buSzPct val="100000"/>
              <a:buFont typeface="Arial" charset="0"/>
              <a:buChar char="•"/>
            </a:pPr>
            <a:r>
              <a:rPr lang="en-GB" sz="1600" dirty="0">
                <a:latin typeface="Century Gothic" panose="020B0502020202020204" pitchFamily="34" charset="0"/>
              </a:rPr>
              <a:t>Stories can be used to teach us the wrong thing. It depends on who tells them.</a:t>
            </a:r>
          </a:p>
          <a:p>
            <a:pPr marL="285750" indent="-285750">
              <a:spcBef>
                <a:spcPts val="360"/>
              </a:spcBef>
              <a:buClr>
                <a:schemeClr val="bg2"/>
              </a:buClr>
              <a:buSzPct val="100000"/>
              <a:buFont typeface="Arial" charset="0"/>
              <a:buChar char="•"/>
            </a:pPr>
            <a:r>
              <a:rPr lang="en-GB" sz="1600" dirty="0">
                <a:latin typeface="Century Gothic" panose="020B0502020202020204" pitchFamily="34" charset="0"/>
              </a:rPr>
              <a:t>Extremist groups also use stories to recruit and groom people. Stories like this are dangerous.</a:t>
            </a:r>
          </a:p>
          <a:p>
            <a:pPr marL="285750" indent="-285750">
              <a:spcBef>
                <a:spcPts val="360"/>
              </a:spcBef>
              <a:buClr>
                <a:schemeClr val="accent1"/>
              </a:buClr>
              <a:buSzPct val="100000"/>
              <a:buFont typeface="Arial" charset="0"/>
              <a:buChar char="•"/>
            </a:pPr>
            <a:endParaRPr lang="en-GB" sz="1400" dirty="0">
              <a:latin typeface="Century Gothic" panose="020B0502020202020204" pitchFamily="34" charset="0"/>
            </a:endParaRPr>
          </a:p>
          <a:p>
            <a:pPr marL="285750" indent="-285750">
              <a:spcBef>
                <a:spcPts val="360"/>
              </a:spcBef>
              <a:buClr>
                <a:schemeClr val="accent1"/>
              </a:buClr>
              <a:buSzPct val="100000"/>
              <a:buFont typeface="Arial" charset="0"/>
              <a:buChar char="•"/>
            </a:pPr>
            <a:endParaRPr lang="en-GB" dirty="0">
              <a:latin typeface="Century Gothic" panose="020B0502020202020204" pitchFamily="34" charset="0"/>
            </a:endParaRPr>
          </a:p>
        </p:txBody>
      </p:sp>
      <p:pic>
        <p:nvPicPr>
          <p:cNvPr id="24" name="Picture 23">
            <a:extLst>
              <a:ext uri="{FF2B5EF4-FFF2-40B4-BE49-F238E27FC236}">
                <a16:creationId xmlns:a16="http://schemas.microsoft.com/office/drawing/2014/main" xmlns="" id="{3A650D84-5473-4ED3-87A1-95B54967361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09246" y="5649139"/>
            <a:ext cx="1159290" cy="1052689"/>
          </a:xfrm>
          <a:prstGeom prst="rect">
            <a:avLst/>
          </a:prstGeom>
        </p:spPr>
      </p:pic>
    </p:spTree>
    <p:extLst>
      <p:ext uri="{BB962C8B-B14F-4D97-AF65-F5344CB8AC3E}">
        <p14:creationId xmlns:p14="http://schemas.microsoft.com/office/powerpoint/2010/main" val="33519080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6" name="Shape 246"/>
          <p:cNvSpPr txBox="1">
            <a:spLocks noGrp="1"/>
          </p:cNvSpPr>
          <p:nvPr>
            <p:ph type="title" idx="4294967295"/>
          </p:nvPr>
        </p:nvSpPr>
        <p:spPr>
          <a:xfrm>
            <a:off x="924025" y="579659"/>
            <a:ext cx="7016806" cy="792087"/>
          </a:xfrm>
          <a:prstGeom prst="rect">
            <a:avLst/>
          </a:prstGeom>
          <a:noFill/>
          <a:ln>
            <a:noFill/>
          </a:ln>
        </p:spPr>
        <p:txBody>
          <a:bodyPr lIns="91425" tIns="45700" rIns="91425" bIns="45700" anchor="t" anchorCtr="0">
            <a:noAutofit/>
          </a:bodyPr>
          <a:lstStyle/>
          <a:p>
            <a:pPr lvl="0" algn="ctr">
              <a:spcBef>
                <a:spcPts val="0"/>
              </a:spcBef>
              <a:buClr>
                <a:srgbClr val="2D2D2D"/>
              </a:buClr>
              <a:buSzPct val="25000"/>
            </a:pPr>
            <a:r>
              <a:rPr lang="en-GB" sz="2400" dirty="0">
                <a:ea typeface="Lato" panose="020F0502020204030203" pitchFamily="34" charset="0"/>
                <a:cs typeface="Lato" panose="020F0502020204030203" pitchFamily="34" charset="0"/>
                <a:sym typeface="Calibri"/>
              </a:rPr>
              <a:t>You can vote from home at…</a:t>
            </a:r>
            <a:br>
              <a:rPr lang="en-GB" sz="2400" dirty="0">
                <a:ea typeface="Lato" panose="020F0502020204030203" pitchFamily="34" charset="0"/>
                <a:cs typeface="Lato" panose="020F0502020204030203" pitchFamily="34" charset="0"/>
                <a:sym typeface="Calibri"/>
              </a:rPr>
            </a:br>
            <a:r>
              <a:rPr lang="en-GB" sz="2400" b="1" i="0" u="none" strike="noStrike" cap="none" dirty="0">
                <a:latin typeface="+mj-lt"/>
                <a:ea typeface="Lato" panose="020F0502020204030203" pitchFamily="34" charset="0"/>
                <a:cs typeface="Lato" panose="020F0502020204030203" pitchFamily="34" charset="0"/>
                <a:sym typeface="Calibri"/>
              </a:rPr>
              <a:t/>
            </a:r>
            <a:br>
              <a:rPr lang="en-GB" sz="2400" b="1" i="0" u="none" strike="noStrike" cap="none" dirty="0">
                <a:latin typeface="+mj-lt"/>
                <a:ea typeface="Lato" panose="020F0502020204030203" pitchFamily="34" charset="0"/>
                <a:cs typeface="Lato" panose="020F0502020204030203" pitchFamily="34" charset="0"/>
                <a:sym typeface="Calibri"/>
              </a:rPr>
            </a:br>
            <a:r>
              <a:rPr lang="en-GB" sz="2400" dirty="0">
                <a:latin typeface="+mj-lt"/>
                <a:ea typeface="Lato" panose="020F0502020204030203" pitchFamily="34" charset="0"/>
                <a:cs typeface="Lato" panose="020F0502020204030203" pitchFamily="34" charset="0"/>
                <a:sym typeface="Calibri"/>
                <a:hlinkClick r:id="rId3"/>
              </a:rPr>
              <a:t>https://www.surveymonkey.co.uk/r/SSVGLQV</a:t>
            </a:r>
            <a:endParaRPr lang="en-GB" sz="2400" b="1" i="0" u="none" strike="noStrike" cap="none" dirty="0">
              <a:latin typeface="+mj-lt"/>
              <a:ea typeface="Lato" panose="020F0502020204030203" pitchFamily="34" charset="0"/>
              <a:cs typeface="Lato" panose="020F0502020204030203" pitchFamily="34" charset="0"/>
              <a:sym typeface="Calibri"/>
            </a:endParaRPr>
          </a:p>
        </p:txBody>
      </p:sp>
      <p:sp>
        <p:nvSpPr>
          <p:cNvPr id="10" name="Shape 246">
            <a:extLst>
              <a:ext uri="{FF2B5EF4-FFF2-40B4-BE49-F238E27FC236}">
                <a16:creationId xmlns:a16="http://schemas.microsoft.com/office/drawing/2014/main" xmlns="" id="{0E3AB6E4-44B6-934F-8BCE-3019D22BB839}"/>
              </a:ext>
            </a:extLst>
          </p:cNvPr>
          <p:cNvSpPr txBox="1">
            <a:spLocks/>
          </p:cNvSpPr>
          <p:nvPr/>
        </p:nvSpPr>
        <p:spPr>
          <a:xfrm>
            <a:off x="2430369" y="4914787"/>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ea typeface="Lato" panose="020F0502020204030203" pitchFamily="34" charset="0"/>
                <a:cs typeface="Lato" panose="020F0502020204030203" pitchFamily="34" charset="0"/>
                <a:sym typeface="Calibri"/>
              </a:rPr>
              <a:t>To have your voice heard!</a:t>
            </a:r>
          </a:p>
        </p:txBody>
      </p:sp>
      <p:sp>
        <p:nvSpPr>
          <p:cNvPr id="2" name="Rectangle: Rounded Corners 1">
            <a:extLst>
              <a:ext uri="{FF2B5EF4-FFF2-40B4-BE49-F238E27FC236}">
                <a16:creationId xmlns:a16="http://schemas.microsoft.com/office/drawing/2014/main" xmlns="" id="{8D7877AA-5929-4612-9EB8-54A4E0BB1597}"/>
              </a:ext>
            </a:extLst>
          </p:cNvPr>
          <p:cNvSpPr/>
          <p:nvPr/>
        </p:nvSpPr>
        <p:spPr>
          <a:xfrm>
            <a:off x="1936762" y="5809487"/>
            <a:ext cx="6004070" cy="646986"/>
          </a:xfrm>
          <a:prstGeom prst="roundRect">
            <a:avLst/>
          </a:prstGeom>
          <a:solidFill>
            <a:schemeClr val="accent1"/>
          </a:solidFill>
          <a:ln w="28575">
            <a:solidFill>
              <a:schemeClr val="tx2"/>
            </a:solidFill>
          </a:ln>
        </p:spPr>
        <p:txBody>
          <a:bodyPr wrap="square">
            <a:spAutoFit/>
          </a:bodyPr>
          <a:lstStyle/>
          <a:p>
            <a:pPr algn="ctr"/>
            <a:r>
              <a:rPr lang="en-GB" sz="1600" dirty="0">
                <a:solidFill>
                  <a:srgbClr val="060505"/>
                </a:solidFill>
              </a:rPr>
              <a:t>If you have any issues, feedback or comments, email </a:t>
            </a:r>
            <a:r>
              <a:rPr lang="en-GB" sz="1600" dirty="0">
                <a:solidFill>
                  <a:srgbClr val="060505"/>
                </a:solidFill>
                <a:hlinkClick r:id="rId4"/>
              </a:rPr>
              <a:t>aisling@votesforschools.com</a:t>
            </a:r>
            <a:endParaRPr lang="en-GB" sz="1600" dirty="0">
              <a:solidFill>
                <a:srgbClr val="060505"/>
              </a:solidFill>
            </a:endParaRPr>
          </a:p>
        </p:txBody>
      </p:sp>
      <p:pic>
        <p:nvPicPr>
          <p:cNvPr id="3" name="Picture 2">
            <a:extLst>
              <a:ext uri="{FF2B5EF4-FFF2-40B4-BE49-F238E27FC236}">
                <a16:creationId xmlns:a16="http://schemas.microsoft.com/office/drawing/2014/main" xmlns="" id="{E61A1A30-8594-411F-ACA2-7E380A2C9AB4}"/>
              </a:ext>
            </a:extLst>
          </p:cNvPr>
          <p:cNvPicPr>
            <a:picLocks noChangeAspect="1"/>
          </p:cNvPicPr>
          <p:nvPr/>
        </p:nvPicPr>
        <p:blipFill>
          <a:blip r:embed="rId5"/>
          <a:stretch>
            <a:fillRect/>
          </a:stretch>
        </p:blipFill>
        <p:spPr>
          <a:xfrm>
            <a:off x="360687" y="5349754"/>
            <a:ext cx="1290571" cy="1194974"/>
          </a:xfrm>
          <a:prstGeom prst="rect">
            <a:avLst/>
          </a:prstGeom>
        </p:spPr>
      </p:pic>
      <p:pic>
        <p:nvPicPr>
          <p:cNvPr id="5" name="Picture 4">
            <a:hlinkClick r:id="rId3"/>
            <a:extLst>
              <a:ext uri="{FF2B5EF4-FFF2-40B4-BE49-F238E27FC236}">
                <a16:creationId xmlns:a16="http://schemas.microsoft.com/office/drawing/2014/main" xmlns="" id="{8A3FD77D-81B2-46E1-94E4-55D987B0522A}"/>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457787" y="2245515"/>
            <a:ext cx="2037547" cy="2409285"/>
          </a:xfrm>
          <a:prstGeom prst="rect">
            <a:avLst/>
          </a:prstGeom>
        </p:spPr>
      </p:pic>
    </p:spTree>
    <p:extLst>
      <p:ext uri="{BB962C8B-B14F-4D97-AF65-F5344CB8AC3E}">
        <p14:creationId xmlns:p14="http://schemas.microsoft.com/office/powerpoint/2010/main" val="37620384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xmlns="" id="{30556AF1-4401-43B1-AE16-F268F3F54D4C}"/>
              </a:ext>
            </a:extLst>
          </p:cNvPr>
          <p:cNvGraphicFramePr>
            <a:graphicFrameLocks noGrp="1"/>
          </p:cNvGraphicFramePr>
          <p:nvPr>
            <p:extLst>
              <p:ext uri="{D42A27DB-BD31-4B8C-83A1-F6EECF244321}">
                <p14:modId xmlns:p14="http://schemas.microsoft.com/office/powerpoint/2010/main" val="3694522917"/>
              </p:ext>
            </p:extLst>
          </p:nvPr>
        </p:nvGraphicFramePr>
        <p:xfrm>
          <a:off x="552381" y="1042010"/>
          <a:ext cx="8039238" cy="5482403"/>
        </p:xfrm>
        <a:graphic>
          <a:graphicData uri="http://schemas.openxmlformats.org/drawingml/2006/table">
            <a:tbl>
              <a:tblPr firstRow="1" bandRow="1">
                <a:tableStyleId>{5C22544A-7EE6-4342-B048-85BDC9FD1C3A}</a:tableStyleId>
              </a:tblPr>
              <a:tblGrid>
                <a:gridCol w="2574225">
                  <a:extLst>
                    <a:ext uri="{9D8B030D-6E8A-4147-A177-3AD203B41FA5}">
                      <a16:colId xmlns:a16="http://schemas.microsoft.com/office/drawing/2014/main" xmlns="" val="3539760417"/>
                    </a:ext>
                  </a:extLst>
                </a:gridCol>
                <a:gridCol w="2774027">
                  <a:extLst>
                    <a:ext uri="{9D8B030D-6E8A-4147-A177-3AD203B41FA5}">
                      <a16:colId xmlns:a16="http://schemas.microsoft.com/office/drawing/2014/main" xmlns="" val="1009498805"/>
                    </a:ext>
                  </a:extLst>
                </a:gridCol>
                <a:gridCol w="2690986">
                  <a:extLst>
                    <a:ext uri="{9D8B030D-6E8A-4147-A177-3AD203B41FA5}">
                      <a16:colId xmlns:a16="http://schemas.microsoft.com/office/drawing/2014/main" xmlns="" val="1550975935"/>
                    </a:ext>
                  </a:extLst>
                </a:gridCol>
              </a:tblGrid>
              <a:tr h="569707">
                <a:tc>
                  <a:txBody>
                    <a:bodyPr/>
                    <a:lstStyle/>
                    <a:p>
                      <a:pPr algn="ctr"/>
                      <a:r>
                        <a:rPr lang="en-GB" sz="2000" dirty="0">
                          <a:solidFill>
                            <a:schemeClr val="bg1"/>
                          </a:solidFill>
                          <a:latin typeface="Century Gothic" panose="020B0502020202020204" pitchFamily="34" charset="0"/>
                        </a:rPr>
                        <a:t>Children</a:t>
                      </a:r>
                    </a:p>
                  </a:txBody>
                  <a:tcPr anchor="ctr">
                    <a:solidFill>
                      <a:schemeClr val="tx2"/>
                    </a:solidFill>
                  </a:tcPr>
                </a:tc>
                <a:tc>
                  <a:txBody>
                    <a:bodyPr/>
                    <a:lstStyle/>
                    <a:p>
                      <a:pPr algn="ctr"/>
                      <a:r>
                        <a:rPr lang="en-GB" sz="2000" dirty="0">
                          <a:solidFill>
                            <a:schemeClr val="bg1"/>
                          </a:solidFill>
                          <a:latin typeface="Century Gothic" panose="020B0502020202020204" pitchFamily="34" charset="0"/>
                        </a:rPr>
                        <a:t>Parents/Carers</a:t>
                      </a:r>
                    </a:p>
                  </a:txBody>
                  <a:tcPr anchor="ctr">
                    <a:solidFill>
                      <a:schemeClr val="accent2"/>
                    </a:solidFill>
                  </a:tcPr>
                </a:tc>
                <a:tc>
                  <a:txBody>
                    <a:bodyPr/>
                    <a:lstStyle/>
                    <a:p>
                      <a:pPr algn="ctr"/>
                      <a:r>
                        <a:rPr lang="en-GB" sz="2000" dirty="0">
                          <a:solidFill>
                            <a:schemeClr val="bg1"/>
                          </a:solidFill>
                          <a:latin typeface="Century Gothic" panose="020B0502020202020204" pitchFamily="34" charset="0"/>
                        </a:rPr>
                        <a:t>Other useful links</a:t>
                      </a:r>
                    </a:p>
                  </a:txBody>
                  <a:tcPr anchor="ctr">
                    <a:solidFill>
                      <a:schemeClr val="bg1">
                        <a:lumMod val="65000"/>
                      </a:schemeClr>
                    </a:solidFill>
                  </a:tcPr>
                </a:tc>
                <a:extLst>
                  <a:ext uri="{0D108BD9-81ED-4DB2-BD59-A6C34878D82A}">
                    <a16:rowId xmlns:a16="http://schemas.microsoft.com/office/drawing/2014/main" xmlns="" val="3250458036"/>
                  </a:ext>
                </a:extLst>
              </a:tr>
              <a:tr h="1417124">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Century Gothic" panose="020B0502020202020204" pitchFamily="34" charset="0"/>
                          <a:cs typeface="Century Gothic"/>
                        </a:rPr>
                        <a:t>Remember, you can always talk to a trusted adult, like a teacher or a family member, if you are at all worried about anything. </a:t>
                      </a:r>
                    </a:p>
                  </a:txBody>
                  <a:tcPr anchor="ctr">
                    <a:solidFill>
                      <a:schemeClr val="bg2"/>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Century Gothic" panose="020B0502020202020204" pitchFamily="34" charset="0"/>
                          <a:cs typeface="Century Gothic"/>
                        </a:rPr>
                        <a:t>If you need to talk to someone about the concerns you have for a child, call the NSPCC helpline on 0808 800 5000. They are open 24/7.</a:t>
                      </a:r>
                    </a:p>
                  </a:txBody>
                  <a:tcPr anchor="ctr">
                    <a:solidFill>
                      <a:srgbClr val="FFD3D6">
                        <a:alpha val="50196"/>
                      </a:srgbClr>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Century Gothic" panose="020B0502020202020204" pitchFamily="34" charset="0"/>
                          <a:cs typeface="Century Gothic"/>
                        </a:rPr>
                        <a:t>To report any online material you think promotes extremism or terrorism, go to:</a:t>
                      </a:r>
                    </a:p>
                    <a:p>
                      <a:pPr marL="0" marR="0" indent="0" algn="ctr" defTabSz="4572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Century Gothic" panose="020B0502020202020204" pitchFamily="34" charset="0"/>
                          <a:cs typeface="Century Gothic"/>
                          <a:hlinkClick r:id="rId3">
                            <a:extLst>
                              <a:ext uri="{A12FA001-AC4F-418D-AE19-62706E023703}">
                                <ahyp:hlinkClr xmlns:ahyp="http://schemas.microsoft.com/office/drawing/2018/hyperlinkcolor" xmlns="" val="tx"/>
                              </a:ext>
                            </a:extLst>
                          </a:hlinkClick>
                        </a:rPr>
                        <a:t>https://www.report-terrorist-material.homeoffice.gov.uk/report</a:t>
                      </a:r>
                      <a:endParaRPr lang="en-GB" sz="1400" b="1" dirty="0">
                        <a:solidFill>
                          <a:schemeClr val="tx1"/>
                        </a:solidFill>
                        <a:latin typeface="Century Gothic" panose="020B0502020202020204" pitchFamily="34" charset="0"/>
                        <a:cs typeface="Century Gothic"/>
                      </a:endParaRPr>
                    </a:p>
                  </a:txBody>
                  <a:tcPr anchor="ctr">
                    <a:solidFill>
                      <a:schemeClr val="accent4"/>
                    </a:solidFill>
                  </a:tcPr>
                </a:tc>
                <a:extLst>
                  <a:ext uri="{0D108BD9-81ED-4DB2-BD59-A6C34878D82A}">
                    <a16:rowId xmlns:a16="http://schemas.microsoft.com/office/drawing/2014/main" xmlns="" val="2116682161"/>
                  </a:ext>
                </a:extLst>
              </a:tr>
              <a:tr h="1858007">
                <a:tc>
                  <a:txBody>
                    <a:bodyPr/>
                    <a:lstStyle/>
                    <a:p>
                      <a:pPr algn="ctr"/>
                      <a:r>
                        <a:rPr lang="en-GB" sz="1400" dirty="0">
                          <a:solidFill>
                            <a:schemeClr val="tx1"/>
                          </a:solidFill>
                          <a:latin typeface="Century Gothic" panose="020B0502020202020204" pitchFamily="34" charset="0"/>
                        </a:rPr>
                        <a:t>If you need to talk to someone and you’re not sure who to go to, call </a:t>
                      </a:r>
                      <a:r>
                        <a:rPr lang="en-GB" sz="1400" b="1" dirty="0">
                          <a:solidFill>
                            <a:schemeClr val="tx1"/>
                          </a:solidFill>
                          <a:latin typeface="Century Gothic" panose="020B0502020202020204" pitchFamily="34" charset="0"/>
                        </a:rPr>
                        <a:t>Childline</a:t>
                      </a:r>
                      <a:r>
                        <a:rPr lang="en-GB" sz="1400" dirty="0">
                          <a:solidFill>
                            <a:schemeClr val="tx1"/>
                          </a:solidFill>
                          <a:latin typeface="Century Gothic" panose="020B0502020202020204" pitchFamily="34" charset="0"/>
                        </a:rPr>
                        <a:t>, a confidential helpline for children, on </a:t>
                      </a:r>
                      <a:r>
                        <a:rPr lang="en-GB" sz="1400" b="1" dirty="0">
                          <a:solidFill>
                            <a:schemeClr val="tx1"/>
                          </a:solidFill>
                          <a:latin typeface="Century Gothic" panose="020B0502020202020204" pitchFamily="34" charset="0"/>
                        </a:rPr>
                        <a:t>0800 1111 </a:t>
                      </a:r>
                      <a:r>
                        <a:rPr lang="en-GB" sz="1400" dirty="0">
                          <a:solidFill>
                            <a:schemeClr val="tx1"/>
                          </a:solidFill>
                          <a:latin typeface="Century Gothic" panose="020B0502020202020204" pitchFamily="34" charset="0"/>
                        </a:rPr>
                        <a:t>– they are open 24/7 (all the time!):</a:t>
                      </a:r>
                    </a:p>
                    <a:p>
                      <a:pPr algn="ctr"/>
                      <a:r>
                        <a:rPr lang="en-GB" sz="1400" dirty="0">
                          <a:solidFill>
                            <a:schemeClr val="tx1"/>
                          </a:solidFill>
                          <a:latin typeface="Century Gothic" panose="020B0502020202020204" pitchFamily="34" charset="0"/>
                          <a:hlinkClick r:id="rId4">
                            <a:extLst>
                              <a:ext uri="{A12FA001-AC4F-418D-AE19-62706E023703}">
                                <ahyp:hlinkClr xmlns:ahyp="http://schemas.microsoft.com/office/drawing/2018/hyperlinkcolor" xmlns="" val="tx"/>
                              </a:ext>
                            </a:extLst>
                          </a:hlinkClick>
                        </a:rPr>
                        <a:t>www.childline.org.uk</a:t>
                      </a:r>
                      <a:r>
                        <a:rPr lang="en-GB" sz="1400" dirty="0">
                          <a:solidFill>
                            <a:schemeClr val="tx1"/>
                          </a:solidFill>
                          <a:latin typeface="Century Gothic" panose="020B0502020202020204" pitchFamily="34" charset="0"/>
                        </a:rPr>
                        <a:t> </a:t>
                      </a:r>
                    </a:p>
                  </a:txBody>
                  <a:tcPr anchor="ctr">
                    <a:solidFill>
                      <a:srgbClr val="DDE8F6">
                        <a:alpha val="50196"/>
                      </a:srgbClr>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panose="020B0502020202020204" pitchFamily="34" charset="0"/>
                        </a:rPr>
                        <a:t>DfE website </a:t>
                      </a:r>
                      <a:r>
                        <a:rPr lang="en-GB" sz="1400" b="1" dirty="0">
                          <a:solidFill>
                            <a:schemeClr val="tx1"/>
                          </a:solidFill>
                          <a:latin typeface="Century Gothic" panose="020B0502020202020204" pitchFamily="34" charset="0"/>
                        </a:rPr>
                        <a:t>Educate Against Hate </a:t>
                      </a:r>
                      <a:r>
                        <a:rPr lang="en-GB" sz="1400" dirty="0">
                          <a:solidFill>
                            <a:schemeClr val="tx1"/>
                          </a:solidFill>
                          <a:latin typeface="Century Gothic" panose="020B0502020202020204" pitchFamily="34" charset="0"/>
                        </a:rPr>
                        <a:t>gives teachers, parents and school leaders practical advice and information on protecting children from extremism and radicalisation: </a:t>
                      </a:r>
                    </a:p>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panose="020B0502020202020204" pitchFamily="34" charset="0"/>
                          <a:hlinkClick r:id="rId5">
                            <a:extLst>
                              <a:ext uri="{A12FA001-AC4F-418D-AE19-62706E023703}">
                                <ahyp:hlinkClr xmlns:ahyp="http://schemas.microsoft.com/office/drawing/2018/hyperlinkcolor" xmlns="" val="tx"/>
                              </a:ext>
                            </a:extLst>
                          </a:hlinkClick>
                        </a:rPr>
                        <a:t>https://educateagainsthate.com/ </a:t>
                      </a:r>
                      <a:endParaRPr lang="en-GB" sz="1400" dirty="0">
                        <a:solidFill>
                          <a:schemeClr val="tx1"/>
                        </a:solidFill>
                        <a:latin typeface="Century Gothic" panose="020B0502020202020204" pitchFamily="34" charset="0"/>
                      </a:endParaRPr>
                    </a:p>
                  </a:txBody>
                  <a:tcPr anchor="ctr">
                    <a:solidFill>
                      <a:schemeClr val="accent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b="1" i="0" u="none" strike="noStrike" kern="1200" dirty="0">
                          <a:solidFill>
                            <a:schemeClr val="tx1"/>
                          </a:solidFill>
                          <a:effectLst/>
                          <a:latin typeface="Century Gothic" panose="020B0502020202020204" pitchFamily="34" charset="0"/>
                          <a:ea typeface="+mn-ea"/>
                          <a:cs typeface="+mn-cs"/>
                        </a:rPr>
                        <a:t>NSPCC</a:t>
                      </a:r>
                      <a:r>
                        <a:rPr lang="en-GB" sz="1400" b="0" i="0" kern="1200" dirty="0">
                          <a:solidFill>
                            <a:schemeClr val="tx1"/>
                          </a:solidFill>
                          <a:effectLst/>
                          <a:latin typeface="Century Gothic" panose="020B0502020202020204" pitchFamily="34" charset="0"/>
                          <a:ea typeface="+mn-ea"/>
                          <a:cs typeface="+mn-cs"/>
                        </a:rPr>
                        <a:t> launched a free 24 hour helpline on </a:t>
                      </a:r>
                      <a:r>
                        <a:rPr lang="en-GB" sz="1400" b="1" i="0" kern="1200" dirty="0">
                          <a:solidFill>
                            <a:schemeClr val="tx1"/>
                          </a:solidFill>
                          <a:effectLst/>
                          <a:latin typeface="Century Gothic" panose="020B0502020202020204" pitchFamily="34" charset="0"/>
                          <a:ea typeface="+mn-ea"/>
                          <a:cs typeface="+mn-cs"/>
                        </a:rPr>
                        <a:t>0808 800 5000 </a:t>
                      </a:r>
                      <a:r>
                        <a:rPr lang="en-GB" sz="1400" b="0" i="0" kern="1200" dirty="0">
                          <a:solidFill>
                            <a:schemeClr val="tx1"/>
                          </a:solidFill>
                          <a:effectLst/>
                          <a:latin typeface="Century Gothic" panose="020B0502020202020204" pitchFamily="34" charset="0"/>
                          <a:ea typeface="+mn-ea"/>
                          <a:cs typeface="+mn-cs"/>
                        </a:rPr>
                        <a:t>for anyone worried about radicalisation and the impact of terrorism. They have access to trained counsellors.</a:t>
                      </a:r>
                      <a:endParaRPr lang="en-GB" sz="1400" dirty="0">
                        <a:solidFill>
                          <a:schemeClr val="tx1"/>
                        </a:solidFill>
                        <a:latin typeface="Century Gothic" panose="020B0502020202020204" pitchFamily="34" charset="0"/>
                      </a:endParaRPr>
                    </a:p>
                  </a:txBody>
                  <a:tcPr anchor="ctr">
                    <a:solidFill>
                      <a:srgbClr val="F2F2F2">
                        <a:alpha val="30196"/>
                      </a:srgbClr>
                    </a:solidFill>
                  </a:tcPr>
                </a:tc>
                <a:extLst>
                  <a:ext uri="{0D108BD9-81ED-4DB2-BD59-A6C34878D82A}">
                    <a16:rowId xmlns:a16="http://schemas.microsoft.com/office/drawing/2014/main" xmlns="" val="1563765150"/>
                  </a:ext>
                </a:extLst>
              </a:tr>
              <a:tr h="1637565">
                <a:tc>
                  <a:txBody>
                    <a:bodyPr/>
                    <a:lstStyle/>
                    <a:p>
                      <a:pPr algn="ctr"/>
                      <a:endParaRPr lang="en-GB" sz="1400" u="sng" dirty="0">
                        <a:solidFill>
                          <a:schemeClr val="tx1"/>
                        </a:solidFill>
                        <a:latin typeface="Century Gothic" panose="020B0502020202020204" pitchFamily="34" charset="0"/>
                        <a:cs typeface="Century Gothic"/>
                      </a:endParaRPr>
                    </a:p>
                  </a:txBody>
                  <a:tcPr anchor="ctr">
                    <a:solidFill>
                      <a:schemeClr val="bg2"/>
                    </a:solidFill>
                  </a:tcPr>
                </a:tc>
                <a:tc>
                  <a:txBody>
                    <a:bodyPr/>
                    <a:lstStyle/>
                    <a:p>
                      <a:pPr algn="ctr"/>
                      <a:r>
                        <a:rPr lang="en-GB" sz="1400" u="none" dirty="0">
                          <a:solidFill>
                            <a:schemeClr val="tx1"/>
                          </a:solidFill>
                          <a:latin typeface="Century Gothic" panose="020B0502020202020204" pitchFamily="34" charset="0"/>
                          <a:cs typeface="Century Gothic"/>
                        </a:rPr>
                        <a:t>Visit the </a:t>
                      </a:r>
                      <a:r>
                        <a:rPr lang="en-GB" sz="1400" b="1" u="none" dirty="0">
                          <a:solidFill>
                            <a:schemeClr val="tx1"/>
                          </a:solidFill>
                          <a:latin typeface="Century Gothic" panose="020B0502020202020204" pitchFamily="34" charset="0"/>
                          <a:cs typeface="Century Gothic"/>
                        </a:rPr>
                        <a:t>“Let’s Talk About It” </a:t>
                      </a:r>
                      <a:r>
                        <a:rPr lang="en-GB" sz="1400" u="none" dirty="0">
                          <a:solidFill>
                            <a:schemeClr val="tx1"/>
                          </a:solidFill>
                          <a:latin typeface="Century Gothic" panose="020B0502020202020204" pitchFamily="34" charset="0"/>
                          <a:cs typeface="Century Gothic"/>
                        </a:rPr>
                        <a:t>website, a guide which gives practical help and guidance on what to do if you think someone might be being radicalised:</a:t>
                      </a:r>
                    </a:p>
                    <a:p>
                      <a:pPr algn="ctr"/>
                      <a:r>
                        <a:rPr lang="en-GB" sz="1400" u="none" dirty="0">
                          <a:solidFill>
                            <a:schemeClr val="tx1"/>
                          </a:solidFill>
                          <a:latin typeface="Century Gothic" panose="020B0502020202020204" pitchFamily="34" charset="0"/>
                          <a:cs typeface="Century Gothic"/>
                          <a:hlinkClick r:id="rId6">
                            <a:extLst>
                              <a:ext uri="{A12FA001-AC4F-418D-AE19-62706E023703}">
                                <ahyp:hlinkClr xmlns:ahyp="http://schemas.microsoft.com/office/drawing/2018/hyperlinkcolor" xmlns="" val="tx"/>
                              </a:ext>
                            </a:extLst>
                          </a:hlinkClick>
                        </a:rPr>
                        <a:t>https://www.ltai.info/</a:t>
                      </a:r>
                      <a:endParaRPr lang="en-GB" sz="1400" u="none" dirty="0">
                        <a:solidFill>
                          <a:schemeClr val="tx1"/>
                        </a:solidFill>
                        <a:latin typeface="Century Gothic" panose="020B0502020202020204" pitchFamily="34" charset="0"/>
                        <a:cs typeface="Century Gothic"/>
                      </a:endParaRPr>
                    </a:p>
                  </a:txBody>
                  <a:tcPr anchor="ctr">
                    <a:solidFill>
                      <a:srgbClr val="FFE9EA"/>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panose="020B0502020202020204" pitchFamily="34" charset="0"/>
                        </a:rPr>
                        <a:t>Report a </a:t>
                      </a:r>
                      <a:r>
                        <a:rPr lang="en-GB" sz="1400" b="1" dirty="0">
                          <a:solidFill>
                            <a:schemeClr val="tx1"/>
                          </a:solidFill>
                          <a:latin typeface="Century Gothic" panose="020B0502020202020204" pitchFamily="34" charset="0"/>
                        </a:rPr>
                        <a:t>hate crime</a:t>
                      </a:r>
                      <a:r>
                        <a:rPr lang="en-GB" sz="1400" dirty="0">
                          <a:solidFill>
                            <a:schemeClr val="tx1"/>
                          </a:solidFill>
                          <a:latin typeface="Century Gothic" panose="020B0502020202020204" pitchFamily="34" charset="0"/>
                        </a:rPr>
                        <a:t> online using this form: </a:t>
                      </a:r>
                    </a:p>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panose="020B0502020202020204" pitchFamily="34" charset="0"/>
                          <a:hlinkClick r:id="rId7">
                            <a:extLst>
                              <a:ext uri="{A12FA001-AC4F-418D-AE19-62706E023703}">
                                <ahyp:hlinkClr xmlns:ahyp="http://schemas.microsoft.com/office/drawing/2018/hyperlinkcolor" xmlns="" val="tx"/>
                              </a:ext>
                            </a:extLst>
                          </a:hlinkClick>
                        </a:rPr>
                        <a:t>http://report-it.org.uk/your_police_force</a:t>
                      </a:r>
                      <a:endParaRPr lang="en-GB" sz="1400" dirty="0">
                        <a:solidFill>
                          <a:schemeClr val="tx1"/>
                        </a:solidFill>
                        <a:latin typeface="Century Gothic" panose="020B0502020202020204" pitchFamily="34" charset="0"/>
                      </a:endParaRPr>
                    </a:p>
                  </a:txBody>
                  <a:tcPr anchor="ctr">
                    <a:solidFill>
                      <a:schemeClr val="accent4"/>
                    </a:solidFill>
                  </a:tcPr>
                </a:tc>
                <a:extLst>
                  <a:ext uri="{0D108BD9-81ED-4DB2-BD59-A6C34878D82A}">
                    <a16:rowId xmlns:a16="http://schemas.microsoft.com/office/drawing/2014/main" xmlns="" val="1176889706"/>
                  </a:ext>
                </a:extLst>
              </a:tr>
            </a:tbl>
          </a:graphicData>
        </a:graphic>
      </p:graphicFrame>
      <p:sp>
        <p:nvSpPr>
          <p:cNvPr id="5" name="Rectangle 4">
            <a:extLst>
              <a:ext uri="{FF2B5EF4-FFF2-40B4-BE49-F238E27FC236}">
                <a16:creationId xmlns:a16="http://schemas.microsoft.com/office/drawing/2014/main" xmlns="" id="{C6F83758-BF03-4C87-A167-2C9615863AA5}"/>
              </a:ext>
            </a:extLst>
          </p:cNvPr>
          <p:cNvSpPr/>
          <p:nvPr/>
        </p:nvSpPr>
        <p:spPr>
          <a:xfrm>
            <a:off x="647731" y="333586"/>
            <a:ext cx="7848538" cy="492443"/>
          </a:xfrm>
          <a:prstGeom prst="rect">
            <a:avLst/>
          </a:prstGeom>
        </p:spPr>
        <p:txBody>
          <a:bodyPr wrap="square">
            <a:spAutoFit/>
          </a:bodyPr>
          <a:lstStyle/>
          <a:p>
            <a:pPr algn="ctr">
              <a:buSzPct val="25000"/>
            </a:pPr>
            <a:r>
              <a:rPr lang="en-GB" sz="2600" b="1" dirty="0">
                <a:latin typeface="Century Gothic" panose="020B0502020202020204" pitchFamily="34" charset="0"/>
                <a:ea typeface="Lato"/>
                <a:cs typeface="Lato"/>
                <a:sym typeface="Lato"/>
              </a:rPr>
              <a:t>Need more information or someone to talk to?</a:t>
            </a:r>
          </a:p>
        </p:txBody>
      </p:sp>
      <p:pic>
        <p:nvPicPr>
          <p:cNvPr id="4098" name="Picture 2" descr="Related image">
            <a:extLst>
              <a:ext uri="{FF2B5EF4-FFF2-40B4-BE49-F238E27FC236}">
                <a16:creationId xmlns:a16="http://schemas.microsoft.com/office/drawing/2014/main" xmlns="" id="{FC9959D0-A3AF-4680-B60E-0ECC58D89BEB}"/>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47731" y="5233059"/>
            <a:ext cx="2375859" cy="96941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xmlns="" id="{65D6B821-0CF3-4997-9DD4-1F7E0C2896B8}"/>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90982" y="258483"/>
            <a:ext cx="522797" cy="783527"/>
          </a:xfrm>
          <a:prstGeom prst="rect">
            <a:avLst/>
          </a:prstGeom>
        </p:spPr>
      </p:pic>
    </p:spTree>
    <p:extLst>
      <p:ext uri="{BB962C8B-B14F-4D97-AF65-F5344CB8AC3E}">
        <p14:creationId xmlns:p14="http://schemas.microsoft.com/office/powerpoint/2010/main" val="30539520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81737" y="853454"/>
            <a:ext cx="8568214" cy="3841436"/>
          </a:xfrm>
          <a:prstGeom prst="rect">
            <a:avLst/>
          </a:prstGeom>
        </p:spPr>
        <p:txBody>
          <a:bodyPr vert="horz" wrap="square" lIns="0" tIns="9525" rIns="0" bIns="0" rtlCol="0">
            <a:spAutoFit/>
          </a:bodyPr>
          <a:lstStyle/>
          <a:p>
            <a:pPr marL="9525" marR="3810" algn="ctr">
              <a:spcBef>
                <a:spcPts val="75"/>
              </a:spcBef>
            </a:pPr>
            <a:r>
              <a:rPr sz="1600" spc="-4" dirty="0">
                <a:latin typeface="+mj-lt"/>
                <a:cs typeface="Calibri"/>
              </a:rPr>
              <a:t>These </a:t>
            </a:r>
            <a:r>
              <a:rPr sz="1600" spc="-8" dirty="0">
                <a:latin typeface="+mj-lt"/>
                <a:cs typeface="Calibri"/>
              </a:rPr>
              <a:t>are </a:t>
            </a:r>
            <a:r>
              <a:rPr sz="1600" spc="-11" dirty="0">
                <a:latin typeface="+mj-lt"/>
                <a:cs typeface="Calibri"/>
              </a:rPr>
              <a:t>indicators </a:t>
            </a:r>
            <a:r>
              <a:rPr sz="1600" spc="-4" dirty="0">
                <a:latin typeface="+mj-lt"/>
                <a:cs typeface="Calibri"/>
              </a:rPr>
              <a:t>that </a:t>
            </a:r>
            <a:r>
              <a:rPr sz="1600" spc="-8" dirty="0">
                <a:latin typeface="+mj-lt"/>
                <a:cs typeface="Calibri"/>
              </a:rPr>
              <a:t>they </a:t>
            </a:r>
            <a:r>
              <a:rPr sz="1600" spc="-4" dirty="0">
                <a:latin typeface="+mj-lt"/>
                <a:cs typeface="Calibri"/>
              </a:rPr>
              <a:t>might need help, but </a:t>
            </a:r>
            <a:r>
              <a:rPr sz="1600" spc="-8" dirty="0">
                <a:latin typeface="+mj-lt"/>
                <a:cs typeface="Calibri"/>
              </a:rPr>
              <a:t>you </a:t>
            </a:r>
            <a:r>
              <a:rPr sz="1600" spc="-4" dirty="0">
                <a:latin typeface="+mj-lt"/>
                <a:cs typeface="Calibri"/>
              </a:rPr>
              <a:t>know </a:t>
            </a:r>
            <a:r>
              <a:rPr sz="1600" spc="-8" dirty="0">
                <a:latin typeface="+mj-lt"/>
                <a:cs typeface="Calibri"/>
              </a:rPr>
              <a:t>your child best </a:t>
            </a:r>
            <a:r>
              <a:rPr sz="1600" dirty="0">
                <a:latin typeface="+mj-lt"/>
                <a:cs typeface="Calibri"/>
              </a:rPr>
              <a:t>and </a:t>
            </a:r>
            <a:r>
              <a:rPr sz="1600" spc="-8" dirty="0">
                <a:latin typeface="+mj-lt"/>
                <a:cs typeface="Calibri"/>
              </a:rPr>
              <a:t>we </a:t>
            </a:r>
            <a:r>
              <a:rPr sz="1600" dirty="0">
                <a:latin typeface="+mj-lt"/>
                <a:cs typeface="Calibri"/>
              </a:rPr>
              <a:t>advise </a:t>
            </a:r>
            <a:r>
              <a:rPr sz="1600" spc="-4" dirty="0">
                <a:latin typeface="+mj-lt"/>
                <a:cs typeface="Calibri"/>
              </a:rPr>
              <a:t>that </a:t>
            </a:r>
            <a:r>
              <a:rPr sz="1600" spc="-11" dirty="0">
                <a:latin typeface="+mj-lt"/>
                <a:cs typeface="Calibri"/>
              </a:rPr>
              <a:t>you </a:t>
            </a:r>
            <a:r>
              <a:rPr sz="1600" dirty="0">
                <a:latin typeface="+mj-lt"/>
                <a:cs typeface="Calibri"/>
              </a:rPr>
              <a:t>speak </a:t>
            </a:r>
            <a:r>
              <a:rPr sz="1600" spc="-4" dirty="0">
                <a:latin typeface="+mj-lt"/>
                <a:cs typeface="Calibri"/>
              </a:rPr>
              <a:t>with </a:t>
            </a:r>
            <a:r>
              <a:rPr sz="1600" dirty="0">
                <a:latin typeface="+mj-lt"/>
                <a:cs typeface="Calibri"/>
              </a:rPr>
              <a:t>them </a:t>
            </a:r>
            <a:r>
              <a:rPr sz="1600" spc="-11" dirty="0">
                <a:latin typeface="+mj-lt"/>
                <a:cs typeface="Calibri"/>
              </a:rPr>
              <a:t>first.  </a:t>
            </a:r>
            <a:r>
              <a:rPr sz="1600" spc="-4" dirty="0">
                <a:latin typeface="+mj-lt"/>
                <a:cs typeface="Calibri"/>
              </a:rPr>
              <a:t>Check in with </a:t>
            </a:r>
            <a:r>
              <a:rPr sz="1600" dirty="0">
                <a:latin typeface="+mj-lt"/>
                <a:cs typeface="Calibri"/>
              </a:rPr>
              <a:t>them and ask them about </a:t>
            </a:r>
            <a:r>
              <a:rPr sz="1600" spc="-4" dirty="0">
                <a:latin typeface="+mj-lt"/>
                <a:cs typeface="Calibri"/>
              </a:rPr>
              <a:t>what they </a:t>
            </a:r>
            <a:r>
              <a:rPr sz="1600" spc="-8" dirty="0">
                <a:latin typeface="+mj-lt"/>
                <a:cs typeface="Calibri"/>
              </a:rPr>
              <a:t>are </a:t>
            </a:r>
            <a:r>
              <a:rPr sz="1600" dirty="0">
                <a:latin typeface="+mj-lt"/>
                <a:cs typeface="Calibri"/>
              </a:rPr>
              <a:t>viewing, who </a:t>
            </a:r>
            <a:r>
              <a:rPr sz="1600" spc="-4" dirty="0">
                <a:latin typeface="+mj-lt"/>
                <a:cs typeface="Calibri"/>
              </a:rPr>
              <a:t>they </a:t>
            </a:r>
            <a:r>
              <a:rPr sz="1600" spc="-8" dirty="0">
                <a:latin typeface="+mj-lt"/>
                <a:cs typeface="Calibri"/>
              </a:rPr>
              <a:t>are </a:t>
            </a:r>
            <a:r>
              <a:rPr sz="1600" dirty="0">
                <a:latin typeface="+mj-lt"/>
                <a:cs typeface="Calibri"/>
              </a:rPr>
              <a:t>speaking </a:t>
            </a:r>
            <a:r>
              <a:rPr sz="1600" spc="-8" dirty="0">
                <a:latin typeface="+mj-lt"/>
                <a:cs typeface="Calibri"/>
              </a:rPr>
              <a:t>to </a:t>
            </a:r>
            <a:r>
              <a:rPr sz="1600" dirty="0">
                <a:latin typeface="+mj-lt"/>
                <a:cs typeface="Calibri"/>
              </a:rPr>
              <a:t>and </a:t>
            </a:r>
            <a:r>
              <a:rPr sz="1600" spc="-4" dirty="0">
                <a:latin typeface="+mj-lt"/>
                <a:cs typeface="Calibri"/>
              </a:rPr>
              <a:t>how they </a:t>
            </a:r>
            <a:r>
              <a:rPr sz="1600" spc="-8" dirty="0">
                <a:latin typeface="+mj-lt"/>
                <a:cs typeface="Calibri"/>
              </a:rPr>
              <a:t>are feeling. </a:t>
            </a:r>
            <a:r>
              <a:rPr sz="1600" spc="-4" dirty="0">
                <a:latin typeface="+mj-lt"/>
                <a:cs typeface="Calibri"/>
              </a:rPr>
              <a:t>This  might </a:t>
            </a:r>
            <a:r>
              <a:rPr sz="1600" spc="-11" dirty="0">
                <a:latin typeface="+mj-lt"/>
                <a:cs typeface="Calibri"/>
              </a:rPr>
              <a:t>feel </a:t>
            </a:r>
            <a:r>
              <a:rPr sz="1600" spc="-8" dirty="0">
                <a:latin typeface="+mj-lt"/>
                <a:cs typeface="Calibri"/>
              </a:rPr>
              <a:t>difficult, </a:t>
            </a:r>
            <a:r>
              <a:rPr sz="1600" spc="-4" dirty="0">
                <a:latin typeface="+mj-lt"/>
                <a:cs typeface="Calibri"/>
              </a:rPr>
              <a:t>but </a:t>
            </a:r>
            <a:r>
              <a:rPr sz="1600" spc="-8" dirty="0">
                <a:latin typeface="+mj-lt"/>
                <a:cs typeface="Calibri"/>
              </a:rPr>
              <a:t>here are </a:t>
            </a:r>
            <a:r>
              <a:rPr sz="1600" spc="-4" dirty="0">
                <a:latin typeface="+mj-lt"/>
                <a:cs typeface="Calibri"/>
              </a:rPr>
              <a:t>some tips </a:t>
            </a:r>
            <a:r>
              <a:rPr sz="1600" spc="-8" dirty="0">
                <a:latin typeface="+mj-lt"/>
                <a:cs typeface="Calibri"/>
              </a:rPr>
              <a:t>to </a:t>
            </a:r>
            <a:r>
              <a:rPr sz="1600" spc="-4" dirty="0">
                <a:latin typeface="+mj-lt"/>
                <a:cs typeface="Calibri"/>
              </a:rPr>
              <a:t>help</a:t>
            </a:r>
            <a:r>
              <a:rPr sz="1600" spc="90" dirty="0">
                <a:latin typeface="+mj-lt"/>
                <a:cs typeface="Calibri"/>
              </a:rPr>
              <a:t> </a:t>
            </a:r>
            <a:r>
              <a:rPr sz="1600" spc="-8" dirty="0">
                <a:latin typeface="+mj-lt"/>
                <a:cs typeface="Calibri"/>
              </a:rPr>
              <a:t>you:</a:t>
            </a:r>
            <a:endParaRPr sz="1600" dirty="0">
              <a:latin typeface="+mj-lt"/>
              <a:cs typeface="Calibri"/>
            </a:endParaRPr>
          </a:p>
          <a:p>
            <a:pPr marL="1253014" indent="-215265">
              <a:spcBef>
                <a:spcPts val="570"/>
              </a:spcBef>
              <a:buFont typeface="Arial"/>
              <a:buChar char="•"/>
              <a:tabLst>
                <a:tab pos="1253014" algn="l"/>
                <a:tab pos="1253490" algn="l"/>
              </a:tabLst>
            </a:pPr>
            <a:r>
              <a:rPr sz="1600" b="1" spc="-8" dirty="0">
                <a:latin typeface="+mj-lt"/>
                <a:cs typeface="Calibri"/>
              </a:rPr>
              <a:t>Listen carefully to </a:t>
            </a:r>
            <a:r>
              <a:rPr sz="1600" b="1" dirty="0">
                <a:latin typeface="+mj-lt"/>
                <a:cs typeface="Calibri"/>
              </a:rPr>
              <a:t>their </a:t>
            </a:r>
            <a:r>
              <a:rPr sz="1600" b="1" spc="-11" dirty="0">
                <a:latin typeface="+mj-lt"/>
                <a:cs typeface="Calibri"/>
              </a:rPr>
              <a:t>fears </a:t>
            </a:r>
            <a:r>
              <a:rPr sz="1600" b="1" dirty="0">
                <a:latin typeface="+mj-lt"/>
                <a:cs typeface="Calibri"/>
              </a:rPr>
              <a:t>and </a:t>
            </a:r>
            <a:r>
              <a:rPr sz="1600" b="1" spc="-4" dirty="0">
                <a:latin typeface="+mj-lt"/>
                <a:cs typeface="Calibri"/>
              </a:rPr>
              <a:t>worries. </a:t>
            </a:r>
            <a:r>
              <a:rPr sz="1600" b="1" spc="-8" dirty="0">
                <a:latin typeface="+mj-lt"/>
                <a:cs typeface="Calibri"/>
              </a:rPr>
              <a:t>There are </a:t>
            </a:r>
            <a:r>
              <a:rPr sz="1600" b="1" spc="-4" dirty="0">
                <a:latin typeface="+mj-lt"/>
                <a:cs typeface="Calibri"/>
              </a:rPr>
              <a:t>some helpful tips</a:t>
            </a:r>
            <a:r>
              <a:rPr sz="1600" b="1" spc="-68" dirty="0">
                <a:latin typeface="+mj-lt"/>
                <a:cs typeface="Calibri"/>
              </a:rPr>
              <a:t> </a:t>
            </a:r>
            <a:r>
              <a:rPr sz="1600" b="1" u="heavy" spc="-4" dirty="0">
                <a:uFill>
                  <a:solidFill>
                    <a:srgbClr val="0462C1"/>
                  </a:solidFill>
                </a:uFill>
                <a:latin typeface="+mj-lt"/>
                <a:cs typeface="Calibri"/>
                <a:hlinkClick r:id="rId3">
                  <a:extLst>
                    <a:ext uri="{A12FA001-AC4F-418D-AE19-62706E023703}">
                      <ahyp:hlinkClr xmlns:ahyp="http://schemas.microsoft.com/office/drawing/2018/hyperlinkcolor" xmlns="" val="tx"/>
                    </a:ext>
                  </a:extLst>
                </a:hlinkClick>
              </a:rPr>
              <a:t>here</a:t>
            </a:r>
            <a:r>
              <a:rPr sz="1600" b="1" spc="-4" dirty="0">
                <a:latin typeface="+mj-lt"/>
                <a:cs typeface="Calibri"/>
              </a:rPr>
              <a:t>.</a:t>
            </a:r>
            <a:endParaRPr sz="1600" dirty="0">
              <a:latin typeface="+mj-lt"/>
              <a:cs typeface="Calibri"/>
            </a:endParaRPr>
          </a:p>
          <a:p>
            <a:pPr marL="1253014" indent="-215265">
              <a:spcBef>
                <a:spcPts val="810"/>
              </a:spcBef>
              <a:buFont typeface="Arial"/>
              <a:buChar char="•"/>
              <a:tabLst>
                <a:tab pos="1253014" algn="l"/>
                <a:tab pos="1253490" algn="l"/>
              </a:tabLst>
            </a:pPr>
            <a:r>
              <a:rPr sz="1600" b="1" spc="-11" dirty="0">
                <a:latin typeface="+mj-lt"/>
                <a:cs typeface="Calibri"/>
              </a:rPr>
              <a:t>Avoid </a:t>
            </a:r>
            <a:r>
              <a:rPr sz="1600" b="1" spc="-8" dirty="0">
                <a:latin typeface="+mj-lt"/>
                <a:cs typeface="Calibri"/>
              </a:rPr>
              <a:t>complicated </a:t>
            </a:r>
            <a:r>
              <a:rPr sz="1600" b="1" dirty="0">
                <a:latin typeface="+mj-lt"/>
                <a:cs typeface="Calibri"/>
              </a:rPr>
              <a:t>and </a:t>
            </a:r>
            <a:r>
              <a:rPr sz="1600" b="1" spc="-4" dirty="0">
                <a:latin typeface="+mj-lt"/>
                <a:cs typeface="Calibri"/>
              </a:rPr>
              <a:t>worrying </a:t>
            </a:r>
            <a:r>
              <a:rPr sz="1600" b="1" spc="-8" dirty="0">
                <a:latin typeface="+mj-lt"/>
                <a:cs typeface="Calibri"/>
              </a:rPr>
              <a:t>explanations </a:t>
            </a:r>
            <a:r>
              <a:rPr sz="1600" b="1" spc="-4" dirty="0">
                <a:latin typeface="+mj-lt"/>
                <a:cs typeface="Calibri"/>
              </a:rPr>
              <a:t>that could </a:t>
            </a:r>
            <a:r>
              <a:rPr sz="1600" b="1" dirty="0">
                <a:latin typeface="+mj-lt"/>
                <a:cs typeface="Calibri"/>
              </a:rPr>
              <a:t>be </a:t>
            </a:r>
            <a:r>
              <a:rPr sz="1600" b="1" spc="-4" dirty="0">
                <a:latin typeface="+mj-lt"/>
                <a:cs typeface="Calibri"/>
              </a:rPr>
              <a:t>frightening </a:t>
            </a:r>
            <a:r>
              <a:rPr sz="1600" b="1" dirty="0">
                <a:latin typeface="+mj-lt"/>
                <a:cs typeface="Calibri"/>
              </a:rPr>
              <a:t>and</a:t>
            </a:r>
            <a:r>
              <a:rPr sz="1600" b="1" spc="-105" dirty="0">
                <a:latin typeface="+mj-lt"/>
                <a:cs typeface="Calibri"/>
              </a:rPr>
              <a:t> </a:t>
            </a:r>
            <a:r>
              <a:rPr sz="1600" b="1" spc="-4" dirty="0">
                <a:latin typeface="+mj-lt"/>
                <a:cs typeface="Calibri"/>
              </a:rPr>
              <a:t>confusing.</a:t>
            </a:r>
            <a:endParaRPr sz="1600" dirty="0">
              <a:latin typeface="+mj-lt"/>
              <a:cs typeface="Calibri"/>
            </a:endParaRPr>
          </a:p>
          <a:p>
            <a:pPr marL="1253014" indent="-215265">
              <a:spcBef>
                <a:spcPts val="810"/>
              </a:spcBef>
              <a:buFont typeface="Arial"/>
              <a:buChar char="•"/>
              <a:tabLst>
                <a:tab pos="1253014" algn="l"/>
                <a:tab pos="1253490" algn="l"/>
              </a:tabLst>
            </a:pPr>
            <a:r>
              <a:rPr sz="1600" b="1" spc="-8" dirty="0">
                <a:latin typeface="+mj-lt"/>
                <a:cs typeface="Calibri"/>
              </a:rPr>
              <a:t>There </a:t>
            </a:r>
            <a:r>
              <a:rPr sz="1600" b="1" dirty="0">
                <a:latin typeface="+mj-lt"/>
                <a:cs typeface="Calibri"/>
              </a:rPr>
              <a:t>is </a:t>
            </a:r>
            <a:r>
              <a:rPr sz="1600" b="1" spc="-4" dirty="0">
                <a:latin typeface="+mj-lt"/>
                <a:cs typeface="Calibri"/>
              </a:rPr>
              <a:t>advice </a:t>
            </a:r>
            <a:r>
              <a:rPr sz="1600" b="1" dirty="0">
                <a:latin typeface="+mj-lt"/>
                <a:cs typeface="Calibri"/>
              </a:rPr>
              <a:t>and support </a:t>
            </a:r>
            <a:r>
              <a:rPr sz="1600" b="1" spc="-8" dirty="0">
                <a:latin typeface="+mj-lt"/>
                <a:cs typeface="Calibri"/>
              </a:rPr>
              <a:t>to </a:t>
            </a:r>
            <a:r>
              <a:rPr sz="1600" b="1" dirty="0">
                <a:latin typeface="+mj-lt"/>
                <a:cs typeface="Calibri"/>
              </a:rPr>
              <a:t>help them </a:t>
            </a:r>
            <a:r>
              <a:rPr sz="1600" b="1" u="heavy" spc="-8" dirty="0">
                <a:uFill>
                  <a:solidFill>
                    <a:srgbClr val="0462C1"/>
                  </a:solidFill>
                </a:uFill>
                <a:latin typeface="+mj-lt"/>
                <a:cs typeface="Calibri"/>
                <a:hlinkClick r:id="rId4">
                  <a:extLst>
                    <a:ext uri="{A12FA001-AC4F-418D-AE19-62706E023703}">
                      <ahyp:hlinkClr xmlns:ahyp="http://schemas.microsoft.com/office/drawing/2018/hyperlinkcolor" xmlns="" val="tx"/>
                    </a:ext>
                  </a:extLst>
                </a:hlinkClick>
              </a:rPr>
              <a:t>understand</a:t>
            </a:r>
            <a:r>
              <a:rPr sz="1600" b="1" u="heavy" spc="-124" dirty="0">
                <a:uFill>
                  <a:solidFill>
                    <a:srgbClr val="0462C1"/>
                  </a:solidFill>
                </a:uFill>
                <a:latin typeface="+mj-lt"/>
                <a:cs typeface="Calibri"/>
                <a:hlinkClick r:id="rId4">
                  <a:extLst>
                    <a:ext uri="{A12FA001-AC4F-418D-AE19-62706E023703}">
                      <ahyp:hlinkClr xmlns:ahyp="http://schemas.microsoft.com/office/drawing/2018/hyperlinkcolor" xmlns="" val="tx"/>
                    </a:ext>
                  </a:extLst>
                </a:hlinkClick>
              </a:rPr>
              <a:t> </a:t>
            </a:r>
            <a:r>
              <a:rPr sz="1600" b="1" u="heavy" spc="-8" dirty="0">
                <a:uFill>
                  <a:solidFill>
                    <a:srgbClr val="0462C1"/>
                  </a:solidFill>
                </a:uFill>
                <a:latin typeface="+mj-lt"/>
                <a:cs typeface="Calibri"/>
                <a:hlinkClick r:id="rId4">
                  <a:extLst>
                    <a:ext uri="{A12FA001-AC4F-418D-AE19-62706E023703}">
                      <ahyp:hlinkClr xmlns:ahyp="http://schemas.microsoft.com/office/drawing/2018/hyperlinkcolor" xmlns="" val="tx"/>
                    </a:ext>
                  </a:extLst>
                </a:hlinkClick>
              </a:rPr>
              <a:t>Coronavirus</a:t>
            </a:r>
            <a:endParaRPr sz="1600" dirty="0">
              <a:latin typeface="+mj-lt"/>
              <a:cs typeface="Calibri"/>
            </a:endParaRPr>
          </a:p>
          <a:p>
            <a:pPr marL="1253014" indent="-215265">
              <a:spcBef>
                <a:spcPts val="810"/>
              </a:spcBef>
              <a:buFont typeface="Arial"/>
              <a:buChar char="•"/>
              <a:tabLst>
                <a:tab pos="1253014" algn="l"/>
                <a:tab pos="1253490" algn="l"/>
              </a:tabLst>
            </a:pPr>
            <a:r>
              <a:rPr sz="1600" b="1" dirty="0">
                <a:latin typeface="+mj-lt"/>
                <a:cs typeface="Calibri"/>
              </a:rPr>
              <a:t>If they </a:t>
            </a:r>
            <a:r>
              <a:rPr sz="1600" b="1" spc="-8" dirty="0">
                <a:latin typeface="+mj-lt"/>
                <a:cs typeface="Calibri"/>
              </a:rPr>
              <a:t>are </a:t>
            </a:r>
            <a:r>
              <a:rPr sz="1600" b="1" spc="-4" dirty="0">
                <a:latin typeface="+mj-lt"/>
                <a:cs typeface="Calibri"/>
              </a:rPr>
              <a:t>finding </a:t>
            </a:r>
            <a:r>
              <a:rPr sz="1600" b="1" dirty="0">
                <a:latin typeface="+mj-lt"/>
                <a:cs typeface="Calibri"/>
              </a:rPr>
              <a:t>it </a:t>
            </a:r>
            <a:r>
              <a:rPr sz="1600" b="1" spc="-8" dirty="0">
                <a:latin typeface="+mj-lt"/>
                <a:cs typeface="Calibri"/>
              </a:rPr>
              <a:t>hard to </a:t>
            </a:r>
            <a:r>
              <a:rPr sz="1600" b="1" spc="-4" dirty="0">
                <a:latin typeface="+mj-lt"/>
                <a:cs typeface="Calibri"/>
              </a:rPr>
              <a:t>cope with </a:t>
            </a:r>
            <a:r>
              <a:rPr sz="1600" b="1" spc="-11" dirty="0">
                <a:latin typeface="+mj-lt"/>
                <a:cs typeface="Calibri"/>
              </a:rPr>
              <a:t>bereavement </a:t>
            </a:r>
            <a:r>
              <a:rPr sz="1600" b="1" dirty="0">
                <a:latin typeface="+mj-lt"/>
                <a:cs typeface="Calibri"/>
              </a:rPr>
              <a:t>and </a:t>
            </a:r>
            <a:r>
              <a:rPr sz="1600" b="1" spc="-4" dirty="0">
                <a:latin typeface="+mj-lt"/>
                <a:cs typeface="Calibri"/>
              </a:rPr>
              <a:t>grief </a:t>
            </a:r>
            <a:r>
              <a:rPr sz="1600" b="1" dirty="0">
                <a:latin typeface="+mj-lt"/>
                <a:cs typeface="Calibri"/>
              </a:rPr>
              <a:t>- </a:t>
            </a:r>
            <a:r>
              <a:rPr sz="1600" b="1" spc="-4" dirty="0">
                <a:latin typeface="+mj-lt"/>
                <a:cs typeface="Calibri"/>
              </a:rPr>
              <a:t>advice can </a:t>
            </a:r>
            <a:r>
              <a:rPr sz="1600" b="1" dirty="0">
                <a:latin typeface="+mj-lt"/>
                <a:cs typeface="Calibri"/>
              </a:rPr>
              <a:t>be </a:t>
            </a:r>
            <a:r>
              <a:rPr sz="1600" b="1" spc="-4" dirty="0">
                <a:latin typeface="+mj-lt"/>
                <a:cs typeface="Calibri"/>
              </a:rPr>
              <a:t>found</a:t>
            </a:r>
            <a:r>
              <a:rPr sz="1600" b="1" spc="-75" dirty="0">
                <a:latin typeface="+mj-lt"/>
                <a:cs typeface="Calibri"/>
              </a:rPr>
              <a:t> </a:t>
            </a:r>
            <a:r>
              <a:rPr sz="1600" b="1" u="heavy" spc="-4" dirty="0">
                <a:uFill>
                  <a:solidFill>
                    <a:srgbClr val="0462C1"/>
                  </a:solidFill>
                </a:uFill>
                <a:latin typeface="+mj-lt"/>
                <a:cs typeface="Calibri"/>
                <a:hlinkClick r:id="rId5">
                  <a:extLst>
                    <a:ext uri="{A12FA001-AC4F-418D-AE19-62706E023703}">
                      <ahyp:hlinkClr xmlns:ahyp="http://schemas.microsoft.com/office/drawing/2018/hyperlinkcolor" xmlns="" val="tx"/>
                    </a:ext>
                  </a:extLst>
                </a:hlinkClick>
              </a:rPr>
              <a:t>here</a:t>
            </a:r>
            <a:r>
              <a:rPr sz="1600" b="1" spc="-4" dirty="0">
                <a:latin typeface="+mj-lt"/>
                <a:cs typeface="Calibri"/>
              </a:rPr>
              <a:t>.</a:t>
            </a:r>
            <a:endParaRPr sz="1600" dirty="0">
              <a:latin typeface="+mj-lt"/>
              <a:cs typeface="Calibri"/>
            </a:endParaRPr>
          </a:p>
          <a:p>
            <a:pPr algn="ctr">
              <a:spcBef>
                <a:spcPts val="34"/>
              </a:spcBef>
            </a:pPr>
            <a:endParaRPr sz="1600" dirty="0">
              <a:latin typeface="+mj-lt"/>
              <a:cs typeface="Calibri"/>
            </a:endParaRPr>
          </a:p>
          <a:p>
            <a:pPr marL="9525" algn="ctr"/>
            <a:r>
              <a:rPr sz="1600" spc="-38" dirty="0">
                <a:latin typeface="+mj-lt"/>
                <a:cs typeface="Calibri"/>
              </a:rPr>
              <a:t>You </a:t>
            </a:r>
            <a:r>
              <a:rPr sz="1600" spc="-8" dirty="0">
                <a:latin typeface="+mj-lt"/>
                <a:cs typeface="Calibri"/>
              </a:rPr>
              <a:t>can get more information from </a:t>
            </a:r>
            <a:r>
              <a:rPr sz="1600" dirty="0">
                <a:latin typeface="+mj-lt"/>
                <a:cs typeface="Calibri"/>
              </a:rPr>
              <a:t>the </a:t>
            </a:r>
            <a:r>
              <a:rPr sz="1600" spc="-8" dirty="0">
                <a:latin typeface="+mj-lt"/>
                <a:cs typeface="Calibri"/>
              </a:rPr>
              <a:t>following websites, </a:t>
            </a:r>
            <a:r>
              <a:rPr sz="1600" dirty="0">
                <a:latin typeface="+mj-lt"/>
                <a:cs typeface="Calibri"/>
              </a:rPr>
              <a:t>these </a:t>
            </a:r>
            <a:r>
              <a:rPr sz="1600" spc="-4" dirty="0">
                <a:latin typeface="+mj-lt"/>
                <a:cs typeface="Calibri"/>
              </a:rPr>
              <a:t>will help </a:t>
            </a:r>
            <a:r>
              <a:rPr sz="1600" spc="-8" dirty="0">
                <a:latin typeface="+mj-lt"/>
                <a:cs typeface="Calibri"/>
              </a:rPr>
              <a:t>you understand </a:t>
            </a:r>
            <a:r>
              <a:rPr sz="1600" spc="-11" dirty="0">
                <a:latin typeface="+mj-lt"/>
                <a:cs typeface="Calibri"/>
              </a:rPr>
              <a:t>why </a:t>
            </a:r>
            <a:r>
              <a:rPr sz="1600" spc="-4" dirty="0">
                <a:latin typeface="+mj-lt"/>
                <a:cs typeface="Calibri"/>
              </a:rPr>
              <a:t>people sometimes</a:t>
            </a:r>
            <a:r>
              <a:rPr sz="1600" spc="274" dirty="0">
                <a:latin typeface="+mj-lt"/>
                <a:cs typeface="Calibri"/>
              </a:rPr>
              <a:t> </a:t>
            </a:r>
            <a:r>
              <a:rPr sz="1600" spc="-4" dirty="0">
                <a:latin typeface="+mj-lt"/>
                <a:cs typeface="Calibri"/>
              </a:rPr>
              <a:t>need</a:t>
            </a:r>
            <a:endParaRPr sz="1600" dirty="0">
              <a:latin typeface="+mj-lt"/>
              <a:cs typeface="Calibri"/>
            </a:endParaRPr>
          </a:p>
          <a:p>
            <a:pPr marL="9525" algn="ctr"/>
            <a:r>
              <a:rPr sz="1600" spc="-8" dirty="0">
                <a:latin typeface="+mj-lt"/>
                <a:cs typeface="Calibri"/>
              </a:rPr>
              <a:t>more </a:t>
            </a:r>
            <a:r>
              <a:rPr sz="1600" spc="-4" dirty="0">
                <a:latin typeface="+mj-lt"/>
                <a:cs typeface="Calibri"/>
              </a:rPr>
              <a:t>support if they </a:t>
            </a:r>
            <a:r>
              <a:rPr sz="1600" spc="-11" dirty="0">
                <a:latin typeface="+mj-lt"/>
                <a:cs typeface="Calibri"/>
              </a:rPr>
              <a:t>have </a:t>
            </a:r>
            <a:r>
              <a:rPr sz="1600" spc="-4" dirty="0">
                <a:latin typeface="+mj-lt"/>
                <a:cs typeface="Calibri"/>
              </a:rPr>
              <a:t>been </a:t>
            </a:r>
            <a:r>
              <a:rPr sz="1600" spc="-8" dirty="0">
                <a:latin typeface="+mj-lt"/>
                <a:cs typeface="Calibri"/>
              </a:rPr>
              <a:t>radicalised, </a:t>
            </a:r>
            <a:r>
              <a:rPr sz="1600" spc="-4" dirty="0">
                <a:latin typeface="+mj-lt"/>
                <a:cs typeface="Calibri"/>
              </a:rPr>
              <a:t>what is </a:t>
            </a:r>
            <a:r>
              <a:rPr sz="1600" spc="-8" dirty="0">
                <a:latin typeface="+mj-lt"/>
                <a:cs typeface="Calibri"/>
              </a:rPr>
              <a:t>available </a:t>
            </a:r>
            <a:r>
              <a:rPr sz="1600" dirty="0">
                <a:latin typeface="+mj-lt"/>
                <a:cs typeface="Calibri"/>
              </a:rPr>
              <a:t>and </a:t>
            </a:r>
            <a:r>
              <a:rPr sz="1600" spc="-8" dirty="0">
                <a:latin typeface="+mj-lt"/>
                <a:cs typeface="Calibri"/>
              </a:rPr>
              <a:t>how to </a:t>
            </a:r>
            <a:r>
              <a:rPr sz="1600" spc="-4" dirty="0">
                <a:latin typeface="+mj-lt"/>
                <a:cs typeface="Calibri"/>
              </a:rPr>
              <a:t>access</a:t>
            </a:r>
            <a:r>
              <a:rPr sz="1600" spc="120" dirty="0">
                <a:latin typeface="+mj-lt"/>
                <a:cs typeface="Calibri"/>
              </a:rPr>
              <a:t> </a:t>
            </a:r>
            <a:r>
              <a:rPr sz="1600" dirty="0">
                <a:latin typeface="+mj-lt"/>
                <a:cs typeface="Calibri"/>
              </a:rPr>
              <a:t>it.</a:t>
            </a:r>
          </a:p>
        </p:txBody>
      </p:sp>
      <p:sp>
        <p:nvSpPr>
          <p:cNvPr id="3" name="object 3"/>
          <p:cNvSpPr txBox="1">
            <a:spLocks noGrp="1"/>
          </p:cNvSpPr>
          <p:nvPr>
            <p:ph type="title"/>
          </p:nvPr>
        </p:nvSpPr>
        <p:spPr>
          <a:xfrm>
            <a:off x="806290" y="277380"/>
            <a:ext cx="4852858" cy="440025"/>
          </a:xfrm>
          <a:prstGeom prst="rect">
            <a:avLst/>
          </a:prstGeom>
        </p:spPr>
        <p:txBody>
          <a:bodyPr vert="horz" wrap="square" lIns="0" tIns="9049" rIns="0" bIns="0" rtlCol="0" anchor="ctr">
            <a:spAutoFit/>
          </a:bodyPr>
          <a:lstStyle/>
          <a:p>
            <a:pPr marL="9525">
              <a:spcBef>
                <a:spcPts val="71"/>
              </a:spcBef>
            </a:pPr>
            <a:r>
              <a:rPr spc="-11" dirty="0"/>
              <a:t>What </a:t>
            </a:r>
            <a:r>
              <a:rPr spc="-8" dirty="0"/>
              <a:t>can </a:t>
            </a:r>
            <a:r>
              <a:rPr spc="-11" dirty="0"/>
              <a:t>you</a:t>
            </a:r>
            <a:r>
              <a:rPr spc="-41" dirty="0"/>
              <a:t> </a:t>
            </a:r>
            <a:r>
              <a:rPr spc="-4" dirty="0"/>
              <a:t>do…</a:t>
            </a:r>
          </a:p>
        </p:txBody>
      </p:sp>
      <p:sp>
        <p:nvSpPr>
          <p:cNvPr id="4" name="object 4"/>
          <p:cNvSpPr/>
          <p:nvPr/>
        </p:nvSpPr>
        <p:spPr>
          <a:xfrm>
            <a:off x="181737" y="2228389"/>
            <a:ext cx="1021842" cy="1091565"/>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5" name="object 5">
            <a:hlinkClick r:id="rId7"/>
          </p:cNvPr>
          <p:cNvSpPr/>
          <p:nvPr/>
        </p:nvSpPr>
        <p:spPr>
          <a:xfrm>
            <a:off x="386904" y="4993766"/>
            <a:ext cx="1128140" cy="276606"/>
          </a:xfrm>
          <a:prstGeom prst="rect">
            <a:avLst/>
          </a:prstGeom>
          <a:blipFill>
            <a:blip r:embed="rId8"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6" name="object 6">
            <a:hlinkClick r:id="rId9"/>
          </p:cNvPr>
          <p:cNvSpPr/>
          <p:nvPr/>
        </p:nvSpPr>
        <p:spPr>
          <a:xfrm>
            <a:off x="2074834" y="4821674"/>
            <a:ext cx="883539" cy="883539"/>
          </a:xfrm>
          <a:prstGeom prst="rect">
            <a:avLst/>
          </a:prstGeom>
          <a:blipFill>
            <a:blip r:embed="rId10"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7" name="object 7">
            <a:hlinkClick r:id="rId11"/>
          </p:cNvPr>
          <p:cNvSpPr/>
          <p:nvPr/>
        </p:nvSpPr>
        <p:spPr>
          <a:xfrm>
            <a:off x="5809748" y="4859439"/>
            <a:ext cx="1457325" cy="640080"/>
          </a:xfrm>
          <a:prstGeom prst="rect">
            <a:avLst/>
          </a:prstGeom>
          <a:blipFill>
            <a:blip r:embed="rId12"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8" name="object 8">
            <a:hlinkClick r:id="rId13"/>
          </p:cNvPr>
          <p:cNvSpPr/>
          <p:nvPr/>
        </p:nvSpPr>
        <p:spPr>
          <a:xfrm>
            <a:off x="7534882" y="5383342"/>
            <a:ext cx="1233297" cy="977265"/>
          </a:xfrm>
          <a:prstGeom prst="rect">
            <a:avLst/>
          </a:prstGeom>
          <a:blipFill>
            <a:blip r:embed="rId14"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9" name="object 9">
            <a:hlinkClick r:id="rId15"/>
          </p:cNvPr>
          <p:cNvSpPr/>
          <p:nvPr/>
        </p:nvSpPr>
        <p:spPr>
          <a:xfrm>
            <a:off x="386904" y="5893121"/>
            <a:ext cx="2443734" cy="467486"/>
          </a:xfrm>
          <a:prstGeom prst="rect">
            <a:avLst/>
          </a:prstGeom>
          <a:blipFill>
            <a:blip r:embed="rId16"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10" name="object 10">
            <a:hlinkClick r:id="rId17"/>
          </p:cNvPr>
          <p:cNvSpPr/>
          <p:nvPr/>
        </p:nvSpPr>
        <p:spPr>
          <a:xfrm>
            <a:off x="3718897" y="5008255"/>
            <a:ext cx="1220724" cy="571500"/>
          </a:xfrm>
          <a:prstGeom prst="rect">
            <a:avLst/>
          </a:prstGeom>
          <a:blipFill>
            <a:blip r:embed="rId18"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11" name="object 11">
            <a:hlinkClick r:id="rId19"/>
          </p:cNvPr>
          <p:cNvSpPr/>
          <p:nvPr/>
        </p:nvSpPr>
        <p:spPr>
          <a:xfrm>
            <a:off x="4465844" y="5825112"/>
            <a:ext cx="2002536" cy="603504"/>
          </a:xfrm>
          <a:prstGeom prst="rect">
            <a:avLst/>
          </a:prstGeom>
          <a:blipFill>
            <a:blip r:embed="rId20"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295635" y="1124744"/>
            <a:ext cx="6552728" cy="792088"/>
          </a:xfrm>
        </p:spPr>
        <p:txBody>
          <a:bodyPr anchor="t">
            <a:noAutofit/>
          </a:bodyPr>
          <a:lstStyle/>
          <a:p>
            <a:pPr algn="ctr"/>
            <a:r>
              <a:rPr lang="en-GB" sz="2800" b="1" dirty="0">
                <a:solidFill>
                  <a:srgbClr val="2D2D2D"/>
                </a:solidFill>
                <a:latin typeface="Century Gothic" panose="020B0502020202020204" pitchFamily="34" charset="0"/>
                <a:ea typeface="Lato" panose="020F0502020204030203" pitchFamily="34" charset="0"/>
                <a:cs typeface="Lato" panose="020F0502020204030203" pitchFamily="34" charset="0"/>
              </a:rPr>
              <a:t>Find out more at…</a:t>
            </a: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dirty="0">
                <a:latin typeface="Century Gothic" panose="020B0502020202020204" pitchFamily="34" charset="0"/>
                <a:ea typeface="Lato" panose="020F0502020204030203" pitchFamily="34" charset="0"/>
                <a:cs typeface="Lato" panose="020F0502020204030203" pitchFamily="34" charset="0"/>
              </a:rPr>
              <a:t>www.votesforschools.com</a:t>
            </a: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000" b="1" dirty="0">
              <a:solidFill>
                <a:srgbClr val="97E8D7"/>
              </a:solidFill>
              <a:latin typeface="Century Gothic" panose="020B0502020202020204" pitchFamily="34" charset="0"/>
              <a:ea typeface="Lato" panose="020F0502020204030203" pitchFamily="34" charset="0"/>
              <a:cs typeface="Lato" panose="020F0502020204030203" pitchFamily="34" charset="0"/>
            </a:endParaRPr>
          </a:p>
        </p:txBody>
      </p:sp>
      <p:pic>
        <p:nvPicPr>
          <p:cNvPr id="13" name="Picture 12">
            <a:extLst>
              <a:ext uri="{FF2B5EF4-FFF2-40B4-BE49-F238E27FC236}">
                <a16:creationId xmlns:a16="http://schemas.microsoft.com/office/drawing/2014/main" xmlns="" id="{D2ED48DE-3969-4B49-9D8E-4898E28488B7}"/>
              </a:ext>
            </a:extLst>
          </p:cNvPr>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23" name="Picture 22">
            <a:extLst>
              <a:ext uri="{FF2B5EF4-FFF2-40B4-BE49-F238E27FC236}">
                <a16:creationId xmlns:a16="http://schemas.microsoft.com/office/drawing/2014/main" xmlns="" id="{DA965A31-A021-4FE0-A6EF-0D11E23DF7C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85720">
            <a:off x="1936120" y="1015512"/>
            <a:ext cx="740200" cy="881977"/>
          </a:xfrm>
          <a:prstGeom prst="rect">
            <a:avLst/>
          </a:prstGeom>
        </p:spPr>
      </p:pic>
      <p:pic>
        <p:nvPicPr>
          <p:cNvPr id="24" name="Picture 23" descr="A picture containing drawing&#10;&#10;Description automatically generated">
            <a:hlinkClick r:id="rId5"/>
            <a:extLst>
              <a:ext uri="{FF2B5EF4-FFF2-40B4-BE49-F238E27FC236}">
                <a16:creationId xmlns:a16="http://schemas.microsoft.com/office/drawing/2014/main" xmlns="" id="{4855CAD8-1C7B-43B0-BC87-5D7CD44209F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428689" y="2864813"/>
            <a:ext cx="2286621" cy="2076356"/>
          </a:xfrm>
          <a:prstGeom prst="rect">
            <a:avLst/>
          </a:prstGeom>
        </p:spPr>
      </p:pic>
      <p:pic>
        <p:nvPicPr>
          <p:cNvPr id="7" name="Picture 6" descr="A close up of a logo&#10;&#10;Description automatically generated">
            <a:extLst>
              <a:ext uri="{FF2B5EF4-FFF2-40B4-BE49-F238E27FC236}">
                <a16:creationId xmlns:a16="http://schemas.microsoft.com/office/drawing/2014/main" xmlns="" id="{53419CF5-D044-4DC3-9EA1-B5819C266DF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051999" y="5252110"/>
            <a:ext cx="5040000" cy="1219439"/>
          </a:xfrm>
          <a:prstGeom prst="rect">
            <a:avLst/>
          </a:prstGeom>
        </p:spPr>
      </p:pic>
    </p:spTree>
    <p:extLst>
      <p:ext uri="{BB962C8B-B14F-4D97-AF65-F5344CB8AC3E}">
        <p14:creationId xmlns:p14="http://schemas.microsoft.com/office/powerpoint/2010/main" val="3273745889"/>
      </p:ext>
    </p:extLst>
  </p:cSld>
  <p:clrMapOvr>
    <a:masterClrMapping/>
  </p:clrMapOvr>
</p:sld>
</file>

<file path=ppt/theme/theme1.xml><?xml version="1.0" encoding="utf-8"?>
<a:theme xmlns:a="http://schemas.openxmlformats.org/drawingml/2006/main" name="VfS Primary V2">
  <a:themeElements>
    <a:clrScheme name="VfS Primary V2">
      <a:dk1>
        <a:sysClr val="windowText" lastClr="000000"/>
      </a:dk1>
      <a:lt1>
        <a:sysClr val="window" lastClr="FFFFFF"/>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2.xml><?xml version="1.0" encoding="utf-8"?>
<a:theme xmlns:a="http://schemas.openxmlformats.org/drawingml/2006/main" name="1_Primary">
  <a:themeElements>
    <a:clrScheme name="Custom 6">
      <a:dk1>
        <a:sysClr val="windowText" lastClr="000000"/>
      </a:dk1>
      <a:lt1>
        <a:sysClr val="window" lastClr="FFFFFF"/>
      </a:lt1>
      <a:dk2>
        <a:srgbClr val="C9F3E9"/>
      </a:dk2>
      <a:lt2>
        <a:srgbClr val="FFD3D6"/>
      </a:lt2>
      <a:accent1>
        <a:srgbClr val="6088EF"/>
      </a:accent1>
      <a:accent2>
        <a:srgbClr val="DDE8F6"/>
      </a:accent2>
      <a:accent3>
        <a:srgbClr val="DF6068"/>
      </a:accent3>
      <a:accent4>
        <a:srgbClr val="F8AEB5"/>
      </a:accent4>
      <a:accent5>
        <a:srgbClr val="5B9BD5"/>
      </a:accent5>
      <a:accent6>
        <a:srgbClr val="FFFFCC"/>
      </a:accent6>
      <a:hlink>
        <a:srgbClr val="0563C1"/>
      </a:hlink>
      <a:folHlink>
        <a:srgbClr val="954F72"/>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imary" id="{03B4099A-73C8-4F75-BD52-320CF1B1C079}" vid="{D20EAB71-8000-4BEB-B043-2908191A4E0F}"/>
    </a:ext>
  </a:extLst>
</a:theme>
</file>

<file path=ppt/theme/theme3.xml><?xml version="1.0" encoding="utf-8"?>
<a:theme xmlns:a="http://schemas.openxmlformats.org/drawingml/2006/main" name="Colleges 2020">
  <a:themeElements>
    <a:clrScheme name="Custom 2">
      <a:dk1>
        <a:srgbClr val="FFFFFF"/>
      </a:dk1>
      <a:lt1>
        <a:srgbClr val="000000"/>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lleges 2020" id="{7C05CD42-F35E-4E34-B7F2-73F2A771F85F}" vid="{357A42E1-F8C5-42F3-ABD3-3160F015A48C}"/>
    </a:ext>
  </a:extLst>
</a:theme>
</file>

<file path=ppt/theme/theme4.xml><?xml version="1.0" encoding="utf-8"?>
<a:theme xmlns:a="http://schemas.openxmlformats.org/drawingml/2006/main" name="VfS Secondary 2020">
  <a:themeElements>
    <a:clrScheme name="Custom 6">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97E8D7"/>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5.xml><?xml version="1.0" encoding="utf-8"?>
<a:theme xmlns:a="http://schemas.openxmlformats.org/drawingml/2006/main" name="VfS Prisons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VfS College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Primary Theme</Template>
  <TotalTime>41560</TotalTime>
  <Words>2997</Words>
  <Application>Microsoft Office PowerPoint</Application>
  <PresentationFormat>On-screen Show (4:3)</PresentationFormat>
  <Paragraphs>336</Paragraphs>
  <Slides>25</Slides>
  <Notes>24</Notes>
  <HiddenSlides>0</HiddenSlides>
  <MMClips>0</MMClips>
  <ScaleCrop>false</ScaleCrop>
  <HeadingPairs>
    <vt:vector size="6" baseType="variant">
      <vt:variant>
        <vt:lpstr>Fonts Used</vt:lpstr>
      </vt:variant>
      <vt:variant>
        <vt:i4>4</vt:i4>
      </vt:variant>
      <vt:variant>
        <vt:lpstr>Theme</vt:lpstr>
      </vt:variant>
      <vt:variant>
        <vt:i4>6</vt:i4>
      </vt:variant>
      <vt:variant>
        <vt:lpstr>Slide Titles</vt:lpstr>
      </vt:variant>
      <vt:variant>
        <vt:i4>25</vt:i4>
      </vt:variant>
    </vt:vector>
  </HeadingPairs>
  <TitlesOfParts>
    <vt:vector size="35" baseType="lpstr">
      <vt:lpstr>Arial</vt:lpstr>
      <vt:lpstr>Calibri</vt:lpstr>
      <vt:lpstr>Century Gothic</vt:lpstr>
      <vt:lpstr>Lato</vt:lpstr>
      <vt:lpstr>VfS Primary V2</vt:lpstr>
      <vt:lpstr>1_Primary</vt:lpstr>
      <vt:lpstr>Colleges 2020</vt:lpstr>
      <vt:lpstr>VfS Secondary 2020</vt:lpstr>
      <vt:lpstr>VfS Prisons 2020</vt:lpstr>
      <vt:lpstr>VfS College 2020</vt:lpstr>
      <vt:lpstr>PowerPoint Presentation</vt:lpstr>
      <vt:lpstr>PowerPoint Presentation</vt:lpstr>
      <vt:lpstr>PowerPoint Presentation</vt:lpstr>
      <vt:lpstr>PowerPoint Presentation</vt:lpstr>
      <vt:lpstr>PowerPoint Presentation</vt:lpstr>
      <vt:lpstr>Why should we talk about this?</vt:lpstr>
      <vt:lpstr>PowerPoint Presentation</vt:lpstr>
      <vt:lpstr>PowerPoint Presentation</vt:lpstr>
      <vt:lpstr>PowerPoint Presentation</vt:lpstr>
      <vt:lpstr>PowerPoint Presentation</vt:lpstr>
      <vt:lpstr>PowerPoint Presentation</vt:lpstr>
      <vt:lpstr>PowerPoint Presentation</vt:lpstr>
      <vt:lpstr>The other side of the story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 can vote from home at…  https://www.surveymonkey.co.uk/r/SSVGLQV</vt:lpstr>
      <vt:lpstr>PowerPoint Presentation</vt:lpstr>
      <vt:lpstr>What can you do…</vt:lpstr>
      <vt:lpstr>Find out more at…  www.votesforschools.com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Esslemont</dc:creator>
  <cp:lastModifiedBy>Kelly Monaghan</cp:lastModifiedBy>
  <cp:revision>10184</cp:revision>
  <dcterms:created xsi:type="dcterms:W3CDTF">2017-10-02T12:52:21Z</dcterms:created>
  <dcterms:modified xsi:type="dcterms:W3CDTF">2020-04-30T09:16:06Z</dcterms:modified>
</cp:coreProperties>
</file>