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5.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6.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8.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9.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theme/theme10.xml" ContentType="application/vnd.openxmlformats-officedocument.theme+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media/image107.jpg" ContentType="image/jpg"/>
  <Override PartName="/ppt/media/image112.jpg" ContentType="image/jpg"/>
  <Override PartName="/ppt/media/image113.jpg" ContentType="image/jpg"/>
  <Override PartName="/ppt/media/image114.jpg" ContentType="image/jpg"/>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9" r:id="rId1"/>
    <p:sldMasterId id="2147483703" r:id="rId2"/>
    <p:sldMasterId id="2147483730" r:id="rId3"/>
    <p:sldMasterId id="2147483757" r:id="rId4"/>
    <p:sldMasterId id="2147483775" r:id="rId5"/>
    <p:sldMasterId id="2147483804" r:id="rId6"/>
    <p:sldMasterId id="2147483842" r:id="rId7"/>
    <p:sldMasterId id="2147483855" r:id="rId8"/>
    <p:sldMasterId id="2147483865" r:id="rId9"/>
    <p:sldMasterId id="2147483879" r:id="rId10"/>
    <p:sldMasterId id="2147483889" r:id="rId11"/>
  </p:sldMasterIdLst>
  <p:notesMasterIdLst>
    <p:notesMasterId r:id="rId36"/>
  </p:notesMasterIdLst>
  <p:sldIdLst>
    <p:sldId id="282" r:id="rId12"/>
    <p:sldId id="1128" r:id="rId13"/>
    <p:sldId id="896" r:id="rId14"/>
    <p:sldId id="948" r:id="rId15"/>
    <p:sldId id="951" r:id="rId16"/>
    <p:sldId id="952" r:id="rId17"/>
    <p:sldId id="961" r:id="rId18"/>
    <p:sldId id="967" r:id="rId19"/>
    <p:sldId id="1144" r:id="rId20"/>
    <p:sldId id="957" r:id="rId21"/>
    <p:sldId id="963" r:id="rId22"/>
    <p:sldId id="953" r:id="rId23"/>
    <p:sldId id="918" r:id="rId24"/>
    <p:sldId id="960" r:id="rId25"/>
    <p:sldId id="962" r:id="rId26"/>
    <p:sldId id="916" r:id="rId27"/>
    <p:sldId id="965" r:id="rId28"/>
    <p:sldId id="939" r:id="rId29"/>
    <p:sldId id="1127" r:id="rId30"/>
    <p:sldId id="1129" r:id="rId31"/>
    <p:sldId id="1000" r:id="rId32"/>
    <p:sldId id="1145" r:id="rId33"/>
    <p:sldId id="639" r:id="rId34"/>
    <p:sldId id="1003" r:id="rId35"/>
  </p:sldIdLst>
  <p:sldSz cx="9144000" cy="6858000" type="screen4x3"/>
  <p:notesSz cx="6858000" cy="12001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DFD"/>
    <a:srgbClr val="E6E6E6"/>
    <a:srgbClr val="F3F3F3"/>
    <a:srgbClr val="F8FDFC"/>
    <a:srgbClr val="F4E6FC"/>
    <a:srgbClr val="EACEFA"/>
    <a:srgbClr val="AA32EA"/>
    <a:srgbClr val="97E8D7"/>
    <a:srgbClr val="F9ADB3"/>
    <a:srgbClr val="BE84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53" autoAdjust="0"/>
    <p:restoredTop sz="69487" autoAdjust="0"/>
  </p:normalViewPr>
  <p:slideViewPr>
    <p:cSldViewPr snapToGrid="0">
      <p:cViewPr varScale="1">
        <p:scale>
          <a:sx n="52" d="100"/>
          <a:sy n="52" d="100"/>
        </p:scale>
        <p:origin x="1812"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slide" Target="slides/slide23.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F8ECDE-CBC8-43CE-AB17-AE1ED66D0AB8}" type="datetimeFigureOut">
              <a:rPr lang="en-GB" smtClean="0"/>
              <a:t>30/04/2020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05651D-3479-41FE-AAAA-4950E6BC8662}" type="slidenum">
              <a:rPr lang="en-GB" smtClean="0"/>
              <a:t>‹#›</a:t>
            </a:fld>
            <a:endParaRPr lang="en-GB"/>
          </a:p>
        </p:txBody>
      </p:sp>
    </p:spTree>
    <p:extLst>
      <p:ext uri="{BB962C8B-B14F-4D97-AF65-F5344CB8AC3E}">
        <p14:creationId xmlns:p14="http://schemas.microsoft.com/office/powerpoint/2010/main" val="3723757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icons8.co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ltai.info/"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emojipedia.org/apple/"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dictionary.cambridge.org/dictionary/english/extreme"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emojipedia.org/apple/"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dictionary.cambridge.org/dictionary/english/extreme"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exberliner.com/features/opinion/could-you-be-a-left-wing-extremist/"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ltai.info/"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adl.org/education/resources/tools-and-strategies/table-talk/propaganda-extremism-online-recruitment"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s://southdakotapolitics.blogs.com/south_dakota_politics/2009/04/obama-no-good-very-bad-day-in-london.html" TargetMode="External"/><Relationship Id="rId5" Type="http://schemas.openxmlformats.org/officeDocument/2006/relationships/hyperlink" Target="https://www.theguardian.com/world/2014/jun/23/who-behind-isis-propaganda-operation-Iraq" TargetMode="External"/><Relationship Id="rId4" Type="http://schemas.openxmlformats.org/officeDocument/2006/relationships/hyperlink" Target="https://edition.cnn.com/2019/08/19/opinions/portland-protest-antifa-proud-boys-opinion-obeidallah/index.html"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ltai.info/" TargetMode="External"/><Relationship Id="rId7" Type="http://schemas.openxmlformats.org/officeDocument/2006/relationships/hyperlink" Target="https://metro.co.uk/2019/09/20/hollyoaks-deserves-praise-gets-tackling-far-right-extremism-uk-10778280/"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www.standard.co.uk/news/london/families-of-westminster-attack-victims-demand-end-to-online-extremism-a3740341.html" TargetMode="External"/><Relationship Id="rId5" Type="http://schemas.openxmlformats.org/officeDocument/2006/relationships/hyperlink" Target="https://www.pinterest.co.uk/pin/104075441370483785/?lp=true" TargetMode="External"/><Relationship Id="rId4" Type="http://schemas.openxmlformats.org/officeDocument/2006/relationships/hyperlink" Target="https://www.standard.co.uk/news/london/westminster-survivor-describes-being-thrown-like-a-rag-doll-over-khalid-masoods-car-a3517336.html" TargetMode="Externa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youtube.com/watch?v=gQILO63LobA"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www.scmp.com/comment/opinion/article/3050542/coronavirus-triggers-ugly-rash-racism-old-ideas-yellow-peril-and"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ltai.info/" TargetMode="External"/><Relationship Id="rId7" Type="http://schemas.openxmlformats.org/officeDocument/2006/relationships/hyperlink" Target="https://metro.co.uk/2019/09/20/hollyoaks-deserves-praise-gets-tackling-far-right-extremism-uk-10778280/"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www.standard.co.uk/news/london/families-of-westminster-attack-victims-demand-end-to-online-extremism-a3740341.html" TargetMode="External"/><Relationship Id="rId5" Type="http://schemas.openxmlformats.org/officeDocument/2006/relationships/hyperlink" Target="https://www.pinterest.co.uk/pin/104075441370483785/?lp=true" TargetMode="External"/><Relationship Id="rId4" Type="http://schemas.openxmlformats.org/officeDocument/2006/relationships/hyperlink" Target="https://www.standard.co.uk/news/london/westminster-survivor-describes-being-thrown-like-a-rag-doll-over-khalid-masoods-car-a3517336.html"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a9I56Yr__MI" TargetMode="External"/><Relationship Id="rId2" Type="http://schemas.openxmlformats.org/officeDocument/2006/relationships/slide" Target="../slides/slide11.xml"/><Relationship Id="rId1" Type="http://schemas.openxmlformats.org/officeDocument/2006/relationships/notesMaster" Target="../notesMasters/notesMaster1.xml"/><Relationship Id="rId5" Type="http://schemas.openxmlformats.org/officeDocument/2006/relationships/hyperlink" Target="https://www.pinterest.co.uk/pin/104075441370483785/?lp=true" TargetMode="External"/><Relationship Id="rId4" Type="http://schemas.openxmlformats.org/officeDocument/2006/relationships/hyperlink" Target="https://en.wikipedia.org/wiki/2017_London_Bridge_attack" TargetMode="Externa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youtube.com/watch?v=CQsnabyOwyc"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www.pinterest.co.uk/pin/104075441370483785/?lp=true"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emojipedia.org/apple/"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s://metro.co.uk/2019/05/02/hollyoaks-spoilers-ste-makes-a-shocking-decision-after-leela-tackles-racist-jonny-9394596/" TargetMode="External"/><Relationship Id="rId3" Type="http://schemas.openxmlformats.org/officeDocument/2006/relationships/hyperlink" Target="https://www.digitalspy.com/soaps/hollyoaks/a29726264/hollyoaks-spoilers-ste-hay-escape-mercedes-suspects/" TargetMode="External"/><Relationship Id="rId7" Type="http://schemas.openxmlformats.org/officeDocument/2006/relationships/hyperlink" Target="https://metro.co.uk/2019/06/13/hollyoaks-spoilers-ste-hay-discovers-the-shocking-truth-about-racist-jonny-baxter-9949481/" TargetMode="External"/><Relationship Id="rId2" Type="http://schemas.openxmlformats.org/officeDocument/2006/relationships/slide" Target="../slides/slide14.xml"/><Relationship Id="rId1" Type="http://schemas.openxmlformats.org/officeDocument/2006/relationships/notesMaster" Target="../notesMasters/notesMaster1.xml"/><Relationship Id="rId6" Type="http://schemas.openxmlformats.org/officeDocument/2006/relationships/hyperlink" Target="https://www.mirror.co.uk/tv/tv-news/hollyoaks-shock-misbah-maalik-decides-11827951" TargetMode="External"/><Relationship Id="rId5" Type="http://schemas.openxmlformats.org/officeDocument/2006/relationships/hyperlink" Target="https://www.radiotimes.com/news/2018-03-27/hollyoaks-tegan-is-awake-will-she-tell-ste-the-truth-about-ryan/" TargetMode="External"/><Relationship Id="rId4" Type="http://schemas.openxmlformats.org/officeDocument/2006/relationships/hyperlink" Target="https://dictionary.cambridge.org/dictionary/english/radicalize?q=radicalise" TargetMode="External"/><Relationship Id="rId9" Type="http://schemas.openxmlformats.org/officeDocument/2006/relationships/hyperlink" Target="https://www.facebook.com/permalink.php?id=351853981687338&amp;story_fbid=1023822891157107"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youtube.com/watch?v=h3dhvmPEqwE" TargetMode="External"/><Relationship Id="rId2" Type="http://schemas.openxmlformats.org/officeDocument/2006/relationships/slide" Target="../slides/slide15.xml"/><Relationship Id="rId1" Type="http://schemas.openxmlformats.org/officeDocument/2006/relationships/notesMaster" Target="../notesMasters/notesMaster1.xml"/><Relationship Id="rId5" Type="http://schemas.openxmlformats.org/officeDocument/2006/relationships/hyperlink" Target="https://www.manchester.ac.uk/discover/news/book-provides-rare-glimpse-inside-the-english-defence-league/" TargetMode="External"/><Relationship Id="rId4" Type="http://schemas.openxmlformats.org/officeDocument/2006/relationships/hyperlink" Target="http://nectar.northampton.ac.uk/6015/" TargetMode="Externa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pinterest.co.uk/pin/104075441370483785/?lp=true" TargetMode="External"/><Relationship Id="rId2" Type="http://schemas.openxmlformats.org/officeDocument/2006/relationships/slide" Target="../slides/slide16.xml"/><Relationship Id="rId1" Type="http://schemas.openxmlformats.org/officeDocument/2006/relationships/notesMaster" Target="../notesMasters/notesMaster1.xml"/><Relationship Id="rId5" Type="http://schemas.openxmlformats.org/officeDocument/2006/relationships/hyperlink" Target="https://time.com/3281925/somalia-al-shabab/" TargetMode="External"/><Relationship Id="rId4" Type="http://schemas.openxmlformats.org/officeDocument/2006/relationships/hyperlink" Target="https://www.manchester.ac.uk/discover/news/book-provides-rare-glimpse-inside-the-english-defence-league/" TargetMode="Externa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youtube.com/watch?v=h3dhvmPEqwE"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8" Type="http://schemas.openxmlformats.org/officeDocument/2006/relationships/hyperlink" Target="https://www.femalefirst.co.uk/tv/news/rishi-nair-hollyoaks-far-right-plot-hard-watch-1210754.html" TargetMode="External"/><Relationship Id="rId3" Type="http://schemas.openxmlformats.org/officeDocument/2006/relationships/hyperlink" Target="https://metro.co.uk/2019/09/18/16-year-old-far-right-extremist-sought-help-watching-hollyoaks-ste-storyline-10767829/" TargetMode="External"/><Relationship Id="rId7" Type="http://schemas.openxmlformats.org/officeDocument/2006/relationships/hyperlink" Target="https://www.radiotimes.com/news/2018-11-20/ste-attacks-misbah-over-tegan-death-as-hollyoaks-feud-turns-sinister/" TargetMode="External"/><Relationship Id="rId2" Type="http://schemas.openxmlformats.org/officeDocument/2006/relationships/slide" Target="../slides/slide18.xml"/><Relationship Id="rId1" Type="http://schemas.openxmlformats.org/officeDocument/2006/relationships/notesMaster" Target="../notesMasters/notesMaster1.xml"/><Relationship Id="rId6" Type="http://schemas.openxmlformats.org/officeDocument/2006/relationships/hyperlink" Target="https://metro.co.uk/2019/06/13/hollyoaks-spoilers-ste-hay-discovers-the-shocking-truth-about-racist-jonny-baxter-9949481/" TargetMode="External"/><Relationship Id="rId5" Type="http://schemas.openxmlformats.org/officeDocument/2006/relationships/hyperlink" Target="https://www.radiotimes.com/news/2019-06-06/hollyoaks-spoilers-ste-radicalisation-far-right-storyline-maalik-family/" TargetMode="External"/><Relationship Id="rId4" Type="http://schemas.openxmlformats.org/officeDocument/2006/relationships/hyperlink" Target="https://thunderbirds.fandom.com/wiki/Harvey_Virdi"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8" Type="http://schemas.openxmlformats.org/officeDocument/2006/relationships/hyperlink" Target="https://www.thinkuknow.co.uk/" TargetMode="External"/><Relationship Id="rId3" Type="http://schemas.openxmlformats.org/officeDocument/2006/relationships/hyperlink" Target="https://www.nspcc.org.uk/" TargetMode="External"/><Relationship Id="rId7" Type="http://schemas.openxmlformats.org/officeDocument/2006/relationships/hyperlink" Target="https://www.childline.org.uk/" TargetMode="External"/><Relationship Id="rId2" Type="http://schemas.openxmlformats.org/officeDocument/2006/relationships/slide" Target="../slides/slide20.xml"/><Relationship Id="rId1" Type="http://schemas.openxmlformats.org/officeDocument/2006/relationships/notesMaster" Target="../notesMasters/notesMaster1.xml"/><Relationship Id="rId6" Type="http://schemas.openxmlformats.org/officeDocument/2006/relationships/hyperlink" Target="https://www.npcc.police.uk/CounterTerrorism/HomePage.aspx" TargetMode="External"/><Relationship Id="rId5" Type="http://schemas.openxmlformats.org/officeDocument/2006/relationships/hyperlink" Target="https://parentinfo.org/" TargetMode="External"/><Relationship Id="rId4" Type="http://schemas.openxmlformats.org/officeDocument/2006/relationships/hyperlink" Target="https://www.internetmatters.org/" TargetMode="External"/><Relationship Id="rId9" Type="http://schemas.openxmlformats.org/officeDocument/2006/relationships/hyperlink" Target="https://www.ltai.info/" TargetMode="Externa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3F99BA-43AD-B845-8E67-BF48FDFD6E96}" type="slidenum">
              <a:rPr lang="en-US" smtClean="0"/>
              <a:t>1</a:t>
            </a:fld>
            <a:endParaRPr lang="en-US" dirty="0"/>
          </a:p>
        </p:txBody>
      </p:sp>
    </p:spTree>
    <p:extLst>
      <p:ext uri="{BB962C8B-B14F-4D97-AF65-F5344CB8AC3E}">
        <p14:creationId xmlns:p14="http://schemas.microsoft.com/office/powerpoint/2010/main" val="1014480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dirty="0">
                <a:hlinkClick r:id="rId3"/>
              </a:rPr>
              <a:t>https://icons8.com/</a:t>
            </a:r>
            <a:endParaRPr lang="en-GB" b="0" dirty="0"/>
          </a:p>
        </p:txBody>
      </p:sp>
      <p:sp>
        <p:nvSpPr>
          <p:cNvPr id="4" name="Slide Number Placeholder 3"/>
          <p:cNvSpPr>
            <a:spLocks noGrp="1"/>
          </p:cNvSpPr>
          <p:nvPr>
            <p:ph type="sldNum" sz="quarter" idx="5"/>
          </p:nvPr>
        </p:nvSpPr>
        <p:spPr/>
        <p:txBody>
          <a:bodyPr/>
          <a:lstStyle/>
          <a:p>
            <a:fld id="{BD71ECA5-388D-43C5-81FB-96DD17562ACD}" type="slidenum">
              <a:rPr lang="en-GB" smtClean="0"/>
              <a:t>2</a:t>
            </a:fld>
            <a:endParaRPr lang="en-GB"/>
          </a:p>
        </p:txBody>
      </p:sp>
    </p:spTree>
    <p:extLst>
      <p:ext uri="{BB962C8B-B14F-4D97-AF65-F5344CB8AC3E}">
        <p14:creationId xmlns:p14="http://schemas.microsoft.com/office/powerpoint/2010/main" val="5446216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References</a:t>
            </a:r>
          </a:p>
          <a:p>
            <a:pPr marL="228600" marR="0" lvl="0" indent="-228600" algn="l" defTabSz="457200" rtl="0" eaLnBrk="1" fontAlgn="auto" latinLnBrk="0" hangingPunct="1">
              <a:lnSpc>
                <a:spcPct val="100000"/>
              </a:lnSpc>
              <a:spcBef>
                <a:spcPts val="0"/>
              </a:spcBef>
              <a:spcAft>
                <a:spcPts val="0"/>
              </a:spcAft>
              <a:buClrTx/>
              <a:buSzTx/>
              <a:buFont typeface="+mj-lt"/>
              <a:buAutoNum type="arabicParenR"/>
              <a:tabLst/>
              <a:defRPr/>
            </a:pPr>
            <a:r>
              <a:rPr lang="en-GB" dirty="0">
                <a:hlinkClick r:id="rId3"/>
              </a:rPr>
              <a:t>https://www.ltai.info/</a:t>
            </a:r>
            <a:endParaRPr lang="en-US" b="1"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Images:</a:t>
            </a:r>
          </a:p>
          <a:p>
            <a:pPr marL="228600" marR="0" lvl="0" indent="-228600" algn="l" defTabSz="457200" rtl="0" eaLnBrk="1" fontAlgn="auto" latinLnBrk="0" hangingPunct="1">
              <a:lnSpc>
                <a:spcPct val="100000"/>
              </a:lnSpc>
              <a:spcBef>
                <a:spcPts val="0"/>
              </a:spcBef>
              <a:spcAft>
                <a:spcPts val="0"/>
              </a:spcAft>
              <a:buClrTx/>
              <a:buSzTx/>
              <a:buFont typeface="+mj-lt"/>
              <a:buAutoNum type="arabicParenR"/>
              <a:tabLst/>
              <a:defRPr/>
            </a:pPr>
            <a:r>
              <a:rPr lang="en-US" b="0" dirty="0"/>
              <a:t>iStock</a:t>
            </a:r>
          </a:p>
        </p:txBody>
      </p:sp>
      <p:sp>
        <p:nvSpPr>
          <p:cNvPr id="4" name="Slide Number Placeholder 3"/>
          <p:cNvSpPr>
            <a:spLocks noGrp="1"/>
          </p:cNvSpPr>
          <p:nvPr>
            <p:ph type="sldNum" sz="quarter" idx="10"/>
          </p:nvPr>
        </p:nvSpPr>
        <p:spPr/>
        <p:txBody>
          <a:bodyPr/>
          <a:lstStyle/>
          <a:p>
            <a:fld id="{2F3F99BA-43AD-B845-8E67-BF48FDFD6E96}" type="slidenum">
              <a:rPr lang="en-US" smtClean="0"/>
              <a:t>3</a:t>
            </a:fld>
            <a:endParaRPr lang="en-US" dirty="0"/>
          </a:p>
        </p:txBody>
      </p:sp>
    </p:spTree>
    <p:extLst>
      <p:ext uri="{BB962C8B-B14F-4D97-AF65-F5344CB8AC3E}">
        <p14:creationId xmlns:p14="http://schemas.microsoft.com/office/powerpoint/2010/main" val="2710208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AutoNum type="arabicParenR"/>
            </a:pPr>
            <a:r>
              <a:rPr lang="en-GB" dirty="0"/>
              <a:t>iStock</a:t>
            </a:r>
          </a:p>
          <a:p>
            <a:pPr marL="228600" indent="-228600">
              <a:buAutoNum type="arabicParenR"/>
            </a:pPr>
            <a:r>
              <a:rPr lang="en-GB" dirty="0">
                <a:hlinkClick r:id="rId3"/>
              </a:rPr>
              <a:t>https://emojipedia.org/apple/</a:t>
            </a:r>
            <a:endParaRPr lang="en-GB" dirty="0"/>
          </a:p>
          <a:p>
            <a:pPr marL="228600" indent="-228600">
              <a:buAutoNum type="arabicParenR"/>
            </a:pPr>
            <a:endParaRPr lang="en-GB" dirty="0"/>
          </a:p>
          <a:p>
            <a:pPr marL="0" indent="0">
              <a:buNone/>
            </a:pPr>
            <a:r>
              <a:rPr lang="en-GB" dirty="0"/>
              <a:t>References:</a:t>
            </a:r>
          </a:p>
          <a:p>
            <a:pPr marL="0" indent="0">
              <a:buNone/>
            </a:pPr>
            <a:r>
              <a:rPr lang="en-GB" dirty="0"/>
              <a:t>1) </a:t>
            </a:r>
            <a:r>
              <a:rPr lang="en-GB" dirty="0">
                <a:hlinkClick r:id="rId4"/>
              </a:rPr>
              <a:t>https://dictionary.cambridge.org/dictionary/english/extreme</a:t>
            </a:r>
            <a:endParaRPr lang="en-GB" dirty="0"/>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4</a:t>
            </a:fld>
            <a:endParaRPr lang="en-US" dirty="0"/>
          </a:p>
        </p:txBody>
      </p:sp>
    </p:spTree>
    <p:extLst>
      <p:ext uri="{BB962C8B-B14F-4D97-AF65-F5344CB8AC3E}">
        <p14:creationId xmlns:p14="http://schemas.microsoft.com/office/powerpoint/2010/main" val="2832351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AutoNum type="arabicParenR"/>
            </a:pPr>
            <a:r>
              <a:rPr lang="en-GB" dirty="0"/>
              <a:t>iStock</a:t>
            </a:r>
          </a:p>
          <a:p>
            <a:pPr marL="228600" indent="-228600">
              <a:buAutoNum type="arabicParenR"/>
            </a:pPr>
            <a:r>
              <a:rPr lang="en-GB" dirty="0">
                <a:hlinkClick r:id="rId3"/>
              </a:rPr>
              <a:t>https://emojipedia.org/apple/</a:t>
            </a:r>
            <a:endParaRPr lang="en-GB" dirty="0"/>
          </a:p>
          <a:p>
            <a:pPr marL="228600" indent="-228600">
              <a:buAutoNum type="arabicParenR"/>
            </a:pPr>
            <a:endParaRPr lang="en-GB" dirty="0"/>
          </a:p>
          <a:p>
            <a:pPr marL="0" indent="0">
              <a:buNone/>
            </a:pPr>
            <a:r>
              <a:rPr lang="en-GB" dirty="0"/>
              <a:t>References:</a:t>
            </a:r>
          </a:p>
          <a:p>
            <a:pPr marL="0" indent="0">
              <a:buNone/>
            </a:pPr>
            <a:r>
              <a:rPr lang="en-GB" dirty="0"/>
              <a:t>1) </a:t>
            </a:r>
            <a:r>
              <a:rPr lang="en-GB" dirty="0">
                <a:hlinkClick r:id="rId4"/>
              </a:rPr>
              <a:t>https://dictionary.cambridge.org/dictionary/english/extreme</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5</a:t>
            </a:fld>
            <a:endParaRPr lang="en-US" dirty="0"/>
          </a:p>
        </p:txBody>
      </p:sp>
    </p:spTree>
    <p:extLst>
      <p:ext uri="{BB962C8B-B14F-4D97-AF65-F5344CB8AC3E}">
        <p14:creationId xmlns:p14="http://schemas.microsoft.com/office/powerpoint/2010/main" val="4425668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Images:</a:t>
            </a:r>
          </a:p>
          <a:p>
            <a:pPr marL="228600" indent="-228600">
              <a:buAutoNum type="arabicParenR"/>
            </a:pPr>
            <a:r>
              <a:rPr lang="en-GB" b="0" dirty="0"/>
              <a:t>https://foreignpolicy.com/2017/09/01/the-green-radicals-are-coming-environmental-extremism/</a:t>
            </a:r>
          </a:p>
          <a:p>
            <a:pPr marL="228600" indent="-228600">
              <a:buAutoNum type="arabicParenR"/>
            </a:pPr>
            <a:r>
              <a:rPr lang="en-GB" b="0" dirty="0"/>
              <a:t>https://www.ft.com/content/bde61e42-9243-11e7-a9e6-11d2f0ebb7f0</a:t>
            </a:r>
          </a:p>
          <a:p>
            <a:pPr marL="228600" indent="-228600">
              <a:buAutoNum type="arabicParenR"/>
            </a:pPr>
            <a:r>
              <a:rPr lang="en-GB" b="0" dirty="0"/>
              <a:t>https://www.breitbart.com/europe/2018/05/28/vegan-activists-threaten-fire-bomb-butchers-animal-rights-attacks-rise/</a:t>
            </a:r>
          </a:p>
          <a:p>
            <a:pPr marL="228600" indent="-228600">
              <a:buAutoNum type="arabicParenR"/>
            </a:pPr>
            <a:r>
              <a:rPr lang="en-GB" b="0" dirty="0"/>
              <a:t> https://www.flickr.com/photos/arete13/4126186099</a:t>
            </a:r>
          </a:p>
          <a:p>
            <a:pPr marL="228600" indent="-228600">
              <a:buAutoNum type="arabicParenR"/>
            </a:pPr>
            <a:r>
              <a:rPr lang="en-GB" b="0" dirty="0"/>
              <a:t> https://www.haikudeck.com/title-uncategorized-presentation-tRjFKPce3j</a:t>
            </a:r>
          </a:p>
          <a:p>
            <a:pPr marL="228600" indent="-228600">
              <a:buAutoNum type="arabicParenR"/>
            </a:pPr>
            <a:r>
              <a:rPr lang="en-GB" b="0" dirty="0"/>
              <a:t> </a:t>
            </a:r>
            <a:r>
              <a:rPr lang="en-GB" dirty="0">
                <a:hlinkClick r:id="rId3"/>
              </a:rPr>
              <a:t>https://www.exberliner.com/features/opinion/could-you-be-a-left-wing-extremist/</a:t>
            </a:r>
            <a:endParaRPr lang="en-GB" dirty="0"/>
          </a:p>
          <a:p>
            <a:pPr marL="228600" indent="-228600">
              <a:buAutoNum type="arabicParenR"/>
            </a:pPr>
            <a:r>
              <a:rPr lang="en-GB" b="0" dirty="0"/>
              <a:t>iStock</a:t>
            </a:r>
          </a:p>
          <a:p>
            <a:endParaRPr lang="en-GB" b="0" dirty="0"/>
          </a:p>
          <a:p>
            <a:endParaRPr lang="en-GB" b="0" dirty="0"/>
          </a:p>
          <a:p>
            <a:r>
              <a:rPr lang="en-GB" b="0" dirty="0"/>
              <a:t>References:</a:t>
            </a:r>
          </a:p>
          <a:p>
            <a:pPr marL="228600" indent="-228600">
              <a:buAutoNum type="arabicParenR"/>
            </a:pPr>
            <a:r>
              <a:rPr lang="en-GB" b="0" dirty="0"/>
              <a:t>https://educateagainsthate.com/school-leaders/define-extremism-terrorism-uk-2/</a:t>
            </a:r>
          </a:p>
          <a:p>
            <a:pPr marL="228600" indent="-228600">
              <a:buAutoNum type="arabicParenR"/>
            </a:pPr>
            <a:r>
              <a:rPr lang="en-GB" dirty="0">
                <a:hlinkClick r:id="rId4"/>
              </a:rPr>
              <a:t>https://www.ltai.info/</a:t>
            </a:r>
            <a:endParaRPr lang="en-GB" b="0" dirty="0"/>
          </a:p>
        </p:txBody>
      </p:sp>
      <p:sp>
        <p:nvSpPr>
          <p:cNvPr id="4" name="Slide Number Placeholder 3"/>
          <p:cNvSpPr>
            <a:spLocks noGrp="1"/>
          </p:cNvSpPr>
          <p:nvPr>
            <p:ph type="sldNum" sz="quarter" idx="10"/>
          </p:nvPr>
        </p:nvSpPr>
        <p:spPr/>
        <p:txBody>
          <a:bodyPr/>
          <a:lstStyle/>
          <a:p>
            <a:fld id="{2F3F99BA-43AD-B845-8E67-BF48FDFD6E96}" type="slidenum">
              <a:rPr lang="en-US" smtClean="0"/>
              <a:t>6</a:t>
            </a:fld>
            <a:endParaRPr lang="en-US" dirty="0"/>
          </a:p>
        </p:txBody>
      </p:sp>
    </p:spTree>
    <p:extLst>
      <p:ext uri="{BB962C8B-B14F-4D97-AF65-F5344CB8AC3E}">
        <p14:creationId xmlns:p14="http://schemas.microsoft.com/office/powerpoint/2010/main" val="2472729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Images:</a:t>
            </a:r>
          </a:p>
          <a:p>
            <a:pPr marL="228600" indent="-228600">
              <a:buAutoNum type="arabicParenR"/>
            </a:pPr>
            <a:r>
              <a:rPr lang="en-GB" dirty="0">
                <a:hlinkClick r:id="rId3"/>
              </a:rPr>
              <a:t>https://www.adl.org/education/resources/tools-and-strategies/table-talk/propaganda-extremism-online-recruitment</a:t>
            </a:r>
            <a:endParaRPr lang="en-GB" dirty="0"/>
          </a:p>
          <a:p>
            <a:pPr marL="228600" indent="-228600">
              <a:buAutoNum type="arabicParenR"/>
            </a:pPr>
            <a:r>
              <a:rPr lang="en-GB" dirty="0">
                <a:hlinkClick r:id="rId4"/>
              </a:rPr>
              <a:t>https://edition.cnn.com/2019/08/19/opinions/portland-protest-antifa-proud-boys-opinion-obeidallah/index.html</a:t>
            </a:r>
            <a:endParaRPr lang="en-GB" dirty="0"/>
          </a:p>
          <a:p>
            <a:pPr marL="228600" indent="-228600">
              <a:buAutoNum type="arabicParenR"/>
            </a:pPr>
            <a:r>
              <a:rPr lang="en-GB" dirty="0">
                <a:hlinkClick r:id="rId5"/>
              </a:rPr>
              <a:t>https://www.theguardian.com/world/2014/jun/23/who-behind-isis-propaganda-operation-Iraq</a:t>
            </a:r>
            <a:endParaRPr lang="en-GB" b="0" dirty="0"/>
          </a:p>
          <a:p>
            <a:pPr marL="228600" indent="-228600">
              <a:buAutoNum type="arabicParenR"/>
            </a:pPr>
            <a:r>
              <a:rPr lang="en-GB" b="0" dirty="0"/>
              <a:t>https://commons.wikimedia.org/wiki/File:%22Freedom_go_to_hell%22.jpg</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6"/>
              </a:rPr>
              <a:t>https://southdakotapolitics.blogs.com/south_dakota_politics/2009/04/obama-no-good-very-bad-day-in-london.html</a:t>
            </a:r>
            <a:endParaRPr lang="en-GB" dirty="0"/>
          </a:p>
          <a:p>
            <a:pPr marL="228600" indent="-228600">
              <a:buAutoNum type="arabicParenR"/>
            </a:pPr>
            <a:endParaRPr lang="en-GB" b="0" dirty="0"/>
          </a:p>
        </p:txBody>
      </p:sp>
      <p:sp>
        <p:nvSpPr>
          <p:cNvPr id="4" name="Slide Number Placeholder 3"/>
          <p:cNvSpPr>
            <a:spLocks noGrp="1"/>
          </p:cNvSpPr>
          <p:nvPr>
            <p:ph type="sldNum" sz="quarter" idx="10"/>
          </p:nvPr>
        </p:nvSpPr>
        <p:spPr/>
        <p:txBody>
          <a:bodyPr/>
          <a:lstStyle/>
          <a:p>
            <a:fld id="{2F3F99BA-43AD-B845-8E67-BF48FDFD6E96}" type="slidenum">
              <a:rPr lang="en-US" smtClean="0"/>
              <a:t>7</a:t>
            </a:fld>
            <a:endParaRPr lang="en-US" dirty="0"/>
          </a:p>
        </p:txBody>
      </p:sp>
    </p:spTree>
    <p:extLst>
      <p:ext uri="{BB962C8B-B14F-4D97-AF65-F5344CB8AC3E}">
        <p14:creationId xmlns:p14="http://schemas.microsoft.com/office/powerpoint/2010/main" val="14932026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a:p>
            <a:pPr marL="228600" indent="-228600">
              <a:buFont typeface="+mj-lt"/>
              <a:buAutoNum type="arabicParenR"/>
            </a:pPr>
            <a:r>
              <a:rPr lang="en-GB" dirty="0">
                <a:hlinkClick r:id="rId3"/>
              </a:rPr>
              <a:t>https://www.ltai.info/</a:t>
            </a:r>
            <a:endParaRPr lang="en-GB" dirty="0"/>
          </a:p>
          <a:p>
            <a:endParaRPr lang="en-GB" dirty="0"/>
          </a:p>
          <a:p>
            <a:r>
              <a:rPr lang="en-GB" dirty="0"/>
              <a:t>Images</a:t>
            </a:r>
          </a:p>
          <a:p>
            <a:pPr marL="228600" indent="-228600">
              <a:buAutoNum type="arabicParenR"/>
            </a:pPr>
            <a:r>
              <a:rPr lang="en-GB" dirty="0">
                <a:hlinkClick r:id="rId4"/>
              </a:rPr>
              <a:t>https://www.standard.co.uk/news/london/westminster-survivor-describes-being-thrown-like-a-rag-doll-over-khalid-masoods-car-a3517336.html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https://www.pinterest.co.uk/pin/104075441370483785/?lp=true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6"/>
              </a:rPr>
              <a:t>https://www.standard.co.uk/news/london/families-of-westminster-attack-victims-demand-end-to-online-extremism-a3740341.html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7"/>
              </a:rPr>
              <a:t>https://metro.co.uk/2019/09/20/hollyoaks-deserves-praise-gets-tackling-far-right-extremism-uk-10778280/</a:t>
            </a:r>
            <a:endParaRPr lang="en-GB" dirty="0"/>
          </a:p>
          <a:p>
            <a:pPr marL="0" indent="0">
              <a:buNone/>
            </a:pPr>
            <a:endParaRPr lang="en-GB" dirty="0"/>
          </a:p>
          <a:p>
            <a:pPr marL="0" indent="0">
              <a:buNone/>
            </a:pPr>
            <a:endParaRPr lang="en-GB" dirty="0"/>
          </a:p>
        </p:txBody>
      </p:sp>
      <p:sp>
        <p:nvSpPr>
          <p:cNvPr id="4" name="Slide Number Placeholder 3"/>
          <p:cNvSpPr>
            <a:spLocks noGrp="1"/>
          </p:cNvSpPr>
          <p:nvPr>
            <p:ph type="sldNum" sz="quarter" idx="10"/>
          </p:nvPr>
        </p:nvSpPr>
        <p:spPr/>
        <p:txBody>
          <a:bodyPr/>
          <a:lstStyle/>
          <a:p>
            <a:fld id="{2F3F99BA-43AD-B845-8E67-BF48FDFD6E96}" type="slidenum">
              <a:rPr lang="en-US" smtClean="0"/>
              <a:t>8</a:t>
            </a:fld>
            <a:endParaRPr lang="en-US" dirty="0"/>
          </a:p>
        </p:txBody>
      </p:sp>
    </p:spTree>
    <p:extLst>
      <p:ext uri="{BB962C8B-B14F-4D97-AF65-F5344CB8AC3E}">
        <p14:creationId xmlns:p14="http://schemas.microsoft.com/office/powerpoint/2010/main" val="15588032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Alternative video link: </a:t>
            </a:r>
            <a:r>
              <a:rPr lang="en-GB" dirty="0">
                <a:hlinkClick r:id="rId3"/>
              </a:rPr>
              <a:t>https://www.youtube.com/watch?v=gQILO63LobA</a:t>
            </a:r>
            <a:endParaRPr lang="en-GB" dirty="0"/>
          </a:p>
          <a:p>
            <a:endParaRPr lang="en-GB" dirty="0"/>
          </a:p>
          <a:p>
            <a:r>
              <a:rPr lang="en-GB" dirty="0"/>
              <a:t>Images:</a:t>
            </a:r>
          </a:p>
          <a:p>
            <a:pPr marL="228600" indent="-228600">
              <a:buAutoNum type="arabicParenR"/>
            </a:pPr>
            <a:r>
              <a:rPr lang="en-GB" dirty="0">
                <a:hlinkClick r:id="rId3"/>
              </a:rPr>
              <a:t>https://www.youtube.com/watch?v=gQILO63LobA</a:t>
            </a:r>
            <a:endParaRPr lang="en-GB" dirty="0"/>
          </a:p>
          <a:p>
            <a:pPr marL="228600" indent="-228600">
              <a:buAutoNum type="arabicParenR"/>
            </a:pPr>
            <a:r>
              <a:rPr lang="en-GB" dirty="0">
                <a:hlinkClick r:id="rId4"/>
              </a:rPr>
              <a:t>https://www.scmp.com/comment/opinion/article/3050542/coronavirus-triggers-ugly-rash-racism-old-ideas-yellow-peril-and</a:t>
            </a:r>
            <a:endParaRPr lang="en-GB" dirty="0"/>
          </a:p>
          <a:p>
            <a:pPr marL="228600" indent="-228600">
              <a:buAutoNum type="arabicParenR"/>
            </a:pPr>
            <a:endParaRPr lang="en-GB" dirty="0"/>
          </a:p>
          <a:p>
            <a:pPr marL="0" indent="0">
              <a:buNone/>
            </a:pPr>
            <a:r>
              <a:rPr lang="en-GB" dirty="0"/>
              <a:t>References:</a:t>
            </a:r>
          </a:p>
          <a:p>
            <a:pPr marL="228600" indent="-228600">
              <a:buAutoNum type="arabicParenR"/>
            </a:pPr>
            <a:r>
              <a:rPr lang="en-GB" dirty="0"/>
              <a:t>https://youtu.be/2Z1pOEjajaY</a:t>
            </a:r>
          </a:p>
        </p:txBody>
      </p:sp>
      <p:sp>
        <p:nvSpPr>
          <p:cNvPr id="4" name="Slide Number Placeholder 3"/>
          <p:cNvSpPr>
            <a:spLocks noGrp="1"/>
          </p:cNvSpPr>
          <p:nvPr>
            <p:ph type="sldNum" sz="quarter" idx="5"/>
          </p:nvPr>
        </p:nvSpPr>
        <p:spPr/>
        <p:txBody>
          <a:bodyPr/>
          <a:lstStyle/>
          <a:p>
            <a:fld id="{D24641B7-47AA-47D8-B43F-D519369C48F5}" type="slidenum">
              <a:rPr lang="en-GB" smtClean="0"/>
              <a:t>9</a:t>
            </a:fld>
            <a:endParaRPr lang="en-GB"/>
          </a:p>
        </p:txBody>
      </p:sp>
    </p:spTree>
    <p:extLst>
      <p:ext uri="{BB962C8B-B14F-4D97-AF65-F5344CB8AC3E}">
        <p14:creationId xmlns:p14="http://schemas.microsoft.com/office/powerpoint/2010/main" val="3555413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a:p>
            <a:pPr marL="228600" indent="-228600">
              <a:buFont typeface="+mj-lt"/>
              <a:buAutoNum type="arabicParenR"/>
            </a:pPr>
            <a:r>
              <a:rPr lang="en-GB" dirty="0">
                <a:hlinkClick r:id="rId3"/>
              </a:rPr>
              <a:t>https://www.ltai.info/</a:t>
            </a:r>
            <a:endParaRPr lang="en-GB" dirty="0"/>
          </a:p>
          <a:p>
            <a:endParaRPr lang="en-GB" dirty="0"/>
          </a:p>
          <a:p>
            <a:r>
              <a:rPr lang="en-GB" dirty="0"/>
              <a:t>Images</a:t>
            </a:r>
          </a:p>
          <a:p>
            <a:pPr marL="228600" indent="-228600">
              <a:buAutoNum type="arabicParenR"/>
            </a:pPr>
            <a:r>
              <a:rPr lang="en-GB" dirty="0">
                <a:hlinkClick r:id="rId4"/>
              </a:rPr>
              <a:t>https://www.standard.co.uk/news/london/westminster-survivor-describes-being-thrown-like-a-rag-doll-over-khalid-masoods-car-a3517336.html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https://www.pinterest.co.uk/pin/104075441370483785/?lp=true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6"/>
              </a:rPr>
              <a:t>https://www.standard.co.uk/news/london/families-of-westminster-attack-victims-demand-end-to-online-extremism-a3740341.html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7"/>
              </a:rPr>
              <a:t>https://metro.co.uk/2019/09/20/hollyoaks-deserves-praise-gets-tackling-far-right-extremism-uk-10778280/</a:t>
            </a:r>
            <a:endParaRPr lang="en-GB" dirty="0"/>
          </a:p>
          <a:p>
            <a:pPr marL="0" indent="0">
              <a:buNone/>
            </a:pPr>
            <a:endParaRPr lang="en-GB" dirty="0"/>
          </a:p>
          <a:p>
            <a:pPr marL="0" indent="0">
              <a:buNone/>
            </a:pPr>
            <a:endParaRPr lang="en-GB" dirty="0"/>
          </a:p>
        </p:txBody>
      </p:sp>
      <p:sp>
        <p:nvSpPr>
          <p:cNvPr id="4" name="Slide Number Placeholder 3"/>
          <p:cNvSpPr>
            <a:spLocks noGrp="1"/>
          </p:cNvSpPr>
          <p:nvPr>
            <p:ph type="sldNum" sz="quarter" idx="10"/>
          </p:nvPr>
        </p:nvSpPr>
        <p:spPr/>
        <p:txBody>
          <a:bodyPr/>
          <a:lstStyle/>
          <a:p>
            <a:fld id="{2F3F99BA-43AD-B845-8E67-BF48FDFD6E96}" type="slidenum">
              <a:rPr lang="en-US" smtClean="0"/>
              <a:t>10</a:t>
            </a:fld>
            <a:endParaRPr lang="en-US" dirty="0"/>
          </a:p>
        </p:txBody>
      </p:sp>
    </p:spTree>
    <p:extLst>
      <p:ext uri="{BB962C8B-B14F-4D97-AF65-F5344CB8AC3E}">
        <p14:creationId xmlns:p14="http://schemas.microsoft.com/office/powerpoint/2010/main" val="23844256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dirty="0">
                <a:solidFill>
                  <a:schemeClr val="tx1"/>
                </a:solidFill>
                <a:effectLst/>
                <a:latin typeface="+mn-lt"/>
                <a:ea typeface="+mn-ea"/>
                <a:cs typeface="+mn-cs"/>
              </a:rPr>
              <a:t>*Name changed to protect the privacy of the speaker</a:t>
            </a:r>
            <a:r>
              <a:rPr lang="en-GB" sz="1200" b="0" i="0" u="none" strike="noStrike"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dirty="0">
                <a:solidFill>
                  <a:schemeClr val="tx1"/>
                </a:solidFill>
                <a:effectLst/>
                <a:latin typeface="+mn-lt"/>
                <a:ea typeface="+mn-ea"/>
                <a:cs typeface="+mn-cs"/>
              </a:rPr>
              <a:t>Alternative video link: </a:t>
            </a:r>
            <a:r>
              <a:rPr lang="en-GB" sz="1200" b="0" i="0" u="sng" kern="1200" dirty="0">
                <a:solidFill>
                  <a:schemeClr val="tx1"/>
                </a:solidFill>
                <a:effectLst/>
                <a:latin typeface="+mn-lt"/>
                <a:ea typeface="+mn-ea"/>
                <a:cs typeface="+mn-cs"/>
                <a:hlinkClick r:id="rId3"/>
              </a:rPr>
              <a:t>https://www.youtube.com/watch?v=a9I56Yr__MI</a:t>
            </a:r>
            <a:endParaRPr lang="en-GB" sz="1200" b="0" i="0" u="none" strike="noStrike" kern="1200" dirty="0">
              <a:solidFill>
                <a:schemeClr val="tx1"/>
              </a:solidFill>
              <a:effectLst/>
              <a:latin typeface="+mn-lt"/>
              <a:ea typeface="+mn-ea"/>
              <a:cs typeface="+mn-cs"/>
            </a:endParaRPr>
          </a:p>
          <a:p>
            <a:pPr marL="0" indent="0">
              <a:buNone/>
            </a:pPr>
            <a:endParaRPr lang="en-GB" sz="1200" b="0" i="0" u="none" strike="noStrike" kern="1200" dirty="0">
              <a:solidFill>
                <a:schemeClr val="tx1"/>
              </a:solidFill>
              <a:effectLst/>
              <a:latin typeface="+mn-lt"/>
              <a:ea typeface="+mn-ea"/>
              <a:cs typeface="+mn-cs"/>
            </a:endParaRPr>
          </a:p>
          <a:p>
            <a:pPr marL="0" indent="0">
              <a:buNone/>
            </a:pPr>
            <a:r>
              <a:rPr lang="en-GB" sz="1200" b="0" i="0" u="none" strike="noStrike" kern="1200" dirty="0">
                <a:solidFill>
                  <a:schemeClr val="tx1"/>
                </a:solidFill>
                <a:effectLst/>
                <a:latin typeface="+mn-lt"/>
                <a:ea typeface="+mn-ea"/>
                <a:cs typeface="+mn-cs"/>
              </a:rPr>
              <a:t>Alternative link:</a:t>
            </a:r>
          </a:p>
          <a:p>
            <a:pPr marL="0" indent="0">
              <a:buNone/>
            </a:pPr>
            <a:r>
              <a:rPr lang="en-GB" sz="1200" b="0" i="0" u="none" strike="noStrike" kern="1200" dirty="0">
                <a:solidFill>
                  <a:schemeClr val="tx1"/>
                </a:solidFill>
                <a:effectLst/>
                <a:latin typeface="+mn-lt"/>
                <a:ea typeface="+mn-ea"/>
                <a:cs typeface="+mn-cs"/>
              </a:rPr>
              <a:t>References:</a:t>
            </a:r>
          </a:p>
          <a:p>
            <a:pPr marL="0" indent="0">
              <a:buNone/>
            </a:pPr>
            <a:r>
              <a:rPr lang="en-GB" sz="1200" b="0" i="0" u="none" strike="noStrike" kern="1200" dirty="0">
                <a:solidFill>
                  <a:schemeClr val="tx1"/>
                </a:solidFill>
                <a:effectLst/>
                <a:latin typeface="+mn-lt"/>
                <a:ea typeface="+mn-ea"/>
                <a:cs typeface="+mn-cs"/>
                <a:hlinkClick r:id="rId4"/>
              </a:rPr>
              <a:t>1) </a:t>
            </a:r>
            <a:r>
              <a:rPr lang="en-GB" b="0" dirty="0">
                <a:hlinkClick r:id="rId4"/>
              </a:rPr>
              <a:t>https://en.wikipedia.org/wiki/2017_London_Bridge_attack</a:t>
            </a:r>
            <a:endParaRPr lang="en-GB" b="0" dirty="0"/>
          </a:p>
          <a:p>
            <a:pPr marL="0" indent="0" algn="l">
              <a:buFont typeface="+mj-lt"/>
              <a:buNone/>
            </a:pPr>
            <a:endParaRPr lang="en-GB" sz="1200" b="0" i="0" u="none" strike="noStrike" kern="1200" dirty="0">
              <a:solidFill>
                <a:schemeClr val="tx1"/>
              </a:solidFill>
              <a:effectLst/>
              <a:latin typeface="+mn-lt"/>
              <a:ea typeface="+mn-ea"/>
              <a:cs typeface="+mn-cs"/>
            </a:endParaRPr>
          </a:p>
          <a:p>
            <a:pPr marL="0" indent="0" algn="l">
              <a:buFont typeface="+mj-lt"/>
              <a:buNone/>
            </a:pPr>
            <a:r>
              <a:rPr lang="en-GB" sz="1200" b="0" i="0" u="none" strike="noStrike" kern="1200" dirty="0">
                <a:solidFill>
                  <a:schemeClr val="tx1"/>
                </a:solidFill>
                <a:effectLst/>
                <a:latin typeface="+mn-lt"/>
                <a:ea typeface="+mn-ea"/>
                <a:cs typeface="+mn-cs"/>
              </a:rPr>
              <a:t>Images:</a:t>
            </a:r>
          </a:p>
          <a:p>
            <a:pPr marL="228600" indent="-228600" algn="l">
              <a:buFont typeface="+mj-lt"/>
              <a:buAutoNum type="arabicParenR"/>
            </a:pPr>
            <a:r>
              <a:rPr lang="en-GB" b="0" dirty="0">
                <a:hlinkClick r:id="rId5"/>
              </a:rPr>
              <a:t>https://www.pinterest.co.uk/pin/104075441370483785/?lp=true</a:t>
            </a:r>
            <a:endParaRPr lang="en-GB" sz="1200" b="0" i="0" u="none" strike="noStrike" kern="1200" dirty="0">
              <a:solidFill>
                <a:schemeClr val="tx1"/>
              </a:solidFill>
              <a:effectLst/>
              <a:latin typeface="+mn-lt"/>
              <a:ea typeface="+mn-ea"/>
              <a:cs typeface="+mn-cs"/>
            </a:endParaRPr>
          </a:p>
          <a:p>
            <a:pPr marL="228600" indent="-228600" algn="l">
              <a:buFont typeface="+mj-lt"/>
              <a:buAutoNum type="arabicParen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p:txBody>
      </p:sp>
      <p:sp>
        <p:nvSpPr>
          <p:cNvPr id="4" name="Slide Number Placeholder 3"/>
          <p:cNvSpPr>
            <a:spLocks noGrp="1"/>
          </p:cNvSpPr>
          <p:nvPr>
            <p:ph type="sldNum" sz="quarter" idx="5"/>
          </p:nvPr>
        </p:nvSpPr>
        <p:spPr/>
        <p:txBody>
          <a:bodyPr/>
          <a:lstStyle/>
          <a:p>
            <a:fld id="{B805651D-3479-41FE-AAAA-4950E6BC8662}" type="slidenum">
              <a:rPr lang="en-GB" smtClean="0"/>
              <a:t>11</a:t>
            </a:fld>
            <a:endParaRPr lang="en-GB" dirty="0"/>
          </a:p>
        </p:txBody>
      </p:sp>
    </p:spTree>
    <p:extLst>
      <p:ext uri="{BB962C8B-B14F-4D97-AF65-F5344CB8AC3E}">
        <p14:creationId xmlns:p14="http://schemas.microsoft.com/office/powerpoint/2010/main" val="6548545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0" i="0" u="none" strike="noStrike" kern="1200" dirty="0">
                <a:solidFill>
                  <a:schemeClr val="tx1"/>
                </a:solidFill>
                <a:effectLst/>
                <a:latin typeface="+mn-lt"/>
                <a:ea typeface="+mn-ea"/>
                <a:cs typeface="+mn-cs"/>
              </a:rPr>
              <a:t>Alternative link: </a:t>
            </a:r>
            <a:r>
              <a:rPr lang="en-GB" b="0" dirty="0">
                <a:hlinkClick r:id="rId3"/>
              </a:rPr>
              <a:t>https://www.youtube.com/watch?v=CQsnabyOwyc</a:t>
            </a:r>
            <a:endParaRPr lang="en-GB" sz="1200" b="0" i="0" u="none" strike="noStrike" kern="1200" dirty="0">
              <a:solidFill>
                <a:schemeClr val="tx1"/>
              </a:solidFill>
              <a:effectLst/>
              <a:latin typeface="+mn-lt"/>
              <a:ea typeface="+mn-ea"/>
              <a:cs typeface="+mn-cs"/>
            </a:endParaRPr>
          </a:p>
          <a:p>
            <a:pPr marL="0" indent="0">
              <a:buNone/>
            </a:pPr>
            <a:endParaRPr lang="en-GB" sz="1200" b="0" i="0" u="none" strike="noStrike" kern="1200" dirty="0">
              <a:solidFill>
                <a:schemeClr val="tx1"/>
              </a:solidFill>
              <a:effectLst/>
              <a:latin typeface="+mn-lt"/>
              <a:ea typeface="+mn-ea"/>
              <a:cs typeface="+mn-cs"/>
            </a:endParaRPr>
          </a:p>
          <a:p>
            <a:pPr marL="228600" indent="-228600" algn="l">
              <a:buFont typeface="+mj-lt"/>
              <a:buAutoNum type="arabicPeriod"/>
            </a:pPr>
            <a:endParaRPr lang="en-GB" sz="1200" b="0" i="0" u="none" strike="noStrike" kern="1200" dirty="0">
              <a:solidFill>
                <a:schemeClr val="tx1"/>
              </a:solidFill>
              <a:effectLst/>
              <a:latin typeface="+mn-lt"/>
              <a:ea typeface="+mn-ea"/>
              <a:cs typeface="+mn-cs"/>
            </a:endParaRPr>
          </a:p>
          <a:p>
            <a:pPr marL="0" indent="0" algn="l">
              <a:buFont typeface="+mj-lt"/>
              <a:buNone/>
            </a:pPr>
            <a:r>
              <a:rPr lang="en-GB" sz="1200" b="0" i="0" u="none" strike="noStrike" kern="1200" dirty="0">
                <a:solidFill>
                  <a:schemeClr val="tx1"/>
                </a:solidFill>
                <a:effectLst/>
                <a:latin typeface="+mn-lt"/>
                <a:ea typeface="+mn-ea"/>
                <a:cs typeface="+mn-cs"/>
              </a:rPr>
              <a:t>Images:</a:t>
            </a:r>
          </a:p>
          <a:p>
            <a:pPr marL="228600" indent="-228600" algn="l">
              <a:buFont typeface="+mj-lt"/>
              <a:buAutoNum type="arabicParenR"/>
            </a:pPr>
            <a:r>
              <a:rPr lang="en-GB" sz="1200" b="0" i="0" u="none" strike="noStrike" kern="1200" dirty="0">
                <a:solidFill>
                  <a:schemeClr val="tx1"/>
                </a:solidFill>
                <a:effectLst/>
                <a:latin typeface="+mn-lt"/>
                <a:ea typeface="+mn-ea"/>
                <a:cs typeface="+mn-cs"/>
              </a:rPr>
              <a:t>iStock</a:t>
            </a:r>
          </a:p>
          <a:p>
            <a:pPr marL="228600" indent="-228600" algn="l">
              <a:buFont typeface="+mj-lt"/>
              <a:buAutoNum type="arabicParenR"/>
            </a:pPr>
            <a:r>
              <a:rPr lang="en-GB" dirty="0">
                <a:hlinkClick r:id="rId4"/>
              </a:rPr>
              <a:t>https://www.pinterest.co.uk/pin/104075441370483785/?lp=true</a:t>
            </a:r>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805651D-3479-41FE-AAAA-4950E6BC8662}" type="slidenum">
              <a:rPr lang="en-GB" smtClean="0"/>
              <a:t>12</a:t>
            </a:fld>
            <a:endParaRPr lang="en-GB" dirty="0"/>
          </a:p>
        </p:txBody>
      </p:sp>
    </p:spTree>
    <p:extLst>
      <p:ext uri="{BB962C8B-B14F-4D97-AF65-F5344CB8AC3E}">
        <p14:creationId xmlns:p14="http://schemas.microsoft.com/office/powerpoint/2010/main" val="35450207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Images:</a:t>
            </a:r>
          </a:p>
          <a:p>
            <a:pPr marL="0" indent="0">
              <a:buNone/>
            </a:pPr>
            <a:r>
              <a:rPr lang="en-GB" dirty="0">
                <a:hlinkClick r:id="rId3"/>
              </a:rPr>
              <a:t>https://emojipedia.org/apple/</a:t>
            </a:r>
            <a:endParaRPr lang="en-GB" dirty="0"/>
          </a:p>
        </p:txBody>
      </p:sp>
      <p:sp>
        <p:nvSpPr>
          <p:cNvPr id="4" name="Slide Number Placeholder 3"/>
          <p:cNvSpPr>
            <a:spLocks noGrp="1"/>
          </p:cNvSpPr>
          <p:nvPr>
            <p:ph type="sldNum" sz="quarter" idx="10"/>
          </p:nvPr>
        </p:nvSpPr>
        <p:spPr/>
        <p:txBody>
          <a:bodyPr/>
          <a:lstStyle/>
          <a:p>
            <a:fld id="{2F3F99BA-43AD-B845-8E67-BF48FDFD6E96}" type="slidenum">
              <a:rPr lang="en-US" smtClean="0"/>
              <a:t>13</a:t>
            </a:fld>
            <a:endParaRPr lang="en-US" dirty="0"/>
          </a:p>
        </p:txBody>
      </p:sp>
    </p:spTree>
    <p:extLst>
      <p:ext uri="{BB962C8B-B14F-4D97-AF65-F5344CB8AC3E}">
        <p14:creationId xmlns:p14="http://schemas.microsoft.com/office/powerpoint/2010/main" val="38861693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References: </a:t>
            </a:r>
          </a:p>
          <a:p>
            <a:pPr marL="228600" indent="-228600">
              <a:buAutoNum type="arabicParenR"/>
            </a:pPr>
            <a:r>
              <a:rPr lang="en-GB" sz="1200" b="0" i="0" u="none" strike="noStrike" kern="1200" dirty="0">
                <a:solidFill>
                  <a:schemeClr val="tx1"/>
                </a:solidFill>
                <a:effectLst/>
                <a:latin typeface="+mn-lt"/>
                <a:ea typeface="+mn-ea"/>
                <a:cs typeface="+mn-cs"/>
                <a:hlinkClick r:id="rId3"/>
              </a:rPr>
              <a:t>https://www.digitalspy.com/soaps/hollyoaks/a29726264/hollyoaks-spoilers-ste-hay-escape-mercedes-suspects/</a:t>
            </a:r>
            <a:endParaRPr lang="en-GB" sz="1200" b="0" i="0" u="none" strike="noStrike" kern="1200" dirty="0">
              <a:solidFill>
                <a:schemeClr val="tx1"/>
              </a:solidFill>
              <a:effectLst/>
              <a:latin typeface="+mn-lt"/>
              <a:ea typeface="+mn-ea"/>
              <a:cs typeface="+mn-cs"/>
            </a:endParaRPr>
          </a:p>
          <a:p>
            <a:pPr marL="228600" indent="-228600">
              <a:buAutoNum type="arabicParenR"/>
            </a:pPr>
            <a:r>
              <a:rPr lang="en-GB" dirty="0">
                <a:hlinkClick r:id="rId4"/>
              </a:rPr>
              <a:t>https://dictionary.cambridge.org/dictionary/english/radicalize?q=radicalise</a:t>
            </a:r>
            <a:endParaRPr lang="en-GB" dirty="0"/>
          </a:p>
          <a:p>
            <a:endParaRPr lang="en-GB" dirty="0"/>
          </a:p>
          <a:p>
            <a:r>
              <a:rPr lang="en-GB" dirty="0"/>
              <a:t>Images: </a:t>
            </a:r>
          </a:p>
          <a:p>
            <a:pPr marL="228600" indent="-228600">
              <a:buAutoNum type="arabicParenR"/>
            </a:pPr>
            <a:r>
              <a:rPr lang="en-GB" dirty="0">
                <a:hlinkClick r:id="rId5"/>
              </a:rPr>
              <a:t>https://www.radiotimes.com/news/2018-03-27/hollyoaks-tegan-is-awake-will-she-tell-ste-the-truth-about-ryan/</a:t>
            </a:r>
            <a:endParaRPr lang="en-GB" dirty="0"/>
          </a:p>
          <a:p>
            <a:pPr marL="228600" indent="-228600">
              <a:buAutoNum type="arabicParenR"/>
            </a:pPr>
            <a:r>
              <a:rPr lang="en-GB" dirty="0">
                <a:hlinkClick r:id="rId6"/>
              </a:rPr>
              <a:t>https://www.mirror.co.uk/tv/tv-news/hollyoaks-shock-misbah-maalik-decides-11827951</a:t>
            </a:r>
            <a:endParaRPr lang="en-GB" dirty="0"/>
          </a:p>
          <a:p>
            <a:pPr marL="228600" indent="-228600">
              <a:buAutoNum type="arabicParenR"/>
            </a:pPr>
            <a:r>
              <a:rPr lang="en-GB" dirty="0">
                <a:hlinkClick r:id="rId7"/>
              </a:rPr>
              <a:t>https://metro.co.uk/2019/06/13/hollyoaks-spoilers-ste-hay-discovers-the-shocking-truth-about-racist-jonny-baxter-9949481/</a:t>
            </a:r>
            <a:endParaRPr lang="en-GB" dirty="0"/>
          </a:p>
          <a:p>
            <a:pPr marL="228600" indent="-228600">
              <a:buAutoNum type="arabicParenR"/>
            </a:pPr>
            <a:r>
              <a:rPr lang="en-GB" dirty="0">
                <a:hlinkClick r:id="rId8"/>
              </a:rPr>
              <a:t>https://metro.co.uk/2019/05/02/hollyoaks-spoilers-ste-makes-a-shocking-decision-after-leela-tackles-racist-jonny-9394596/</a:t>
            </a:r>
            <a:endParaRPr lang="en-GB" dirty="0"/>
          </a:p>
          <a:p>
            <a:pPr marL="228600" indent="-228600">
              <a:buAutoNum type="arabicParenR"/>
            </a:pPr>
            <a:r>
              <a:rPr lang="en-GB" dirty="0">
                <a:hlinkClick r:id="rId9"/>
              </a:rPr>
              <a:t>https://www.facebook.com/permalink.php?id=351853981687338&amp;story_fbid=1023822891157107</a:t>
            </a:r>
            <a:endParaRPr lang="en-GB" dirty="0"/>
          </a:p>
          <a:p>
            <a:pPr marL="0" indent="0">
              <a:buNone/>
            </a:pPr>
            <a:endParaRPr lang="en-GB" b="1" dirty="0"/>
          </a:p>
          <a:p>
            <a:pPr marL="0" indent="0">
              <a:buNone/>
            </a:pPr>
            <a:endParaRPr lang="en-GB" b="1" dirty="0"/>
          </a:p>
        </p:txBody>
      </p:sp>
      <p:sp>
        <p:nvSpPr>
          <p:cNvPr id="4" name="Slide Number Placeholder 3"/>
          <p:cNvSpPr>
            <a:spLocks noGrp="1"/>
          </p:cNvSpPr>
          <p:nvPr>
            <p:ph type="sldNum" sz="quarter" idx="5"/>
          </p:nvPr>
        </p:nvSpPr>
        <p:spPr/>
        <p:txBody>
          <a:bodyPr/>
          <a:lstStyle/>
          <a:p>
            <a:fld id="{20F1A601-D8BD-B040-ABA4-FE93694EBCFA}" type="slidenum">
              <a:rPr lang="en-US" smtClean="0"/>
              <a:t>14</a:t>
            </a:fld>
            <a:endParaRPr lang="en-US"/>
          </a:p>
        </p:txBody>
      </p:sp>
    </p:spTree>
    <p:extLst>
      <p:ext uri="{BB962C8B-B14F-4D97-AF65-F5344CB8AC3E}">
        <p14:creationId xmlns:p14="http://schemas.microsoft.com/office/powerpoint/2010/main" val="2141481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Alternative video link </a:t>
            </a:r>
            <a:r>
              <a:rPr lang="en-GB" sz="1200" b="0" i="0" u="sng" kern="1200" dirty="0">
                <a:solidFill>
                  <a:schemeClr val="tx1"/>
                </a:solidFill>
                <a:effectLst/>
                <a:latin typeface="+mn-lt"/>
                <a:ea typeface="+mn-ea"/>
                <a:cs typeface="+mn-cs"/>
                <a:hlinkClick r:id="rId3"/>
              </a:rPr>
              <a:t>https://www.youtube.com/watch?v=h3dhvmPEqwE</a:t>
            </a:r>
            <a:r>
              <a:rPr lang="en-GB" sz="1200" b="0" i="0" u="sng" kern="1200" dirty="0">
                <a:solidFill>
                  <a:schemeClr val="tx1"/>
                </a:solidFill>
                <a:effectLst/>
                <a:latin typeface="+mn-lt"/>
                <a:ea typeface="+mn-ea"/>
                <a:cs typeface="+mn-cs"/>
              </a:rPr>
              <a:t> </a:t>
            </a:r>
            <a:r>
              <a:rPr lang="en-GB" sz="1200" b="1" i="0" u="sng" kern="1200" dirty="0">
                <a:solidFill>
                  <a:schemeClr val="tx1"/>
                </a:solidFill>
                <a:effectLst/>
                <a:latin typeface="+mn-lt"/>
                <a:ea typeface="+mn-ea"/>
                <a:cs typeface="+mn-cs"/>
              </a:rPr>
              <a:t>(0:00-4:05)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dirty="0">
                <a:solidFill>
                  <a:schemeClr val="tx1"/>
                </a:solidFill>
                <a:effectLst/>
                <a:latin typeface="+mn-lt"/>
                <a:ea typeface="+mn-ea"/>
                <a:cs typeface="+mn-cs"/>
              </a:rPr>
              <a:t>*Name changed to protect the privacy of the speaker.</a:t>
            </a:r>
          </a:p>
          <a:p>
            <a:pPr marL="0" indent="0">
              <a:buNone/>
            </a:pPr>
            <a:endParaRPr lang="en-GB" sz="1200" b="1" i="0" u="none" strike="noStrike" kern="1200" dirty="0">
              <a:solidFill>
                <a:schemeClr val="tx1"/>
              </a:solidFill>
              <a:effectLst/>
              <a:latin typeface="+mn-lt"/>
              <a:ea typeface="+mn-ea"/>
              <a:cs typeface="+mn-cs"/>
            </a:endParaRPr>
          </a:p>
          <a:p>
            <a:pPr marL="0" indent="0">
              <a:buNone/>
            </a:pPr>
            <a:r>
              <a:rPr lang="en-GB" sz="1200" b="1" i="0" u="none" strike="noStrike" kern="1200" dirty="0">
                <a:solidFill>
                  <a:schemeClr val="tx1"/>
                </a:solidFill>
                <a:effectLst/>
                <a:latin typeface="+mn-lt"/>
                <a:ea typeface="+mn-ea"/>
                <a:cs typeface="+mn-cs"/>
              </a:rPr>
              <a:t>Alternative link:</a:t>
            </a:r>
          </a:p>
          <a:p>
            <a:pPr marL="0" indent="0">
              <a:buNone/>
            </a:pPr>
            <a:endParaRPr lang="en-GB" sz="1200" b="1" i="0" u="none" strike="noStrike" kern="1200" dirty="0">
              <a:solidFill>
                <a:schemeClr val="tx1"/>
              </a:solidFill>
              <a:effectLst/>
              <a:latin typeface="+mn-lt"/>
              <a:ea typeface="+mn-ea"/>
              <a:cs typeface="+mn-cs"/>
            </a:endParaRPr>
          </a:p>
          <a:p>
            <a:pPr marL="0" indent="0">
              <a:buNone/>
            </a:pPr>
            <a:r>
              <a:rPr lang="en-GB" sz="1200" b="0" i="0" u="none" strike="noStrike" kern="1200" dirty="0">
                <a:solidFill>
                  <a:schemeClr val="tx1"/>
                </a:solidFill>
                <a:effectLst/>
                <a:latin typeface="+mn-lt"/>
                <a:ea typeface="+mn-ea"/>
                <a:cs typeface="+mn-cs"/>
              </a:rPr>
              <a:t>References</a:t>
            </a:r>
          </a:p>
          <a:p>
            <a:pPr marL="228600" indent="-228600">
              <a:buAutoNum type="arabicParenR"/>
            </a:pPr>
            <a:r>
              <a:rPr lang="en-GB" sz="1200" b="0" i="0" u="none" strike="noStrike" kern="1200" dirty="0">
                <a:solidFill>
                  <a:schemeClr val="tx1"/>
                </a:solidFill>
                <a:effectLst/>
                <a:latin typeface="+mn-lt"/>
                <a:ea typeface="+mn-ea"/>
                <a:cs typeface="+mn-cs"/>
              </a:rPr>
              <a:t>Definition paraphrased from EDL Mission Summary</a:t>
            </a:r>
          </a:p>
          <a:p>
            <a:pPr marL="228600" indent="-228600">
              <a:buAutoNum type="arabicParenR"/>
            </a:pPr>
            <a:r>
              <a:rPr lang="en-GB" sz="1200" b="0" i="0" kern="1200" dirty="0">
                <a:solidFill>
                  <a:schemeClr val="tx1"/>
                </a:solidFill>
                <a:effectLst/>
                <a:latin typeface="+mn-lt"/>
                <a:ea typeface="+mn-ea"/>
                <a:cs typeface="+mn-cs"/>
              </a:rPr>
              <a:t>Jackson, Paul (2011). </a:t>
            </a:r>
            <a:r>
              <a:rPr lang="en-GB" sz="1200" b="0" i="0" u="none" strike="noStrike" kern="1200" dirty="0">
                <a:solidFill>
                  <a:schemeClr val="tx1"/>
                </a:solidFill>
                <a:effectLst/>
                <a:latin typeface="+mn-lt"/>
                <a:ea typeface="+mn-ea"/>
                <a:cs typeface="+mn-cs"/>
                <a:hlinkClick r:id="rId4"/>
              </a:rPr>
              <a:t>The EDL: Britain's 'New Far Right' Social Movement</a:t>
            </a:r>
            <a:r>
              <a:rPr lang="en-GB" sz="1200" b="0" i="0" kern="1200" dirty="0">
                <a:solidFill>
                  <a:schemeClr val="tx1"/>
                </a:solidFill>
                <a:effectLst/>
                <a:latin typeface="+mn-lt"/>
                <a:ea typeface="+mn-ea"/>
                <a:cs typeface="+mn-cs"/>
              </a:rPr>
              <a:t> (Report). Northampton: University of Northampton</a:t>
            </a:r>
          </a:p>
          <a:p>
            <a:pPr marL="228600" indent="-228600">
              <a:buAutoNum type="arabicParenR"/>
            </a:pPr>
            <a:r>
              <a:rPr lang="en-GB" sz="1200" b="0" i="0" kern="1200" dirty="0" err="1">
                <a:solidFill>
                  <a:schemeClr val="tx1"/>
                </a:solidFill>
                <a:effectLst/>
                <a:latin typeface="+mn-lt"/>
                <a:ea typeface="+mn-ea"/>
                <a:cs typeface="+mn-cs"/>
              </a:rPr>
              <a:t>Busher</a:t>
            </a:r>
            <a:r>
              <a:rPr lang="en-GB" sz="1200" b="0" i="0" kern="1200" dirty="0">
                <a:solidFill>
                  <a:schemeClr val="tx1"/>
                </a:solidFill>
                <a:effectLst/>
                <a:latin typeface="+mn-lt"/>
                <a:ea typeface="+mn-ea"/>
                <a:cs typeface="+mn-cs"/>
              </a:rPr>
              <a:t>, Joel (2018). "Why Even Misleading Identity Claims Matter: The Evolution of the English Defence League". </a:t>
            </a:r>
            <a:r>
              <a:rPr lang="en-GB" sz="1200" b="0" i="1" kern="1200" dirty="0">
                <a:solidFill>
                  <a:schemeClr val="tx1"/>
                </a:solidFill>
                <a:effectLst/>
                <a:latin typeface="+mn-lt"/>
                <a:ea typeface="+mn-ea"/>
                <a:cs typeface="+mn-cs"/>
              </a:rPr>
              <a:t>Political Studies</a:t>
            </a: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66</a:t>
            </a:r>
            <a:r>
              <a:rPr lang="en-GB" sz="1200" b="0" i="0" kern="1200" dirty="0">
                <a:solidFill>
                  <a:schemeClr val="tx1"/>
                </a:solidFill>
                <a:effectLst/>
                <a:latin typeface="+mn-lt"/>
                <a:ea typeface="+mn-ea"/>
                <a:cs typeface="+mn-cs"/>
              </a:rPr>
              <a:t> (2). pp. 323–338</a:t>
            </a:r>
            <a:endParaRPr lang="en-GB" sz="1200" b="0" i="0" u="none" strike="noStrike" kern="1200" dirty="0">
              <a:solidFill>
                <a:schemeClr val="tx1"/>
              </a:solidFill>
              <a:effectLst/>
              <a:latin typeface="+mn-lt"/>
              <a:ea typeface="+mn-ea"/>
              <a:cs typeface="+mn-cs"/>
            </a:endParaRPr>
          </a:p>
          <a:p>
            <a:pPr marL="0" indent="0" algn="l">
              <a:buFont typeface="+mj-lt"/>
              <a:buNone/>
            </a:pPr>
            <a:endParaRPr lang="en-GB" sz="1200" b="1" i="0" u="none" strike="noStrike" kern="1200" dirty="0">
              <a:solidFill>
                <a:schemeClr val="tx1"/>
              </a:solidFill>
              <a:effectLst/>
              <a:latin typeface="+mn-lt"/>
              <a:ea typeface="+mn-ea"/>
              <a:cs typeface="+mn-cs"/>
            </a:endParaRPr>
          </a:p>
          <a:p>
            <a:pPr marL="0" indent="0" algn="l">
              <a:buFont typeface="+mj-lt"/>
              <a:buNone/>
            </a:pPr>
            <a:r>
              <a:rPr lang="en-GB" sz="1200" b="1" i="0" u="none" strike="noStrike" kern="1200" dirty="0">
                <a:solidFill>
                  <a:schemeClr val="tx1"/>
                </a:solidFill>
                <a:effectLst/>
                <a:latin typeface="+mn-lt"/>
                <a:ea typeface="+mn-ea"/>
                <a:cs typeface="+mn-cs"/>
              </a:rPr>
              <a:t>Images</a:t>
            </a:r>
          </a:p>
          <a:p>
            <a:pPr marL="0" indent="0" algn="l">
              <a:buFont typeface="+mj-lt"/>
              <a:buNone/>
            </a:pPr>
            <a:r>
              <a:rPr lang="en-GB" dirty="0">
                <a:hlinkClick r:id="rId5"/>
              </a:rPr>
              <a:t>https://www.manchester.ac.uk/discover/news/book-provides-rare-glimpse-inside-the-english-defence-league/</a:t>
            </a:r>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805651D-3479-41FE-AAAA-4950E6BC8662}" type="slidenum">
              <a:rPr lang="en-GB" smtClean="0"/>
              <a:t>15</a:t>
            </a:fld>
            <a:endParaRPr lang="en-GB"/>
          </a:p>
        </p:txBody>
      </p:sp>
    </p:spTree>
    <p:extLst>
      <p:ext uri="{BB962C8B-B14F-4D97-AF65-F5344CB8AC3E}">
        <p14:creationId xmlns:p14="http://schemas.microsoft.com/office/powerpoint/2010/main" val="76499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0" i="0" u="none" strike="noStrike" kern="1200" dirty="0">
                <a:solidFill>
                  <a:schemeClr val="tx1"/>
                </a:solidFill>
                <a:effectLst/>
                <a:latin typeface="+mn-lt"/>
                <a:ea typeface="+mn-ea"/>
                <a:cs typeface="+mn-cs"/>
              </a:rPr>
              <a:t>Images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3"/>
              </a:rPr>
              <a:t>https://www.pinterest.co.uk/pin/104075441370483785/?lp=true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4"/>
              </a:rPr>
              <a:t>https://www.manchester.ac.uk/discover/news/book-provides-rare-glimpse-inside-the-english-defence-league/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https://time.com/3281925/somalia-al-shabab/</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a:p>
            <a:pPr marL="0" indent="0">
              <a:buNone/>
            </a:pPr>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805651D-3479-41FE-AAAA-4950E6BC8662}" type="slidenum">
              <a:rPr lang="en-GB" smtClean="0"/>
              <a:t>16</a:t>
            </a:fld>
            <a:endParaRPr lang="en-GB"/>
          </a:p>
        </p:txBody>
      </p:sp>
    </p:spTree>
    <p:extLst>
      <p:ext uri="{BB962C8B-B14F-4D97-AF65-F5344CB8AC3E}">
        <p14:creationId xmlns:p14="http://schemas.microsoft.com/office/powerpoint/2010/main" val="16702930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0" i="0" u="none" strike="noStrike" kern="1200" dirty="0">
                <a:solidFill>
                  <a:schemeClr val="tx1"/>
                </a:solidFill>
                <a:effectLst/>
                <a:latin typeface="+mn-lt"/>
                <a:ea typeface="+mn-ea"/>
                <a:cs typeface="+mn-cs"/>
              </a:rPr>
              <a:t>Alternative video link </a:t>
            </a:r>
            <a:r>
              <a:rPr lang="en-GB" sz="1200" b="0" i="0" u="sng" kern="1200" dirty="0">
                <a:solidFill>
                  <a:schemeClr val="tx1"/>
                </a:solidFill>
                <a:effectLst/>
                <a:latin typeface="+mn-lt"/>
                <a:ea typeface="+mn-ea"/>
                <a:cs typeface="+mn-cs"/>
                <a:hlinkClick r:id="rId3"/>
              </a:rPr>
              <a:t>https://www.youtube.com/watch?v=h3dhvmPEqwE</a:t>
            </a:r>
            <a:r>
              <a:rPr lang="en-GB" sz="1200" b="0" i="0" u="sng" kern="1200" dirty="0">
                <a:solidFill>
                  <a:schemeClr val="tx1"/>
                </a:solidFill>
                <a:effectLst/>
                <a:latin typeface="+mn-lt"/>
                <a:ea typeface="+mn-ea"/>
                <a:cs typeface="+mn-cs"/>
              </a:rPr>
              <a:t> </a:t>
            </a:r>
            <a:r>
              <a:rPr lang="en-GB" sz="1200" b="1" i="0" u="sng" kern="1200" dirty="0">
                <a:solidFill>
                  <a:schemeClr val="tx1"/>
                </a:solidFill>
                <a:effectLst/>
                <a:latin typeface="+mn-lt"/>
                <a:ea typeface="+mn-ea"/>
                <a:cs typeface="+mn-cs"/>
              </a:rPr>
              <a:t>(4:07-end)</a:t>
            </a:r>
            <a:endParaRPr lang="en-GB" sz="1200" b="0" i="0" u="none" strike="noStrike" kern="1200" dirty="0">
              <a:solidFill>
                <a:schemeClr val="tx1"/>
              </a:solidFill>
              <a:effectLst/>
              <a:latin typeface="+mn-lt"/>
              <a:ea typeface="+mn-ea"/>
              <a:cs typeface="+mn-cs"/>
            </a:endParaRPr>
          </a:p>
          <a:p>
            <a:pPr marL="0" indent="0">
              <a:buNone/>
            </a:pPr>
            <a:endParaRPr lang="en-GB" sz="1200" b="0" i="0" u="none" strike="noStrike" kern="1200" dirty="0">
              <a:solidFill>
                <a:schemeClr val="tx1"/>
              </a:solidFill>
              <a:effectLst/>
              <a:latin typeface="+mn-lt"/>
              <a:ea typeface="+mn-ea"/>
              <a:cs typeface="+mn-cs"/>
            </a:endParaRPr>
          </a:p>
          <a:p>
            <a:pPr marL="0" indent="0">
              <a:buNone/>
            </a:pPr>
            <a:r>
              <a:rPr lang="en-GB" sz="1200" b="0" i="0" u="none" strike="noStrike" kern="1200" dirty="0">
                <a:solidFill>
                  <a:schemeClr val="tx1"/>
                </a:solidFill>
                <a:effectLst/>
                <a:latin typeface="+mn-lt"/>
                <a:ea typeface="+mn-ea"/>
                <a:cs typeface="+mn-cs"/>
              </a:rPr>
              <a:t>Images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err="1"/>
              <a:t>Hollyoaks</a:t>
            </a:r>
            <a:endParaRPr lang="en-GB" sz="1200" b="0" i="0" u="none" strike="noStrike" kern="1200" dirty="0">
              <a:solidFill>
                <a:schemeClr val="tx1"/>
              </a:solidFill>
              <a:effectLst/>
              <a:latin typeface="+mn-lt"/>
              <a:ea typeface="+mn-ea"/>
              <a:cs typeface="+mn-cs"/>
            </a:endParaRPr>
          </a:p>
          <a:p>
            <a:pPr marL="0" indent="0">
              <a:buNone/>
            </a:pPr>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805651D-3479-41FE-AAAA-4950E6BC8662}" type="slidenum">
              <a:rPr lang="en-GB" smtClean="0"/>
              <a:t>17</a:t>
            </a:fld>
            <a:endParaRPr lang="en-GB"/>
          </a:p>
        </p:txBody>
      </p:sp>
    </p:spTree>
    <p:extLst>
      <p:ext uri="{BB962C8B-B14F-4D97-AF65-F5344CB8AC3E}">
        <p14:creationId xmlns:p14="http://schemas.microsoft.com/office/powerpoint/2010/main" val="22049747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1)</a:t>
            </a:r>
            <a:r>
              <a:rPr lang="en-GB" dirty="0">
                <a:hlinkClick r:id="rId3"/>
              </a:rPr>
              <a:t> https://metro.co.uk/2019/09/18/16-year-old-far-right-extremist-sought-help-watching-hollyoaks-ste-storyline-10767829/</a:t>
            </a:r>
            <a:r>
              <a:rPr lang="en-GB" dirty="0"/>
              <a:t> </a:t>
            </a:r>
          </a:p>
          <a:p>
            <a:r>
              <a:rPr lang="en-GB" dirty="0"/>
              <a:t>2)</a:t>
            </a:r>
            <a:r>
              <a:rPr lang="en-GB" dirty="0">
                <a:hlinkClick r:id="rId4"/>
              </a:rPr>
              <a:t> https://thunderbirds.fandom.com/wiki/Harvey_Virdi</a:t>
            </a:r>
            <a:endParaRPr lang="en-GB" dirty="0"/>
          </a:p>
          <a:p>
            <a:r>
              <a:rPr lang="en-GB" dirty="0">
                <a:hlinkClick r:id="rId5"/>
              </a:rPr>
              <a:t>3) https://www.radiotimes.com/news/2019-06-06/hollyoaks-spoilers-ste-radicalisation-far-right-storyline-maalik-family/</a:t>
            </a:r>
            <a:endParaRPr lang="en-GB" dirty="0"/>
          </a:p>
          <a:p>
            <a:r>
              <a:rPr lang="en-GB" dirty="0">
                <a:hlinkClick r:id="rId6"/>
              </a:rPr>
              <a:t>4) https://metro.co.uk/2019/06/13/hollyoaks-spoilers-ste-hay-discovers-the-shocking-truth-about-racist-jonny-baxter-9949481/</a:t>
            </a:r>
            <a:endParaRPr lang="en-GB" dirty="0"/>
          </a:p>
          <a:p>
            <a:r>
              <a:rPr lang="en-GB" dirty="0">
                <a:hlinkClick r:id="rId7"/>
              </a:rPr>
              <a:t>5) https://www.radiotimes.com/news/2018-11-20/ste-attacks-misbah-over-tegan-death-as-hollyoaks-feud-turns-sinister/</a:t>
            </a:r>
            <a:endParaRPr lang="en-GB" dirty="0"/>
          </a:p>
          <a:p>
            <a:endParaRPr lang="en-GB" dirty="0"/>
          </a:p>
          <a:p>
            <a:r>
              <a:rPr lang="en-GB" dirty="0"/>
              <a:t>References: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1)</a:t>
            </a:r>
            <a:r>
              <a:rPr lang="en-GB" dirty="0">
                <a:hlinkClick r:id="rId3"/>
              </a:rPr>
              <a:t> https://metro.co.uk/2019/09/18/16-year-old-far-right-extremist-sought-help-watching-hollyoaks-ste-storyline-10767829/</a:t>
            </a:r>
            <a:r>
              <a:rPr lang="en-GB" dirty="0"/>
              <a:t> </a:t>
            </a:r>
          </a:p>
          <a:p>
            <a:r>
              <a:rPr lang="en-GB" dirty="0"/>
              <a:t>2)</a:t>
            </a:r>
            <a:r>
              <a:rPr lang="en-GB" dirty="0">
                <a:hlinkClick r:id="rId8"/>
              </a:rPr>
              <a:t> https://www.femalefirst.co.uk/tv/news/rishi-nair-hollyoaks-far-right-plot-hard-watch-1210754.html</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18</a:t>
            </a:fld>
            <a:endParaRPr lang="en-US"/>
          </a:p>
        </p:txBody>
      </p:sp>
    </p:spTree>
    <p:extLst>
      <p:ext uri="{BB962C8B-B14F-4D97-AF65-F5344CB8AC3E}">
        <p14:creationId xmlns:p14="http://schemas.microsoft.com/office/powerpoint/2010/main" val="15433096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0" i="0" u="none" strike="noStrike" kern="1200" dirty="0">
                <a:solidFill>
                  <a:schemeClr val="tx1"/>
                </a:solidFill>
                <a:effectLst/>
                <a:latin typeface="+mn-lt"/>
                <a:ea typeface="+mn-ea"/>
                <a:cs typeface="+mn-cs"/>
              </a:rPr>
              <a:t>Images</a:t>
            </a:r>
          </a:p>
          <a:p>
            <a:pPr marL="228600" indent="-228600">
              <a:buFont typeface="+mj-lt"/>
              <a:buAutoNum type="arabicParenR"/>
            </a:pPr>
            <a:r>
              <a:rPr lang="en-GB" sz="1200" b="0" i="0" u="none" strike="noStrike" kern="1200" dirty="0">
                <a:solidFill>
                  <a:schemeClr val="tx1"/>
                </a:solidFill>
                <a:effectLst/>
                <a:latin typeface="+mn-lt"/>
                <a:ea typeface="+mn-ea"/>
                <a:cs typeface="+mn-cs"/>
              </a:rPr>
              <a:t>iStock</a:t>
            </a:r>
          </a:p>
          <a:p>
            <a:pPr marL="228600" indent="-228600">
              <a:buFont typeface="+mj-lt"/>
              <a:buAutoNum type="arabicParenR"/>
            </a:pPr>
            <a:endParaRPr lang="en-GB" sz="1200" b="0" i="0" u="none" strike="noStrike" kern="1200" dirty="0">
              <a:solidFill>
                <a:schemeClr val="tx1"/>
              </a:solidFill>
              <a:effectLst/>
              <a:latin typeface="+mn-lt"/>
              <a:ea typeface="+mn-ea"/>
              <a:cs typeface="+mn-cs"/>
            </a:endParaRPr>
          </a:p>
          <a:p>
            <a:pPr marL="0" indent="0">
              <a:buFont typeface="+mj-lt"/>
              <a:buNone/>
            </a:pPr>
            <a:r>
              <a:rPr lang="en-GB" sz="1200" b="0" i="0" u="none" strike="noStrike" kern="1200" dirty="0">
                <a:solidFill>
                  <a:schemeClr val="tx1"/>
                </a:solidFill>
                <a:effectLst/>
                <a:latin typeface="+mn-lt"/>
                <a:ea typeface="+mn-ea"/>
                <a:cs typeface="+mn-cs"/>
              </a:rPr>
              <a:t>References</a:t>
            </a:r>
          </a:p>
          <a:p>
            <a:pPr marL="228600" indent="-228600">
              <a:buFont typeface="+mj-lt"/>
              <a:buAutoNum type="arabicParenR"/>
            </a:pPr>
            <a:r>
              <a:rPr lang="en-GB" sz="1200" b="0" i="0" u="none" strike="noStrike" kern="1200" dirty="0">
                <a:solidFill>
                  <a:schemeClr val="tx1"/>
                </a:solidFill>
                <a:effectLst/>
                <a:latin typeface="+mn-lt"/>
                <a:ea typeface="+mn-ea"/>
                <a:cs typeface="+mn-cs"/>
              </a:rPr>
              <a:t>Ltai.info</a:t>
            </a:r>
          </a:p>
        </p:txBody>
      </p:sp>
      <p:sp>
        <p:nvSpPr>
          <p:cNvPr id="4" name="Slide Number Placeholder 3"/>
          <p:cNvSpPr>
            <a:spLocks noGrp="1"/>
          </p:cNvSpPr>
          <p:nvPr>
            <p:ph type="sldNum" sz="quarter" idx="5"/>
          </p:nvPr>
        </p:nvSpPr>
        <p:spPr/>
        <p:txBody>
          <a:bodyPr/>
          <a:lstStyle/>
          <a:p>
            <a:fld id="{B805651D-3479-41FE-AAAA-4950E6BC8662}" type="slidenum">
              <a:rPr lang="en-GB" smtClean="0"/>
              <a:t>19</a:t>
            </a:fld>
            <a:endParaRPr lang="en-GB"/>
          </a:p>
        </p:txBody>
      </p:sp>
    </p:spTree>
    <p:extLst>
      <p:ext uri="{BB962C8B-B14F-4D97-AF65-F5344CB8AC3E}">
        <p14:creationId xmlns:p14="http://schemas.microsoft.com/office/powerpoint/2010/main" val="27359935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 &amp; references</a:t>
            </a:r>
          </a:p>
          <a:p>
            <a:pPr marL="228600" indent="-228600">
              <a:buFont typeface="+mj-lt"/>
              <a:buAutoNum type="arabicParenR"/>
            </a:pPr>
            <a:r>
              <a:rPr lang="en-GB" dirty="0">
                <a:hlinkClick r:id="rId3"/>
              </a:rPr>
              <a:t>https://www.nspcc.org.uk/</a:t>
            </a:r>
            <a:endParaRPr lang="en-GB" dirty="0"/>
          </a:p>
          <a:p>
            <a:pPr marL="228600" indent="-228600">
              <a:buFont typeface="+mj-lt"/>
              <a:buAutoNum type="arabicParenR"/>
            </a:pPr>
            <a:r>
              <a:rPr lang="en-GB" dirty="0">
                <a:hlinkClick r:id="rId4"/>
              </a:rPr>
              <a:t>https://www.internetmatters.org/</a:t>
            </a:r>
            <a:endParaRPr lang="en-GB" dirty="0"/>
          </a:p>
          <a:p>
            <a:pPr marL="228600" indent="-228600">
              <a:buFont typeface="+mj-lt"/>
              <a:buAutoNum type="arabicParenR"/>
            </a:pPr>
            <a:r>
              <a:rPr lang="en-GB" dirty="0">
                <a:hlinkClick r:id="rId5"/>
              </a:rPr>
              <a:t>https://parentinfo.org/</a:t>
            </a:r>
            <a:endParaRPr lang="en-GB" dirty="0"/>
          </a:p>
          <a:p>
            <a:pPr marL="228600" indent="-228600">
              <a:buFont typeface="+mj-lt"/>
              <a:buAutoNum type="arabicParenR"/>
            </a:pPr>
            <a:r>
              <a:rPr lang="en-GB" dirty="0">
                <a:hlinkClick r:id="rId6"/>
              </a:rPr>
              <a:t>https://www.npcc.police.uk/CounterTerrorism/HomePage.aspx</a:t>
            </a:r>
            <a:endParaRPr lang="en-GB" dirty="0"/>
          </a:p>
          <a:p>
            <a:pPr marL="228600" indent="-228600">
              <a:buFont typeface="+mj-lt"/>
              <a:buAutoNum type="arabicParenR"/>
            </a:pPr>
            <a:r>
              <a:rPr lang="en-GB" dirty="0">
                <a:hlinkClick r:id="rId7"/>
              </a:rPr>
              <a:t>https://www.childline.org.uk/</a:t>
            </a:r>
            <a:endParaRPr lang="en-GB" dirty="0"/>
          </a:p>
          <a:p>
            <a:pPr marL="228600" indent="-228600">
              <a:buFont typeface="+mj-lt"/>
              <a:buAutoNum type="arabicParenR"/>
            </a:pPr>
            <a:r>
              <a:rPr lang="en-GB" dirty="0">
                <a:hlinkClick r:id="rId8"/>
              </a:rPr>
              <a:t>https://www.thinkuknow.co.uk/</a:t>
            </a:r>
            <a:endParaRPr lang="en-GB" dirty="0"/>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hlinkClick r:id="rId9"/>
              </a:rPr>
              <a:t>https://www.ltai.info/</a:t>
            </a:r>
            <a:endParaRPr lang="en-GB" dirty="0"/>
          </a:p>
        </p:txBody>
      </p:sp>
      <p:sp>
        <p:nvSpPr>
          <p:cNvPr id="4" name="Slide Number Placeholder 3"/>
          <p:cNvSpPr>
            <a:spLocks noGrp="1"/>
          </p:cNvSpPr>
          <p:nvPr>
            <p:ph type="sldNum" sz="quarter" idx="5"/>
          </p:nvPr>
        </p:nvSpPr>
        <p:spPr/>
        <p:txBody>
          <a:bodyPr/>
          <a:lstStyle/>
          <a:p>
            <a:fld id="{B805651D-3479-41FE-AAAA-4950E6BC8662}" type="slidenum">
              <a:rPr lang="en-GB" smtClean="0"/>
              <a:t>20</a:t>
            </a:fld>
            <a:endParaRPr lang="en-GB"/>
          </a:p>
        </p:txBody>
      </p:sp>
    </p:spTree>
    <p:extLst>
      <p:ext uri="{BB962C8B-B14F-4D97-AF65-F5344CB8AC3E}">
        <p14:creationId xmlns:p14="http://schemas.microsoft.com/office/powerpoint/2010/main" val="41405903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Shape 219"/>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marL="228600" indent="-228600">
              <a:buAutoNum type="arabicParenR"/>
            </a:pPr>
            <a:endParaRPr lang="en-GB" sz="1200" b="0" i="0" u="none" strike="noStrike" kern="1200">
              <a:solidFill>
                <a:schemeClr val="tx1"/>
              </a:solidFill>
              <a:effectLst/>
              <a:latin typeface="+mn-lt"/>
              <a:ea typeface="+mn-ea"/>
              <a:cs typeface="+mn-cs"/>
            </a:endParaRPr>
          </a:p>
        </p:txBody>
      </p:sp>
      <p:sp>
        <p:nvSpPr>
          <p:cNvPr id="220" name="Shape 22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61061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r>
              <a:rPr lang="en-GB" b="1" dirty="0"/>
              <a:t>Alternative video link: </a:t>
            </a:r>
            <a:r>
              <a:rPr lang="en-GB" dirty="0"/>
              <a:t>https://youtu.be/FoQ45XPO_WQ</a:t>
            </a: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F1A601-D8BD-B040-ABA4-FE93694EBCFA}" type="slidenum">
              <a:rPr lang="en-US" smtClean="0"/>
              <a:pPr/>
              <a:t>23</a:t>
            </a:fld>
            <a:endParaRPr lang="en-US"/>
          </a:p>
        </p:txBody>
      </p:sp>
    </p:spTree>
    <p:extLst>
      <p:ext uri="{BB962C8B-B14F-4D97-AF65-F5344CB8AC3E}">
        <p14:creationId xmlns:p14="http://schemas.microsoft.com/office/powerpoint/2010/main" val="2991160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Master" Target="../slideMasters/slideMaster2.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 Id="rId4" Type="http://schemas.openxmlformats.org/officeDocument/2006/relationships/image" Target="../media/image8.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Master" Target="../slideMasters/slideMaster3.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5.xml"/><Relationship Id="rId4" Type="http://schemas.openxmlformats.org/officeDocument/2006/relationships/image" Target="../media/image8.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Master" Target="../slideMasters/slideMaster5.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6.xml"/><Relationship Id="rId4" Type="http://schemas.openxmlformats.org/officeDocument/2006/relationships/image" Target="../media/image8.png"/></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Master" Target="../slideMasters/slideMaster6.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7.png"/><Relationship Id="rId1" Type="http://schemas.openxmlformats.org/officeDocument/2006/relationships/slideMaster" Target="../slideMasters/slideMaster7.xml"/><Relationship Id="rId5" Type="http://schemas.openxmlformats.org/officeDocument/2006/relationships/image" Target="../media/image19.png"/><Relationship Id="rId4" Type="http://schemas.openxmlformats.org/officeDocument/2006/relationships/image" Target="../media/image18.PNG"/></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7.xml"/><Relationship Id="rId4" Type="http://schemas.openxmlformats.org/officeDocument/2006/relationships/image" Target="../media/image16.png"/></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6.png"/><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hyperlink" Target="https://safeshare.tv/x/FoQ45XPO_WQ" TargetMode="External"/><Relationship Id="rId1" Type="http://schemas.openxmlformats.org/officeDocument/2006/relationships/slideMaster" Target="../slideMasters/slideMaster7.xml"/><Relationship Id="rId6" Type="http://schemas.openxmlformats.org/officeDocument/2006/relationships/image" Target="../media/image16.png"/><Relationship Id="rId5" Type="http://schemas.openxmlformats.org/officeDocument/2006/relationships/image" Target="../media/image20.png"/><Relationship Id="rId4" Type="http://schemas.openxmlformats.org/officeDocument/2006/relationships/image" Target="../media/image3.png"/></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7.png"/><Relationship Id="rId1" Type="http://schemas.openxmlformats.org/officeDocument/2006/relationships/slideMaster" Target="../slideMasters/slideMaster8.xml"/><Relationship Id="rId5" Type="http://schemas.openxmlformats.org/officeDocument/2006/relationships/image" Target="../media/image19.png"/><Relationship Id="rId4" Type="http://schemas.openxmlformats.org/officeDocument/2006/relationships/image" Target="../media/image18.PNG"/></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7.png"/><Relationship Id="rId1" Type="http://schemas.openxmlformats.org/officeDocument/2006/relationships/slideMaster" Target="../slideMasters/slideMaster8.xml"/><Relationship Id="rId5" Type="http://schemas.openxmlformats.org/officeDocument/2006/relationships/image" Target="../media/image19.png"/><Relationship Id="rId4" Type="http://schemas.openxmlformats.org/officeDocument/2006/relationships/image" Target="../media/image18.PN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8.xml"/><Relationship Id="rId4" Type="http://schemas.openxmlformats.org/officeDocument/2006/relationships/image" Target="../media/image16.png"/></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hyperlink" Target="https://safeshare.tv/x/FoQ45XPO_WQ" TargetMode="External"/><Relationship Id="rId1" Type="http://schemas.openxmlformats.org/officeDocument/2006/relationships/slideMaster" Target="../slideMasters/slideMaster8.xml"/><Relationship Id="rId6" Type="http://schemas.openxmlformats.org/officeDocument/2006/relationships/image" Target="../media/image16.png"/><Relationship Id="rId5" Type="http://schemas.openxmlformats.org/officeDocument/2006/relationships/image" Target="../media/image20.png"/><Relationship Id="rId4" Type="http://schemas.openxmlformats.org/officeDocument/2006/relationships/image" Target="../media/image3.png"/></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png"/><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png"/><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Master" Target="../slideMasters/slideMaster9.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image" Target="../media/image25.jpeg"/></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safeshare.tv/x/FoQ45XPO_WQ" TargetMode="External"/><Relationship Id="rId1" Type="http://schemas.openxmlformats.org/officeDocument/2006/relationships/slideMaster" Target="../slideMasters/slideMaster9.xml"/><Relationship Id="rId4" Type="http://schemas.openxmlformats.org/officeDocument/2006/relationships/hyperlink" Target="mailto:aisling@votesforschools.com" TargetMode="Externa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0.png"/><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0.png"/><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Master" Target="../slideMasters/slideMaster11.xml"/><Relationship Id="rId6" Type="http://schemas.openxmlformats.org/officeDocument/2006/relationships/image" Target="../media/image38.svg"/><Relationship Id="rId5" Type="http://schemas.openxmlformats.org/officeDocument/2006/relationships/image" Target="../media/image36.png"/><Relationship Id="rId4" Type="http://schemas.openxmlformats.org/officeDocument/2006/relationships/image" Target="../media/image36.svg"/></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Master" Target="../slideMasters/slideMaster11.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81BEFB5-B44B-A746-AD13-78F60F19D1C6}" type="slidenum">
              <a:rPr lang="en-US" smtClean="0"/>
              <a:t>‹#›</a:t>
            </a:fld>
            <a:endParaRPr lang="en-US"/>
          </a:p>
        </p:txBody>
      </p:sp>
      <p:pic>
        <p:nvPicPr>
          <p:cNvPr id="5" name="Picture 4">
            <a:extLst>
              <a:ext uri="{FF2B5EF4-FFF2-40B4-BE49-F238E27FC236}">
                <a16:creationId xmlns:a16="http://schemas.microsoft.com/office/drawing/2014/main" xmlns=""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xmlns=""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xmlns=""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xmlns=""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xmlns=""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xmlns=""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1870846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2645504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B81BEFB5-B44B-A746-AD13-78F60F19D1C6}"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xmlns=""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774076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600" b="1"/>
            </a:lvl1pPr>
            <a:lvl2pPr marL="457200" indent="0" algn="ctr">
              <a:buNone/>
              <a:defRPr sz="16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Tree>
    <p:extLst>
      <p:ext uri="{BB962C8B-B14F-4D97-AF65-F5344CB8AC3E}">
        <p14:creationId xmlns:p14="http://schemas.microsoft.com/office/powerpoint/2010/main" val="3776740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926371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xmlns=""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xmlns=""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xmlns="" id="{B49F1D4E-8A1B-44F5-B99D-49C8CA4E5EF0}"/>
              </a:ext>
            </a:extLst>
          </p:cNvPr>
          <p:cNvSpPr>
            <a:spLocks noGrp="1"/>
          </p:cNvSpPr>
          <p:nvPr>
            <p:ph type="sldNum" sz="quarter" idx="10"/>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3387924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2F86F9D-ED51-4C42-8081-D1B5B8262632}"/>
              </a:ext>
            </a:extLst>
          </p:cNvPr>
          <p:cNvSpPr>
            <a:spLocks noGrp="1"/>
          </p:cNvSpPr>
          <p:nvPr>
            <p:ph type="sldNum" sz="quarter" idx="10"/>
          </p:nvPr>
        </p:nvSpPr>
        <p:spPr/>
        <p:txBody>
          <a:bodyPr/>
          <a:lstStyle/>
          <a:p>
            <a:fld id="{B81BEFB5-B44B-A746-AD13-78F60F19D1C6}" type="slidenum">
              <a:rPr lang="en-US" smtClean="0"/>
              <a:t>‹#›</a:t>
            </a:fld>
            <a:endParaRPr lang="en-US"/>
          </a:p>
        </p:txBody>
      </p:sp>
      <p:sp>
        <p:nvSpPr>
          <p:cNvPr id="4" name="Rectangle 3">
            <a:extLst>
              <a:ext uri="{FF2B5EF4-FFF2-40B4-BE49-F238E27FC236}">
                <a16:creationId xmlns:a16="http://schemas.microsoft.com/office/drawing/2014/main" xmlns=""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xmlns=""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472321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B81BEFB5-B44B-A746-AD13-78F60F19D1C6}" type="slidenum">
              <a:rPr lang="en-US" smtClean="0"/>
              <a:t>‹#›</a:t>
            </a:fld>
            <a:endParaRPr lang="en-US"/>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xmlns=""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xmlns=""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108856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B81BEFB5-B44B-A746-AD13-78F60F19D1C6}" type="slidenum">
              <a:rPr lang="en-US" smtClean="0"/>
              <a:t>‹#›</a:t>
            </a:fld>
            <a:endParaRPr lang="en-US"/>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xmlns=""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1813549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xmlns="" id="{B0332B78-DC47-4EF7-8377-CAD9B7510096}"/>
              </a:ext>
            </a:extLst>
          </p:cNvPr>
          <p:cNvSpPr>
            <a:spLocks noGrp="1"/>
          </p:cNvSpPr>
          <p:nvPr>
            <p:ph type="sldNum" sz="quarter" idx="10"/>
          </p:nvPr>
        </p:nvSpPr>
        <p:spPr/>
        <p:txBody>
          <a:bodyPr/>
          <a:lstStyle/>
          <a:p>
            <a:fld id="{B81BEFB5-B44B-A746-AD13-78F60F19D1C6}" type="slidenum">
              <a:rPr lang="en-US" smtClean="0"/>
              <a:t>‹#›</a:t>
            </a:fld>
            <a:endParaRPr lang="en-US"/>
          </a:p>
        </p:txBody>
      </p:sp>
      <p:grpSp>
        <p:nvGrpSpPr>
          <p:cNvPr id="7" name="Group 6">
            <a:extLst>
              <a:ext uri="{FF2B5EF4-FFF2-40B4-BE49-F238E27FC236}">
                <a16:creationId xmlns:a16="http://schemas.microsoft.com/office/drawing/2014/main" xmlns=""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xmlns=""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xmlns=""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xmlns=""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xmlns=""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xmlns=""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35130" y="5817904"/>
            <a:ext cx="3347864" cy="538448"/>
          </a:xfrm>
          <a:prstGeom prst="rect">
            <a:avLst/>
          </a:prstGeom>
        </p:spPr>
      </p:pic>
      <p:pic>
        <p:nvPicPr>
          <p:cNvPr id="14" name="Picture 13">
            <a:extLst>
              <a:ext uri="{FF2B5EF4-FFF2-40B4-BE49-F238E27FC236}">
                <a16:creationId xmlns:a16="http://schemas.microsoft.com/office/drawing/2014/main" xmlns=""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xmlns=""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3634486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B3636DD4-3030-3C4E-B0CA-BD7DA1983090}" type="datetimeFigureOut">
              <a:rPr lang="en-US" smtClean="0"/>
              <a:t>4/30/2020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38373007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B3636DD4-3030-3C4E-B0CA-BD7DA1983090}" type="datetimeFigureOut">
              <a:rPr lang="en-US" smtClean="0"/>
              <a:t>4/30/2020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244803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33567796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5969037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xmlns=""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xmlns=""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xmlns=""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xmlns=""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xmlns=""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xmlns=""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5054358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1182172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xmlns=""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a:t>Vote!</a:t>
            </a:r>
          </a:p>
        </p:txBody>
      </p:sp>
    </p:spTree>
    <p:extLst>
      <p:ext uri="{BB962C8B-B14F-4D97-AF65-F5344CB8AC3E}">
        <p14:creationId xmlns:p14="http://schemas.microsoft.com/office/powerpoint/2010/main" val="41276207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a:t>Teachers note</a:t>
            </a:r>
          </a:p>
        </p:txBody>
      </p:sp>
    </p:spTree>
    <p:extLst>
      <p:ext uri="{BB962C8B-B14F-4D97-AF65-F5344CB8AC3E}">
        <p14:creationId xmlns:p14="http://schemas.microsoft.com/office/powerpoint/2010/main" val="26049450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19990766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xmlns=""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xmlns=""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xmlns=""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841972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xmlns=""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xmlns=""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18618671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xmlns=""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xmlns=""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3524831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a:t>DRAG </a:t>
            </a:r>
          </a:p>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a:t>Learn about…</a:t>
            </a:r>
          </a:p>
        </p:txBody>
      </p:sp>
      <p:sp>
        <p:nvSpPr>
          <p:cNvPr id="3" name="Text Placeholder 2">
            <a:extLst>
              <a:ext uri="{FF2B5EF4-FFF2-40B4-BE49-F238E27FC236}">
                <a16:creationId xmlns:a16="http://schemas.microsoft.com/office/drawing/2014/main" xmlns=""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a:t>Further information about the topic.</a:t>
            </a:r>
          </a:p>
        </p:txBody>
      </p:sp>
    </p:spTree>
    <p:extLst>
      <p:ext uri="{BB962C8B-B14F-4D97-AF65-F5344CB8AC3E}">
        <p14:creationId xmlns:p14="http://schemas.microsoft.com/office/powerpoint/2010/main" val="37270159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xmlns=""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xmlns=""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xmlns=""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xmlns=""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xmlns=""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xmlns=""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xmlns=""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xmlns=""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xmlns=""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24870798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27509498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B3636DD4-3030-3C4E-B0CA-BD7DA1983090}" type="datetimeFigureOut">
              <a:rPr lang="en-US" smtClean="0"/>
              <a:t>4/30/2020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2528467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81603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1_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3244966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81BEFB5-B44B-A746-AD13-78F60F19D1C6}" type="slidenum">
              <a:rPr lang="en-US" smtClean="0"/>
              <a:t>‹#›</a:t>
            </a:fld>
            <a:endParaRPr lang="en-US"/>
          </a:p>
        </p:txBody>
      </p:sp>
      <p:pic>
        <p:nvPicPr>
          <p:cNvPr id="5" name="Picture 4">
            <a:extLst>
              <a:ext uri="{FF2B5EF4-FFF2-40B4-BE49-F238E27FC236}">
                <a16:creationId xmlns:a16="http://schemas.microsoft.com/office/drawing/2014/main" xmlns=""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xmlns=""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xmlns=""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xmlns=""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xmlns=""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xmlns=""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6525658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571569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B81BEFB5-B44B-A746-AD13-78F60F19D1C6}"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xmlns=""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33831243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600" b="1"/>
            </a:lvl1pPr>
            <a:lvl2pPr marL="457200" indent="0" algn="ctr">
              <a:buNone/>
              <a:defRPr sz="16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Tree>
    <p:extLst>
      <p:ext uri="{BB962C8B-B14F-4D97-AF65-F5344CB8AC3E}">
        <p14:creationId xmlns:p14="http://schemas.microsoft.com/office/powerpoint/2010/main" val="42870037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49881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xmlns=""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xmlns=""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xmlns="" id="{B49F1D4E-8A1B-44F5-B99D-49C8CA4E5EF0}"/>
              </a:ext>
            </a:extLst>
          </p:cNvPr>
          <p:cNvSpPr>
            <a:spLocks noGrp="1"/>
          </p:cNvSpPr>
          <p:nvPr>
            <p:ph type="sldNum" sz="quarter" idx="10"/>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25979227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2F86F9D-ED51-4C42-8081-D1B5B8262632}"/>
              </a:ext>
            </a:extLst>
          </p:cNvPr>
          <p:cNvSpPr>
            <a:spLocks noGrp="1"/>
          </p:cNvSpPr>
          <p:nvPr>
            <p:ph type="sldNum" sz="quarter" idx="10"/>
          </p:nvPr>
        </p:nvSpPr>
        <p:spPr/>
        <p:txBody>
          <a:bodyPr/>
          <a:lstStyle/>
          <a:p>
            <a:fld id="{B81BEFB5-B44B-A746-AD13-78F60F19D1C6}" type="slidenum">
              <a:rPr lang="en-US" smtClean="0"/>
              <a:t>‹#›</a:t>
            </a:fld>
            <a:endParaRPr lang="en-US"/>
          </a:p>
        </p:txBody>
      </p:sp>
      <p:sp>
        <p:nvSpPr>
          <p:cNvPr id="4" name="Rectangle 3">
            <a:extLst>
              <a:ext uri="{FF2B5EF4-FFF2-40B4-BE49-F238E27FC236}">
                <a16:creationId xmlns:a16="http://schemas.microsoft.com/office/drawing/2014/main" xmlns=""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xmlns=""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6034572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B81BEFB5-B44B-A746-AD13-78F60F19D1C6}" type="slidenum">
              <a:rPr lang="en-US" smtClean="0"/>
              <a:t>‹#›</a:t>
            </a:fld>
            <a:endParaRPr lang="en-US"/>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xmlns=""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xmlns=""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3554230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B81BEFB5-B44B-A746-AD13-78F60F19D1C6}" type="slidenum">
              <a:rPr lang="en-US" smtClean="0"/>
              <a:t>‹#›</a:t>
            </a:fld>
            <a:endParaRPr lang="en-US"/>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xmlns=""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12441080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xmlns="" id="{B0332B78-DC47-4EF7-8377-CAD9B7510096}"/>
              </a:ext>
            </a:extLst>
          </p:cNvPr>
          <p:cNvSpPr>
            <a:spLocks noGrp="1"/>
          </p:cNvSpPr>
          <p:nvPr>
            <p:ph type="sldNum" sz="quarter" idx="10"/>
          </p:nvPr>
        </p:nvSpPr>
        <p:spPr/>
        <p:txBody>
          <a:bodyPr/>
          <a:lstStyle/>
          <a:p>
            <a:fld id="{B81BEFB5-B44B-A746-AD13-78F60F19D1C6}" type="slidenum">
              <a:rPr lang="en-US" smtClean="0"/>
              <a:t>‹#›</a:t>
            </a:fld>
            <a:endParaRPr lang="en-US"/>
          </a:p>
        </p:txBody>
      </p:sp>
      <p:grpSp>
        <p:nvGrpSpPr>
          <p:cNvPr id="7" name="Group 6">
            <a:extLst>
              <a:ext uri="{FF2B5EF4-FFF2-40B4-BE49-F238E27FC236}">
                <a16:creationId xmlns:a16="http://schemas.microsoft.com/office/drawing/2014/main" xmlns=""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xmlns=""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xmlns=""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xmlns=""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xmlns=""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xmlns=""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35130" y="5817904"/>
            <a:ext cx="3347864" cy="538448"/>
          </a:xfrm>
          <a:prstGeom prst="rect">
            <a:avLst/>
          </a:prstGeom>
        </p:spPr>
      </p:pic>
      <p:pic>
        <p:nvPicPr>
          <p:cNvPr id="14" name="Picture 13">
            <a:extLst>
              <a:ext uri="{FF2B5EF4-FFF2-40B4-BE49-F238E27FC236}">
                <a16:creationId xmlns:a16="http://schemas.microsoft.com/office/drawing/2014/main" xmlns=""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xmlns=""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419352059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291277061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B3636DD4-3030-3C4E-B0CA-BD7DA1983090}" type="datetimeFigureOut">
              <a:rPr lang="en-US" smtClean="0"/>
              <a:t>4/30/2020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24240742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1_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37498136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92559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81BEFB5-B44B-A746-AD13-78F60F19D1C6}" type="slidenum">
              <a:rPr lang="en-US" smtClean="0"/>
              <a:t>‹#›</a:t>
            </a:fld>
            <a:endParaRPr lang="en-US"/>
          </a:p>
        </p:txBody>
      </p:sp>
      <p:pic>
        <p:nvPicPr>
          <p:cNvPr id="10" name="Shape 90">
            <a:extLst>
              <a:ext uri="{FF2B5EF4-FFF2-40B4-BE49-F238E27FC236}">
                <a16:creationId xmlns:a16="http://schemas.microsoft.com/office/drawing/2014/main" xmlns="" id="{CE44694D-DDDC-453D-9B58-4CA6A5A5C3E4}"/>
              </a:ext>
            </a:extLst>
          </p:cNvPr>
          <p:cNvPicPr preferRelativeResize="0"/>
          <p:nvPr/>
        </p:nvPicPr>
        <p:blipFill rotWithShape="1">
          <a:blip r:embed="rId2" cstate="print">
            <a:alphaModFix/>
            <a:extLst>
              <a:ext uri="{28A0092B-C50C-407E-A947-70E740481C1C}">
                <a14:useLocalDpi xmlns:a14="http://schemas.microsoft.com/office/drawing/2010/main"/>
              </a:ext>
            </a:extLst>
          </a:blip>
          <a:srcRect/>
          <a:stretch/>
        </p:blipFill>
        <p:spPr>
          <a:xfrm>
            <a:off x="3517900" y="1701523"/>
            <a:ext cx="2638276" cy="2447557"/>
          </a:xfrm>
          <a:prstGeom prst="rect">
            <a:avLst/>
          </a:prstGeom>
          <a:noFill/>
          <a:ln>
            <a:noFill/>
          </a:ln>
        </p:spPr>
      </p:pic>
    </p:spTree>
    <p:extLst>
      <p:ext uri="{BB962C8B-B14F-4D97-AF65-F5344CB8AC3E}">
        <p14:creationId xmlns:p14="http://schemas.microsoft.com/office/powerpoint/2010/main" val="26840293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693989"/>
            <a:ext cx="7772400" cy="1470025"/>
          </a:xfrm>
        </p:spPr>
        <p:txBody>
          <a:bodyPr>
            <a:normAutofit/>
          </a:bodyPr>
          <a:lstStyle>
            <a:lvl1pPr algn="ctr">
              <a:defRPr sz="2800" b="1">
                <a:latin typeface="+mn-lt"/>
              </a:defRPr>
            </a:lvl1pPr>
          </a:lstStyle>
          <a:p>
            <a:r>
              <a:rPr lang="en-US"/>
              <a:t>Centre Question</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40024910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B81BEFB5-B44B-A746-AD13-78F60F19D1C6}" type="slidenum">
              <a:rPr lang="en-US" smtClean="0"/>
              <a:t>‹#›</a:t>
            </a:fld>
            <a:endParaRPr lang="en-US"/>
          </a:p>
        </p:txBody>
      </p:sp>
      <p:pic>
        <p:nvPicPr>
          <p:cNvPr id="17" name="Shape 112">
            <a:extLst>
              <a:ext uri="{FF2B5EF4-FFF2-40B4-BE49-F238E27FC236}">
                <a16:creationId xmlns:a16="http://schemas.microsoft.com/office/drawing/2014/main" xmlns="" id="{C9141307-E037-4722-A5F4-194B94CCA1E7}"/>
              </a:ext>
            </a:extLst>
          </p:cNvPr>
          <p:cNvPicPr preferRelativeResize="0"/>
          <p:nvPr/>
        </p:nvPicPr>
        <p:blipFill rotWithShape="1">
          <a:blip r:embed="rId2" cstate="print">
            <a:alphaModFix/>
            <a:extLst>
              <a:ext uri="{28A0092B-C50C-407E-A947-70E740481C1C}">
                <a14:useLocalDpi xmlns:a14="http://schemas.microsoft.com/office/drawing/2010/main"/>
              </a:ext>
            </a:extLst>
          </a:blip>
          <a:srcRect/>
          <a:stretch/>
        </p:blipFill>
        <p:spPr>
          <a:xfrm>
            <a:off x="8172400" y="260647"/>
            <a:ext cx="711200" cy="762000"/>
          </a:xfrm>
          <a:prstGeom prst="rect">
            <a:avLst/>
          </a:prstGeom>
          <a:noFill/>
          <a:ln>
            <a:noFill/>
          </a:ln>
        </p:spPr>
      </p:pic>
      <p:sp>
        <p:nvSpPr>
          <p:cNvPr id="19" name="Shape 114">
            <a:extLst>
              <a:ext uri="{FF2B5EF4-FFF2-40B4-BE49-F238E27FC236}">
                <a16:creationId xmlns:a16="http://schemas.microsoft.com/office/drawing/2014/main" xmlns="" id="{FC5DE063-A0D5-4722-AC4F-46FD6B5BDFD8}"/>
              </a:ext>
            </a:extLst>
          </p:cNvPr>
          <p:cNvSpPr/>
          <p:nvPr/>
        </p:nvSpPr>
        <p:spPr>
          <a:xfrm>
            <a:off x="540000" y="540000"/>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xmlns="" id="{9768A9B8-4B0A-4DD9-BD28-D8D11742A664}"/>
              </a:ext>
            </a:extLst>
          </p:cNvPr>
          <p:cNvSpPr>
            <a:spLocks noGrp="1"/>
          </p:cNvSpPr>
          <p:nvPr>
            <p:ph type="body" sz="quarter" idx="13" hasCustomPrompt="1"/>
          </p:nvPr>
        </p:nvSpPr>
        <p:spPr>
          <a:xfrm>
            <a:off x="570384" y="2009954"/>
            <a:ext cx="8069263" cy="3951287"/>
          </a:xfr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14551620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xmlns="" id="{A33BFEB9-CF5C-44C5-8A02-CB490F8A45FF}"/>
              </a:ext>
            </a:extLst>
          </p:cNvPr>
          <p:cNvSpPr>
            <a:spLocks noGrp="1"/>
          </p:cNvSpPr>
          <p:nvPr>
            <p:ph type="body" sz="quarter" idx="12" hasCustomPrompt="1"/>
          </p:nvPr>
        </p:nvSpPr>
        <p:spPr>
          <a:xfrm>
            <a:off x="466725" y="4335463"/>
            <a:ext cx="8210550" cy="2039937"/>
          </a:xfrm>
        </p:spPr>
        <p:txBody>
          <a:bodyPr/>
          <a:lstStyle>
            <a:lvl1pPr marL="285750" indent="-285750">
              <a:lnSpc>
                <a:spcPct val="200000"/>
              </a:lnSpc>
              <a:buClr>
                <a:schemeClr val="tx2"/>
              </a:buClr>
              <a:buFont typeface="Arial" panose="020B0604020202020204" pitchFamily="34" charset="0"/>
              <a:buChar char="•"/>
              <a:defRPr b="1">
                <a:solidFill>
                  <a:schemeClr val="tx2"/>
                </a:solidFill>
              </a:defRPr>
            </a:lvl1pPr>
            <a:lvl2pPr marL="457200" indent="0">
              <a:buNone/>
              <a:defRPr sz="1600"/>
            </a:lvl2pPr>
          </a:lstStyle>
          <a:p>
            <a:pPr lvl="0"/>
            <a:r>
              <a:rPr lang="en-US"/>
              <a:t>Key word (bold, purple): Meaning (lowercase, normal)</a:t>
            </a:r>
          </a:p>
          <a:p>
            <a:pPr lvl="0"/>
            <a:r>
              <a:rPr lang="en-US"/>
              <a:t>Key word:</a:t>
            </a:r>
          </a:p>
          <a:p>
            <a:pPr lvl="0"/>
            <a:r>
              <a:rPr lang="en-US"/>
              <a:t>Key word:</a:t>
            </a:r>
          </a:p>
          <a:p>
            <a:pPr lvl="0"/>
            <a:endParaRPr lang="en-US"/>
          </a:p>
          <a:p>
            <a:pPr lvl="1"/>
            <a:endParaRPr lang="en-US"/>
          </a:p>
        </p:txBody>
      </p:sp>
      <p:sp>
        <p:nvSpPr>
          <p:cNvPr id="3" name="Slide Number Placeholder 2">
            <a:extLst>
              <a:ext uri="{FF2B5EF4-FFF2-40B4-BE49-F238E27FC236}">
                <a16:creationId xmlns:a16="http://schemas.microsoft.com/office/drawing/2014/main" xmlns="" id="{B96E18CC-0BA4-4E6B-82F3-5AD1829BFEB9}"/>
              </a:ext>
            </a:extLst>
          </p:cNvPr>
          <p:cNvSpPr>
            <a:spLocks noGrp="1"/>
          </p:cNvSpPr>
          <p:nvPr>
            <p:ph type="sldNum" sz="quarter" idx="10"/>
          </p:nvPr>
        </p:nvSpPr>
        <p:spPr/>
        <p:txBody>
          <a:bodyPr/>
          <a:lstStyle/>
          <a:p>
            <a:fld id="{B81BEFB5-B44B-A746-AD13-78F60F19D1C6}" type="slidenum">
              <a:rPr lang="en-US" smtClean="0"/>
              <a:t>‹#›</a:t>
            </a:fld>
            <a:endParaRPr lang="en-US"/>
          </a:p>
        </p:txBody>
      </p:sp>
      <p:sp>
        <p:nvSpPr>
          <p:cNvPr id="4" name="Shape 114">
            <a:extLst>
              <a:ext uri="{FF2B5EF4-FFF2-40B4-BE49-F238E27FC236}">
                <a16:creationId xmlns:a16="http://schemas.microsoft.com/office/drawing/2014/main" xmlns="" id="{B4B4B7E9-811B-4FB5-8E96-89BD72E83695}"/>
              </a:ext>
            </a:extLst>
          </p:cNvPr>
          <p:cNvSpPr/>
          <p:nvPr/>
        </p:nvSpPr>
        <p:spPr>
          <a:xfrm>
            <a:off x="540000" y="540000"/>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Learning objectives for today</a:t>
            </a:r>
          </a:p>
        </p:txBody>
      </p:sp>
      <p:sp>
        <p:nvSpPr>
          <p:cNvPr id="5" name="Shape 114">
            <a:extLst>
              <a:ext uri="{FF2B5EF4-FFF2-40B4-BE49-F238E27FC236}">
                <a16:creationId xmlns:a16="http://schemas.microsoft.com/office/drawing/2014/main" xmlns=""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pic>
        <p:nvPicPr>
          <p:cNvPr id="6" name="Shape 112">
            <a:extLst>
              <a:ext uri="{FF2B5EF4-FFF2-40B4-BE49-F238E27FC236}">
                <a16:creationId xmlns:a16="http://schemas.microsoft.com/office/drawing/2014/main" xmlns="" id="{099AB523-8E3E-4B84-95CD-F9BAF4DECABE}"/>
              </a:ext>
            </a:extLst>
          </p:cNvPr>
          <p:cNvPicPr preferRelativeResize="0"/>
          <p:nvPr/>
        </p:nvPicPr>
        <p:blipFill rotWithShape="1">
          <a:blip r:embed="rId2" cstate="print">
            <a:alphaModFix/>
            <a:extLst>
              <a:ext uri="{28A0092B-C50C-407E-A947-70E740481C1C}">
                <a14:useLocalDpi xmlns:a14="http://schemas.microsoft.com/office/drawing/2010/main"/>
              </a:ext>
            </a:extLst>
          </a:blip>
          <a:srcRect/>
          <a:stretch/>
        </p:blipFill>
        <p:spPr>
          <a:xfrm>
            <a:off x="8172400" y="260647"/>
            <a:ext cx="711200" cy="762000"/>
          </a:xfrm>
          <a:prstGeom prst="rect">
            <a:avLst/>
          </a:prstGeom>
          <a:noFill/>
          <a:ln>
            <a:noFill/>
          </a:ln>
        </p:spPr>
      </p:pic>
      <p:sp>
        <p:nvSpPr>
          <p:cNvPr id="8" name="Text Placeholder 7">
            <a:extLst>
              <a:ext uri="{FF2B5EF4-FFF2-40B4-BE49-F238E27FC236}">
                <a16:creationId xmlns:a16="http://schemas.microsoft.com/office/drawing/2014/main" xmlns="" id="{17CB6F5C-6D68-43F4-85C9-25930A891553}"/>
              </a:ext>
            </a:extLst>
          </p:cNvPr>
          <p:cNvSpPr>
            <a:spLocks noGrp="1"/>
          </p:cNvSpPr>
          <p:nvPr>
            <p:ph type="body" sz="quarter" idx="11" hasCustomPrompt="1"/>
          </p:nvPr>
        </p:nvSpPr>
        <p:spPr>
          <a:xfrm>
            <a:off x="497108" y="1412174"/>
            <a:ext cx="8146799" cy="1559736"/>
          </a:xfrm>
        </p:spPr>
        <p:txBody>
          <a:bodyPr/>
          <a:lstStyle>
            <a:lvl1pPr marL="342900" indent="-342900">
              <a:lnSpc>
                <a:spcPct val="200000"/>
              </a:lnSpc>
              <a:buClr>
                <a:schemeClr val="accent1"/>
              </a:buClr>
              <a:buAutoNum type="arabicPeriod"/>
              <a:defRPr/>
            </a:lvl1pPr>
          </a:lstStyle>
          <a:p>
            <a:pPr lvl="0"/>
            <a:r>
              <a:rPr lang="en-US"/>
              <a:t>Write learning objective here</a:t>
            </a:r>
          </a:p>
          <a:p>
            <a:pPr lvl="0"/>
            <a:r>
              <a:rPr lang="en-US"/>
              <a:t>Write learning objective here</a:t>
            </a:r>
          </a:p>
          <a:p>
            <a:pPr lvl="0"/>
            <a:endParaRPr lang="en-US"/>
          </a:p>
        </p:txBody>
      </p:sp>
      <p:cxnSp>
        <p:nvCxnSpPr>
          <p:cNvPr id="13" name="Straight Connector 12">
            <a:extLst>
              <a:ext uri="{FF2B5EF4-FFF2-40B4-BE49-F238E27FC236}">
                <a16:creationId xmlns:a16="http://schemas.microsoft.com/office/drawing/2014/main" xmlns=""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969069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tx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w="28575">
            <a:solidFill>
              <a:schemeClr val="bg2">
                <a:lumMod val="20000"/>
                <a:lumOff val="80000"/>
              </a:schemeClr>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411657283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193438365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xmlns="" id="{AE51AC2F-5D49-437A-B71F-AC28FAAA6B62}"/>
              </a:ext>
            </a:extLst>
          </p:cNvPr>
          <p:cNvSpPr/>
          <p:nvPr/>
        </p:nvSpPr>
        <p:spPr>
          <a:xfrm rot="10800000" flipH="1">
            <a:off x="165964" y="179617"/>
            <a:ext cx="8822067" cy="6493325"/>
          </a:xfrm>
          <a:prstGeom prst="rtTriangle">
            <a:avLst/>
          </a:prstGeom>
          <a:solidFill>
            <a:schemeClr val="bg2">
              <a:alpha val="2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xmlns="" id="{9387F906-A046-4906-AAB7-A2E22576770C}"/>
              </a:ext>
            </a:extLst>
          </p:cNvPr>
          <p:cNvSpPr/>
          <p:nvPr/>
        </p:nvSpPr>
        <p:spPr>
          <a:xfrm flipH="1">
            <a:off x="164595" y="162818"/>
            <a:ext cx="8822067" cy="6510124"/>
          </a:xfrm>
          <a:prstGeom prst="rtTriangle">
            <a:avLst/>
          </a:prstGeom>
          <a:solidFill>
            <a:schemeClr val="accent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xmlns="" id="{B49F1D4E-8A1B-44F5-B99D-49C8CA4E5EF0}"/>
              </a:ext>
            </a:extLst>
          </p:cNvPr>
          <p:cNvSpPr>
            <a:spLocks noGrp="1"/>
          </p:cNvSpPr>
          <p:nvPr>
            <p:ph type="sldNum" sz="quarter" idx="10"/>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151574016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2F86F9D-ED51-4C42-8081-D1B5B8262632}"/>
              </a:ext>
            </a:extLst>
          </p:cNvPr>
          <p:cNvSpPr>
            <a:spLocks noGrp="1"/>
          </p:cNvSpPr>
          <p:nvPr>
            <p:ph type="sldNum" sz="quarter" idx="10"/>
          </p:nvPr>
        </p:nvSpPr>
        <p:spPr/>
        <p:txBody>
          <a:bodyPr/>
          <a:lstStyle/>
          <a:p>
            <a:fld id="{B81BEFB5-B44B-A746-AD13-78F60F19D1C6}" type="slidenum">
              <a:rPr lang="en-US" smtClean="0"/>
              <a:t>‹#›</a:t>
            </a:fld>
            <a:endParaRPr lang="en-US"/>
          </a:p>
        </p:txBody>
      </p:sp>
      <p:sp>
        <p:nvSpPr>
          <p:cNvPr id="4" name="Rectangle 3">
            <a:extLst>
              <a:ext uri="{FF2B5EF4-FFF2-40B4-BE49-F238E27FC236}">
                <a16:creationId xmlns:a16="http://schemas.microsoft.com/office/drawing/2014/main" xmlns="" id="{CBCFA275-FCCB-4B08-8C81-F682CFC0ECC5}"/>
              </a:ext>
            </a:extLst>
          </p:cNvPr>
          <p:cNvSpPr/>
          <p:nvPr/>
        </p:nvSpPr>
        <p:spPr>
          <a:xfrm>
            <a:off x="170357" y="183775"/>
            <a:ext cx="4410269" cy="6487200"/>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C36E1AFD-4D94-4056-96C7-7C40F622007E}"/>
              </a:ext>
            </a:extLst>
          </p:cNvPr>
          <p:cNvSpPr/>
          <p:nvPr/>
        </p:nvSpPr>
        <p:spPr>
          <a:xfrm>
            <a:off x="4580626" y="193141"/>
            <a:ext cx="4395600" cy="6487200"/>
          </a:xfrm>
          <a:prstGeom prst="rect">
            <a:avLst/>
          </a:prstGeom>
          <a:solidFill>
            <a:schemeClr val="tx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xmlns=""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14236413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B81BEFB5-B44B-A746-AD13-78F60F19D1C6}" type="slidenum">
              <a:rPr lang="en-US" smtClean="0"/>
              <a:t>‹#›</a:t>
            </a:fld>
            <a:endParaRPr lang="en-US"/>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621692" y="274640"/>
            <a:ext cx="7550708"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1"/>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7" name="Shape 112">
            <a:extLst>
              <a:ext uri="{FF2B5EF4-FFF2-40B4-BE49-F238E27FC236}">
                <a16:creationId xmlns:a16="http://schemas.microsoft.com/office/drawing/2014/main" xmlns="" id="{E8ADC47B-75BA-4D68-9555-FC58A1767B76}"/>
              </a:ext>
            </a:extLst>
          </p:cNvPr>
          <p:cNvPicPr preferRelativeResize="0"/>
          <p:nvPr/>
        </p:nvPicPr>
        <p:blipFill rotWithShape="1">
          <a:blip r:embed="rId2" cstate="print">
            <a:alphaModFix/>
            <a:extLst>
              <a:ext uri="{28A0092B-C50C-407E-A947-70E740481C1C}">
                <a14:useLocalDpi xmlns:a14="http://schemas.microsoft.com/office/drawing/2010/main"/>
              </a:ext>
            </a:extLst>
          </a:blip>
          <a:srcRect/>
          <a:stretch/>
        </p:blipFill>
        <p:spPr>
          <a:xfrm>
            <a:off x="8172400" y="260647"/>
            <a:ext cx="711200" cy="762000"/>
          </a:xfrm>
          <a:prstGeom prst="rect">
            <a:avLst/>
          </a:prstGeom>
          <a:noFill/>
          <a:ln>
            <a:noFill/>
          </a:ln>
        </p:spPr>
      </p:pic>
      <p:sp>
        <p:nvSpPr>
          <p:cNvPr id="18" name="Shape 223">
            <a:extLst>
              <a:ext uri="{FF2B5EF4-FFF2-40B4-BE49-F238E27FC236}">
                <a16:creationId xmlns:a16="http://schemas.microsoft.com/office/drawing/2014/main" xmlns="" id="{E23674C8-DF6F-445F-A311-54882E2AA41D}"/>
              </a:ext>
            </a:extLst>
          </p:cNvPr>
          <p:cNvSpPr/>
          <p:nvPr/>
        </p:nvSpPr>
        <p:spPr>
          <a:xfrm>
            <a:off x="4571998" y="1444372"/>
            <a:ext cx="3995802" cy="406219"/>
          </a:xfrm>
          <a:prstGeom prst="rect">
            <a:avLst/>
          </a:prstGeom>
          <a:solidFill>
            <a:srgbClr val="97E8D7"/>
          </a:solidFill>
          <a:ln w="12700" cap="flat" cmpd="sng">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xmlns="" id="{44948174-0394-4326-B2FB-3CCE21FB747C}"/>
              </a:ext>
            </a:extLst>
          </p:cNvPr>
          <p:cNvSpPr/>
          <p:nvPr/>
        </p:nvSpPr>
        <p:spPr>
          <a:xfrm>
            <a:off x="621692" y="1444372"/>
            <a:ext cx="3950307" cy="406219"/>
          </a:xfrm>
          <a:prstGeom prst="rect">
            <a:avLst/>
          </a:prstGeom>
          <a:solidFill>
            <a:srgbClr val="BD60EF"/>
          </a:solidFill>
          <a:ln w="12700" cap="flat" cmpd="sng">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Tree>
    <p:extLst>
      <p:ext uri="{BB962C8B-B14F-4D97-AF65-F5344CB8AC3E}">
        <p14:creationId xmlns:p14="http://schemas.microsoft.com/office/powerpoint/2010/main" val="7330306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72439" y="3420376"/>
            <a:ext cx="8800676" cy="3259377"/>
          </a:xfrm>
          <a:prstGeom prst="rect">
            <a:avLst/>
          </a:prstGeom>
          <a:solidFill>
            <a:schemeClr val="bg2">
              <a:alpha val="13000"/>
            </a:scheme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63813" y="178249"/>
            <a:ext cx="8800676" cy="3240360"/>
          </a:xfrm>
          <a:prstGeom prst="rect">
            <a:avLst/>
          </a:prstGeom>
          <a:solidFill>
            <a:schemeClr val="accent2">
              <a:alpha val="30000"/>
            </a:scheme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B81BEFB5-B44B-A746-AD13-78F60F19D1C6}" type="slidenum">
              <a:rPr lang="en-US" smtClean="0"/>
              <a:t>‹#›</a:t>
            </a:fld>
            <a:endParaRPr lang="en-US"/>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tx2"/>
          </a:solidFill>
          <a:ln w="28575">
            <a:solidFill>
              <a:srgbClr val="AA32EA"/>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xmlns=""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tx2"/>
          </a:solidFill>
          <a:ln w="28575">
            <a:solidFill>
              <a:srgbClr val="AA32EA"/>
            </a:solidFill>
          </a:ln>
        </p:spPr>
        <p:txBody>
          <a:bodyPr anchor="ctr"/>
          <a:lstStyle>
            <a:lvl1pPr marL="0" indent="0" algn="ctr">
              <a:buNone/>
              <a:defRPr sz="1600">
                <a:solidFill>
                  <a:schemeClr val="tx2"/>
                </a:solidFill>
              </a:defRPr>
            </a:lvl1pPr>
          </a:lstStyle>
          <a:p>
            <a:pPr lvl="0"/>
            <a:r>
              <a:rPr lang="en-US"/>
              <a:t>Further information about the topic.</a:t>
            </a:r>
          </a:p>
        </p:txBody>
      </p:sp>
    </p:spTree>
    <p:extLst>
      <p:ext uri="{BB962C8B-B14F-4D97-AF65-F5344CB8AC3E}">
        <p14:creationId xmlns:p14="http://schemas.microsoft.com/office/powerpoint/2010/main" val="256181671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373909951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3636DD4-3030-3C4E-B0CA-BD7DA1983090}"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318982432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59586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xmlns=""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xmlns=""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xmlns=""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xmlns=""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xmlns=""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xmlns=""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8187522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05545649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xmlns=""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a:t>Vote!</a:t>
            </a:r>
          </a:p>
        </p:txBody>
      </p:sp>
    </p:spTree>
    <p:extLst>
      <p:ext uri="{BB962C8B-B14F-4D97-AF65-F5344CB8AC3E}">
        <p14:creationId xmlns:p14="http://schemas.microsoft.com/office/powerpoint/2010/main" val="324536349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a:t>Teachers note</a:t>
            </a:r>
          </a:p>
        </p:txBody>
      </p:sp>
    </p:spTree>
    <p:extLst>
      <p:ext uri="{BB962C8B-B14F-4D97-AF65-F5344CB8AC3E}">
        <p14:creationId xmlns:p14="http://schemas.microsoft.com/office/powerpoint/2010/main" val="94255758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246073683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xmlns=""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xmlns=""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xmlns=""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86028354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xmlns=""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xmlns=""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393282986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xmlns=""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xmlns=""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429325018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a:t>DRAG </a:t>
            </a:r>
          </a:p>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a:t>Learn about…</a:t>
            </a:r>
          </a:p>
        </p:txBody>
      </p:sp>
      <p:sp>
        <p:nvSpPr>
          <p:cNvPr id="3" name="Text Placeholder 2">
            <a:extLst>
              <a:ext uri="{FF2B5EF4-FFF2-40B4-BE49-F238E27FC236}">
                <a16:creationId xmlns:a16="http://schemas.microsoft.com/office/drawing/2014/main" xmlns=""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a:t>Further information about the topic.</a:t>
            </a:r>
          </a:p>
        </p:txBody>
      </p:sp>
    </p:spTree>
    <p:extLst>
      <p:ext uri="{BB962C8B-B14F-4D97-AF65-F5344CB8AC3E}">
        <p14:creationId xmlns:p14="http://schemas.microsoft.com/office/powerpoint/2010/main" val="41817536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xmlns=""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xmlns=""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xmlns=""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xmlns=""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xmlns=""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xmlns=""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xmlns=""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xmlns=""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xmlns=""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279652500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61828104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3636DD4-3030-3C4E-B0CA-BD7DA1983090}"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338472577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724873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cSld name="1_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tx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w="28575">
            <a:solidFill>
              <a:schemeClr val="bg2">
                <a:lumMod val="20000"/>
                <a:lumOff val="80000"/>
              </a:schemeClr>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109018038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xmlns=""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xmlns=""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xmlns=""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xmlns=""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xmlns=""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xmlns=""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168844532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93622550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xmlns=""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a:t>Vote!</a:t>
            </a:r>
          </a:p>
        </p:txBody>
      </p:sp>
    </p:spTree>
    <p:extLst>
      <p:ext uri="{BB962C8B-B14F-4D97-AF65-F5344CB8AC3E}">
        <p14:creationId xmlns:p14="http://schemas.microsoft.com/office/powerpoint/2010/main" val="288271293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a:t>Teachers note</a:t>
            </a:r>
          </a:p>
        </p:txBody>
      </p:sp>
    </p:spTree>
    <p:extLst>
      <p:ext uri="{BB962C8B-B14F-4D97-AF65-F5344CB8AC3E}">
        <p14:creationId xmlns:p14="http://schemas.microsoft.com/office/powerpoint/2010/main" val="343580181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346622150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xmlns=""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xmlns=""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xmlns=""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17766431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xmlns=""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xmlns=""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410759207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xmlns=""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xmlns=""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423253819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a:t>DRAG </a:t>
            </a:r>
          </a:p>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a:t>Learn about…</a:t>
            </a:r>
          </a:p>
        </p:txBody>
      </p:sp>
      <p:sp>
        <p:nvSpPr>
          <p:cNvPr id="3" name="Text Placeholder 2">
            <a:extLst>
              <a:ext uri="{FF2B5EF4-FFF2-40B4-BE49-F238E27FC236}">
                <a16:creationId xmlns:a16="http://schemas.microsoft.com/office/drawing/2014/main" xmlns=""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a:t>Further information about the topic.</a:t>
            </a:r>
          </a:p>
        </p:txBody>
      </p:sp>
    </p:spTree>
    <p:extLst>
      <p:ext uri="{BB962C8B-B14F-4D97-AF65-F5344CB8AC3E}">
        <p14:creationId xmlns:p14="http://schemas.microsoft.com/office/powerpoint/2010/main" val="428056281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xmlns=""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xmlns=""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xmlns=""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xmlns=""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xmlns=""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xmlns=""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xmlns=""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xmlns=""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xmlns=""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40196999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97211286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6203218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997527" y="274638"/>
            <a:ext cx="6847062"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endParaRPr lang="en-US" dirty="0"/>
          </a:p>
        </p:txBody>
      </p:sp>
      <p:pic>
        <p:nvPicPr>
          <p:cNvPr id="7" name="Picture 6">
            <a:extLst>
              <a:ext uri="{FF2B5EF4-FFF2-40B4-BE49-F238E27FC236}">
                <a16:creationId xmlns:a16="http://schemas.microsoft.com/office/drawing/2014/main" xmlns="" id="{09746B77-5514-4F25-8039-1A1E79B459FC}"/>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68346490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9822DD32-0D5A-4EB5-88D4-5D09DCA5E318}"/>
              </a:ext>
            </a:extLst>
          </p:cNvPr>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dirty="0"/>
              <a:t>Centre Question</a:t>
            </a:r>
          </a:p>
        </p:txBody>
      </p:sp>
      <p:pic>
        <p:nvPicPr>
          <p:cNvPr id="4" name="Picture 3">
            <a:extLst>
              <a:ext uri="{FF2B5EF4-FFF2-40B4-BE49-F238E27FC236}">
                <a16:creationId xmlns:a16="http://schemas.microsoft.com/office/drawing/2014/main" xmlns="" id="{72DF12BC-5F83-4042-823D-DADE2A3F7E6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19798807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xmlns="" id="{68D707C2-7BA7-49C9-BBBE-FE2DFB3B96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xmlns="" id="{A99762AC-3D98-44C7-B89F-F0413A501885}"/>
              </a:ext>
            </a:extLst>
          </p:cNvPr>
          <p:cNvSpPr txBox="1">
            <a:spLocks/>
          </p:cNvSpPr>
          <p:nvPr/>
        </p:nvSpPr>
        <p:spPr>
          <a:xfrm>
            <a:off x="4724400" y="3018752"/>
            <a:ext cx="3802930"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800" b="1" dirty="0">
                <a:solidFill>
                  <a:srgbClr val="6088EF"/>
                </a:solidFill>
                <a:latin typeface="Century Gothic" panose="020B0502020202020204" pitchFamily="34" charset="0"/>
                <a:ea typeface="Lato"/>
                <a:cs typeface="Lato"/>
                <a:sym typeface="Lato"/>
              </a:rPr>
              <a:t>Primary KS1</a:t>
            </a:r>
          </a:p>
          <a:p>
            <a:pPr algn="ctr">
              <a:lnSpc>
                <a:spcPct val="150000"/>
              </a:lnSpc>
              <a:spcBef>
                <a:spcPts val="800"/>
              </a:spcBef>
              <a:buClr>
                <a:srgbClr val="97E8D7"/>
              </a:buClr>
              <a:buSzPct val="100000"/>
              <a:buFont typeface="Arial"/>
              <a:buNone/>
            </a:pPr>
            <a:endParaRPr lang="en-GB" sz="4800" b="1" dirty="0">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xmlns="" id="{99598F9C-8083-495F-89E8-97B92D4095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xmlns="" id="{619F7E51-A50C-4FE6-BAF9-5399E7F57E35}"/>
              </a:ext>
            </a:extLst>
          </p:cNvPr>
          <p:cNvPicPr>
            <a:picLocks noChangeAspect="1"/>
          </p:cNvPicPr>
          <p:nvPr/>
        </p:nvPicPr>
        <p:blipFill>
          <a:blip r:embed="rId4"/>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xmlns=""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xmlns=""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xmlns="" id="{F8FF0AA5-BBF4-4B39-9B64-2B2E4BED08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308966523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a:xfrm>
            <a:off x="6553200" y="6356352"/>
            <a:ext cx="2133600" cy="365125"/>
          </a:xfrm>
          <a:prstGeom prst="rect">
            <a:avLst/>
          </a:prstGeom>
        </p:spPr>
        <p:txBody>
          <a:bodyPr/>
          <a:lstStyle/>
          <a:p>
            <a:fld id="{B81BEFB5-B44B-A746-AD13-78F60F19D1C6}"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w="28575">
            <a:solidFill>
              <a:schemeClr val="tx2"/>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w="28575">
            <a:solidFill>
              <a:schemeClr val="tx2"/>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w="28575">
            <a:solidFill>
              <a:schemeClr val="tx2"/>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w="28575">
            <a:solidFill>
              <a:schemeClr val="tx2"/>
            </a:solidFill>
          </a:ln>
        </p:spPr>
        <p:txBody>
          <a:bodyPr anchor="ctr">
            <a:normAutofit/>
          </a:bodyPr>
          <a:lstStyle>
            <a:lvl1pPr marL="0" indent="0" algn="ctr">
              <a:buNone/>
              <a:defRPr sz="1800"/>
            </a:lvl1pPr>
          </a:lstStyle>
          <a:p>
            <a:pPr lvl="0"/>
            <a:r>
              <a:rPr lang="en-US"/>
              <a:t>Vote!</a:t>
            </a:r>
          </a:p>
        </p:txBody>
      </p:sp>
      <p:pic>
        <p:nvPicPr>
          <p:cNvPr id="15" name="Picture 14">
            <a:extLst>
              <a:ext uri="{FF2B5EF4-FFF2-40B4-BE49-F238E27FC236}">
                <a16:creationId xmlns:a16="http://schemas.microsoft.com/office/drawing/2014/main" xmlns="" id="{36A6997C-D971-4035-B1E0-C3AFCF4B9EF5}"/>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3742046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dirty="0"/>
              <a:t>Commonly used boxes</a:t>
            </a:r>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780879" y="3832016"/>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800" b="1"/>
            </a:lvl1pPr>
            <a:lvl2pPr marL="457200" indent="0" algn="ctr">
              <a:buNone/>
              <a:defRPr sz="1800"/>
            </a:lvl2pPr>
          </a:lstStyle>
          <a:p>
            <a:pPr lvl="0"/>
            <a:r>
              <a:rPr lang="en-US" dirty="0"/>
              <a:t>Activity Title (X mins)</a:t>
            </a:r>
          </a:p>
          <a:p>
            <a:pPr lvl="1"/>
            <a:r>
              <a:rPr lang="en-US" dirty="0"/>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1137921"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800"/>
            </a:lvl1pPr>
          </a:lstStyle>
          <a:p>
            <a:pPr lvl="0"/>
            <a:r>
              <a:rPr lang="en-US" dirty="0"/>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180231"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800" b="1"/>
            </a:lvl1pPr>
          </a:lstStyle>
          <a:p>
            <a:pPr lvl="0"/>
            <a:r>
              <a:rPr lang="en-US" dirty="0"/>
              <a:t>SEND/Definition Box:</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180230"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dirty="0"/>
              <a:t>Teachers note</a:t>
            </a:r>
          </a:p>
        </p:txBody>
      </p:sp>
      <p:sp>
        <p:nvSpPr>
          <p:cNvPr id="9" name="Text Placeholder 7">
            <a:extLst>
              <a:ext uri="{FF2B5EF4-FFF2-40B4-BE49-F238E27FC236}">
                <a16:creationId xmlns:a16="http://schemas.microsoft.com/office/drawing/2014/main" xmlns="" id="{3F182A14-3F1D-476C-86EF-54A1A5D78CEF}"/>
              </a:ext>
            </a:extLst>
          </p:cNvPr>
          <p:cNvSpPr>
            <a:spLocks noGrp="1"/>
          </p:cNvSpPr>
          <p:nvPr>
            <p:ph type="body" sz="quarter" idx="19" hasCustomPrompt="1"/>
          </p:nvPr>
        </p:nvSpPr>
        <p:spPr>
          <a:xfrm>
            <a:off x="1136742"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800">
                <a:solidFill>
                  <a:schemeClr val="tx1"/>
                </a:solidFill>
              </a:defRPr>
            </a:lvl1pPr>
          </a:lstStyle>
          <a:p>
            <a:pPr lvl="0"/>
            <a:r>
              <a:rPr lang="en-US" dirty="0"/>
              <a:t>Information box</a:t>
            </a:r>
          </a:p>
        </p:txBody>
      </p:sp>
      <p:sp>
        <p:nvSpPr>
          <p:cNvPr id="7" name="Text Placeholder 6">
            <a:extLst>
              <a:ext uri="{FF2B5EF4-FFF2-40B4-BE49-F238E27FC236}">
                <a16:creationId xmlns:a16="http://schemas.microsoft.com/office/drawing/2014/main" xmlns=""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lstStyle>
            <a:lvl1pPr algn="ctr">
              <a:defRPr sz="1800" b="1">
                <a:solidFill>
                  <a:schemeClr val="bg1"/>
                </a:solidFill>
              </a:defRPr>
            </a:lvl1pPr>
            <a:lvl2pPr algn="ctr">
              <a:defRPr sz="1800">
                <a:solidFill>
                  <a:schemeClr val="bg1"/>
                </a:solidFill>
              </a:defRPr>
            </a:lvl2pPr>
          </a:lstStyle>
          <a:p>
            <a:pPr lvl="0"/>
            <a:r>
              <a:rPr lang="en-US" dirty="0"/>
              <a:t>Challenge:</a:t>
            </a:r>
          </a:p>
          <a:p>
            <a:pPr lvl="1"/>
            <a:r>
              <a:rPr lang="en-US" dirty="0"/>
              <a:t>Information</a:t>
            </a:r>
          </a:p>
        </p:txBody>
      </p:sp>
      <p:pic>
        <p:nvPicPr>
          <p:cNvPr id="14" name="Picture 13">
            <a:extLst>
              <a:ext uri="{FF2B5EF4-FFF2-40B4-BE49-F238E27FC236}">
                <a16:creationId xmlns:a16="http://schemas.microsoft.com/office/drawing/2014/main" xmlns="" id="{5EC2DD7D-13A1-4654-9AF7-342A85C83E1F}"/>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04788352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marL="285750" indent="-285750">
              <a:buClr>
                <a:schemeClr val="tx2"/>
              </a:buClr>
              <a:buFont typeface="Arial" panose="020B0604020202020204" pitchFamily="34" charset="0"/>
              <a:buChar char="•"/>
              <a:defRPr sz="18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1413428" y="274639"/>
            <a:ext cx="6350924" cy="1199413"/>
          </a:xfr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8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pic>
        <p:nvPicPr>
          <p:cNvPr id="17" name="Picture 16">
            <a:extLst>
              <a:ext uri="{FF2B5EF4-FFF2-40B4-BE49-F238E27FC236}">
                <a16:creationId xmlns:a16="http://schemas.microsoft.com/office/drawing/2014/main" xmlns="" id="{80F29C03-D938-433F-A1E7-4F12140050D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9" name="Picture 18">
            <a:extLst>
              <a:ext uri="{FF2B5EF4-FFF2-40B4-BE49-F238E27FC236}">
                <a16:creationId xmlns:a16="http://schemas.microsoft.com/office/drawing/2014/main" xmlns="" id="{A8E46BB5-0739-4F12-916E-AFEBF7481CC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028420" y="4815984"/>
            <a:ext cx="925606" cy="1832996"/>
          </a:xfrm>
          <a:prstGeom prst="rect">
            <a:avLst/>
          </a:prstGeom>
        </p:spPr>
      </p:pic>
    </p:spTree>
    <p:extLst>
      <p:ext uri="{BB962C8B-B14F-4D97-AF65-F5344CB8AC3E}">
        <p14:creationId xmlns:p14="http://schemas.microsoft.com/office/powerpoint/2010/main" val="170081816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xmlns="" id="{B52A438F-2695-440D-854D-0CC3F37C783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12020" y="2081054"/>
            <a:ext cx="1319960" cy="2613944"/>
          </a:xfrm>
          <a:prstGeom prst="rect">
            <a:avLst/>
          </a:prstGeom>
        </p:spPr>
      </p:pic>
      <p:sp>
        <p:nvSpPr>
          <p:cNvPr id="17" name="Shape 246">
            <a:extLst>
              <a:ext uri="{FF2B5EF4-FFF2-40B4-BE49-F238E27FC236}">
                <a16:creationId xmlns:a16="http://schemas.microsoft.com/office/drawing/2014/main" xmlns="" id="{8AFFC216-EEEB-467D-8388-03354B848E3A}"/>
              </a:ext>
            </a:extLst>
          </p:cNvPr>
          <p:cNvSpPr txBox="1">
            <a:spLocks/>
          </p:cNvSpPr>
          <p:nvPr/>
        </p:nvSpPr>
        <p:spPr>
          <a:xfrm>
            <a:off x="2517061" y="491063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xmlns="" id="{57C681F7-8021-46FE-BF20-494C76A5D9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xmlns="" id="{065A866F-2833-4390-B33F-EC2AE32C86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xmlns="" id="{07CC0623-67D0-4915-81A6-24FED169EC7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 name="TextBox 1">
            <a:extLst>
              <a:ext uri="{FF2B5EF4-FFF2-40B4-BE49-F238E27FC236}">
                <a16:creationId xmlns:a16="http://schemas.microsoft.com/office/drawing/2014/main" xmlns="" id="{55D89BCA-8D45-46A4-9D50-7C9779FEBA2A}"/>
              </a:ext>
            </a:extLst>
          </p:cNvPr>
          <p:cNvSpPr txBox="1"/>
          <p:nvPr/>
        </p:nvSpPr>
        <p:spPr>
          <a:xfrm>
            <a:off x="1295635" y="572758"/>
            <a:ext cx="6552728" cy="1292662"/>
          </a:xfrm>
          <a:prstGeom prst="rect">
            <a:avLst/>
          </a:prstGeom>
          <a:noFill/>
        </p:spPr>
        <p:txBody>
          <a:bodyPr wrap="square" rtlCol="0">
            <a:spAutoFit/>
          </a:bodyPr>
          <a:lstStyle/>
          <a:p>
            <a:pPr algn="ct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Vote Now on…</a:t>
            </a:r>
            <a:r>
              <a:rPr lang="en-GB" sz="2600" kern="1200" dirty="0">
                <a:solidFill>
                  <a:schemeClr val="tx1"/>
                </a:solidFill>
                <a:latin typeface="+mn-lt"/>
                <a:ea typeface="Lato" panose="020F0502020204030203" pitchFamily="34" charset="0"/>
                <a:cs typeface="Lato" panose="020F0502020204030203" pitchFamily="34" charset="0"/>
                <a:sym typeface="Calibri"/>
              </a:rPr>
              <a:t/>
            </a:r>
            <a:br>
              <a:rPr lang="en-GB" sz="2600" kern="1200" dirty="0">
                <a:solidFill>
                  <a:schemeClr val="tx1"/>
                </a:solidFill>
                <a:latin typeface="+mn-lt"/>
                <a:ea typeface="Lato" panose="020F0502020204030203" pitchFamily="34" charset="0"/>
                <a:cs typeface="Lato" panose="020F0502020204030203" pitchFamily="34" charset="0"/>
                <a:sym typeface="Calibri"/>
              </a:rPr>
            </a:b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
            </a:r>
            <a:b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br>
            <a:r>
              <a:rPr lang="en-GB" sz="2600" b="1" i="0" u="sng" strike="noStrike" kern="1200" cap="none" dirty="0">
                <a:solidFill>
                  <a:schemeClr val="tx1"/>
                </a:solidFill>
                <a:latin typeface="+mn-lt"/>
                <a:ea typeface="Lato" panose="020F0502020204030203" pitchFamily="34" charset="0"/>
                <a:cs typeface="Lato" panose="020F0502020204030203" pitchFamily="34" charset="0"/>
                <a:sym typeface="Calibri"/>
              </a:rPr>
              <a:t>www.votesforschools.com</a:t>
            </a: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 </a:t>
            </a:r>
            <a:endParaRPr lang="en-GB" sz="2600" dirty="0"/>
          </a:p>
        </p:txBody>
      </p:sp>
    </p:spTree>
    <p:extLst>
      <p:ext uri="{BB962C8B-B14F-4D97-AF65-F5344CB8AC3E}">
        <p14:creationId xmlns:p14="http://schemas.microsoft.com/office/powerpoint/2010/main" val="228703082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3636DD4-3030-3C4E-B0CA-BD7DA1983090}"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238173122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534845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309706805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1_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tx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w="28575">
            <a:solidFill>
              <a:schemeClr val="bg2">
                <a:lumMod val="20000"/>
                <a:lumOff val="80000"/>
              </a:schemeClr>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35853340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676538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997527" y="274638"/>
            <a:ext cx="6847062"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endParaRPr lang="en-US" dirty="0"/>
          </a:p>
        </p:txBody>
      </p:sp>
      <p:pic>
        <p:nvPicPr>
          <p:cNvPr id="7" name="Picture 6">
            <a:extLst>
              <a:ext uri="{FF2B5EF4-FFF2-40B4-BE49-F238E27FC236}">
                <a16:creationId xmlns:a16="http://schemas.microsoft.com/office/drawing/2014/main" xmlns="" id="{09746B77-5514-4F25-8039-1A1E79B459FC}"/>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881955033"/>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9822DD32-0D5A-4EB5-88D4-5D09DCA5E318}"/>
              </a:ext>
            </a:extLst>
          </p:cNvPr>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dirty="0"/>
              <a:t>Centre Question</a:t>
            </a:r>
          </a:p>
        </p:txBody>
      </p:sp>
      <p:pic>
        <p:nvPicPr>
          <p:cNvPr id="4" name="Picture 3">
            <a:extLst>
              <a:ext uri="{FF2B5EF4-FFF2-40B4-BE49-F238E27FC236}">
                <a16:creationId xmlns:a16="http://schemas.microsoft.com/office/drawing/2014/main" xmlns="" id="{72DF12BC-5F83-4042-823D-DADE2A3F7E6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15628964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xmlns="" id="{68D707C2-7BA7-49C9-BBBE-FE2DFB3B96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xmlns="" id="{A99762AC-3D98-44C7-B89F-F0413A501885}"/>
              </a:ext>
            </a:extLst>
          </p:cNvPr>
          <p:cNvSpPr txBox="1">
            <a:spLocks/>
          </p:cNvSpPr>
          <p:nvPr/>
        </p:nvSpPr>
        <p:spPr>
          <a:xfrm>
            <a:off x="4724400" y="3018752"/>
            <a:ext cx="3802930"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800" b="1" dirty="0">
                <a:solidFill>
                  <a:srgbClr val="6088EF"/>
                </a:solidFill>
                <a:latin typeface="Century Gothic" panose="020B0502020202020204" pitchFamily="34" charset="0"/>
                <a:ea typeface="Lato"/>
                <a:cs typeface="Lato"/>
                <a:sym typeface="Lato"/>
              </a:rPr>
              <a:t>Primary KS2</a:t>
            </a:r>
          </a:p>
          <a:p>
            <a:pPr algn="ctr">
              <a:lnSpc>
                <a:spcPct val="150000"/>
              </a:lnSpc>
              <a:spcBef>
                <a:spcPts val="800"/>
              </a:spcBef>
              <a:buClr>
                <a:srgbClr val="97E8D7"/>
              </a:buClr>
              <a:buSzPct val="100000"/>
              <a:buFont typeface="Arial"/>
              <a:buNone/>
            </a:pPr>
            <a:endParaRPr lang="en-GB" sz="4800" b="1" dirty="0">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xmlns="" id="{99598F9C-8083-495F-89E8-97B92D4095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xmlns="" id="{619F7E51-A50C-4FE6-BAF9-5399E7F57E35}"/>
              </a:ext>
            </a:extLst>
          </p:cNvPr>
          <p:cNvPicPr>
            <a:picLocks noChangeAspect="1"/>
          </p:cNvPicPr>
          <p:nvPr/>
        </p:nvPicPr>
        <p:blipFill>
          <a:blip r:embed="rId4"/>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xmlns=""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xmlns=""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xmlns="" id="{F8FF0AA5-BBF4-4B39-9B64-2B2E4BED08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182308806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1_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xmlns="" id="{68D707C2-7BA7-49C9-BBBE-FE2DFB3B96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xmlns="" id="{A99762AC-3D98-44C7-B89F-F0413A501885}"/>
              </a:ext>
            </a:extLst>
          </p:cNvPr>
          <p:cNvSpPr txBox="1">
            <a:spLocks/>
          </p:cNvSpPr>
          <p:nvPr/>
        </p:nvSpPr>
        <p:spPr>
          <a:xfrm>
            <a:off x="3084022" y="3018752"/>
            <a:ext cx="5443308"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800" b="1" dirty="0">
                <a:solidFill>
                  <a:srgbClr val="6088EF"/>
                </a:solidFill>
                <a:latin typeface="Century Gothic" panose="020B0502020202020204" pitchFamily="34" charset="0"/>
                <a:ea typeface="Lato"/>
                <a:cs typeface="Lato"/>
                <a:sym typeface="Lato"/>
              </a:rPr>
              <a:t>Primary Assembly</a:t>
            </a:r>
          </a:p>
          <a:p>
            <a:pPr algn="ctr">
              <a:lnSpc>
                <a:spcPct val="150000"/>
              </a:lnSpc>
              <a:spcBef>
                <a:spcPts val="800"/>
              </a:spcBef>
              <a:buClr>
                <a:srgbClr val="97E8D7"/>
              </a:buClr>
              <a:buSzPct val="100000"/>
              <a:buFont typeface="Arial"/>
              <a:buNone/>
            </a:pPr>
            <a:endParaRPr lang="en-GB" sz="4800" b="1" dirty="0">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xmlns="" id="{99598F9C-8083-495F-89E8-97B92D4095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xmlns="" id="{619F7E51-A50C-4FE6-BAF9-5399E7F57E35}"/>
              </a:ext>
            </a:extLst>
          </p:cNvPr>
          <p:cNvPicPr>
            <a:picLocks noChangeAspect="1"/>
          </p:cNvPicPr>
          <p:nvPr/>
        </p:nvPicPr>
        <p:blipFill>
          <a:blip r:embed="rId4"/>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xmlns=""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xmlns=""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xmlns="" id="{F8FF0AA5-BBF4-4B39-9B64-2B2E4BED08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330015276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a:xfrm>
            <a:off x="6553200" y="6356352"/>
            <a:ext cx="2133600" cy="365125"/>
          </a:xfrm>
          <a:prstGeom prst="rect">
            <a:avLst/>
          </a:prstGeom>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pic>
        <p:nvPicPr>
          <p:cNvPr id="15" name="Picture 14">
            <a:extLst>
              <a:ext uri="{FF2B5EF4-FFF2-40B4-BE49-F238E27FC236}">
                <a16:creationId xmlns:a16="http://schemas.microsoft.com/office/drawing/2014/main" xmlns="" id="{36A6997C-D971-4035-B1E0-C3AFCF4B9EF5}"/>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05328449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dirty="0"/>
              <a:t>Commonly used boxes</a:t>
            </a:r>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780879" y="3832016"/>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600" b="1"/>
            </a:lvl1pPr>
            <a:lvl2pPr marL="457200" indent="0" algn="ctr">
              <a:buNone/>
              <a:defRPr sz="1600"/>
            </a:lvl2pPr>
          </a:lstStyle>
          <a:p>
            <a:pPr lvl="0"/>
            <a:r>
              <a:rPr lang="en-US" dirty="0"/>
              <a:t>Activity Title (X mins)</a:t>
            </a:r>
          </a:p>
          <a:p>
            <a:pPr lvl="1"/>
            <a:r>
              <a:rPr lang="en-US" dirty="0"/>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1137921"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600"/>
            </a:lvl1pPr>
          </a:lstStyle>
          <a:p>
            <a:pPr lvl="0"/>
            <a:r>
              <a:rPr lang="en-US" dirty="0"/>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180231"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600" b="1"/>
            </a:lvl1pPr>
          </a:lstStyle>
          <a:p>
            <a:pPr lvl="0"/>
            <a:r>
              <a:rPr lang="en-US" dirty="0"/>
              <a:t>SEND/Definition Box:</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180230"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dirty="0"/>
              <a:t>Teachers note</a:t>
            </a:r>
          </a:p>
        </p:txBody>
      </p:sp>
      <p:sp>
        <p:nvSpPr>
          <p:cNvPr id="9" name="Text Placeholder 7">
            <a:extLst>
              <a:ext uri="{FF2B5EF4-FFF2-40B4-BE49-F238E27FC236}">
                <a16:creationId xmlns:a16="http://schemas.microsoft.com/office/drawing/2014/main" xmlns="" id="{3F182A14-3F1D-476C-86EF-54A1A5D78CEF}"/>
              </a:ext>
            </a:extLst>
          </p:cNvPr>
          <p:cNvSpPr>
            <a:spLocks noGrp="1"/>
          </p:cNvSpPr>
          <p:nvPr>
            <p:ph type="body" sz="quarter" idx="19" hasCustomPrompt="1"/>
          </p:nvPr>
        </p:nvSpPr>
        <p:spPr>
          <a:xfrm>
            <a:off x="1136742"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600">
                <a:solidFill>
                  <a:schemeClr val="tx1"/>
                </a:solidFill>
              </a:defRPr>
            </a:lvl1pPr>
          </a:lstStyle>
          <a:p>
            <a:pPr lvl="0"/>
            <a:r>
              <a:rPr lang="en-US" dirty="0"/>
              <a:t>Information box</a:t>
            </a:r>
          </a:p>
        </p:txBody>
      </p:sp>
      <p:sp>
        <p:nvSpPr>
          <p:cNvPr id="7" name="Text Placeholder 6">
            <a:extLst>
              <a:ext uri="{FF2B5EF4-FFF2-40B4-BE49-F238E27FC236}">
                <a16:creationId xmlns:a16="http://schemas.microsoft.com/office/drawing/2014/main" xmlns=""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normAutofit/>
          </a:bodyPr>
          <a:lstStyle>
            <a:lvl1pPr algn="ctr">
              <a:defRPr sz="1600" b="1">
                <a:solidFill>
                  <a:schemeClr val="bg1"/>
                </a:solidFill>
              </a:defRPr>
            </a:lvl1pPr>
            <a:lvl2pPr algn="ctr">
              <a:defRPr sz="1600">
                <a:solidFill>
                  <a:schemeClr val="bg1"/>
                </a:solidFill>
              </a:defRPr>
            </a:lvl2pPr>
          </a:lstStyle>
          <a:p>
            <a:pPr lvl="0"/>
            <a:r>
              <a:rPr lang="en-US" dirty="0"/>
              <a:t>Challenge:</a:t>
            </a:r>
          </a:p>
          <a:p>
            <a:pPr lvl="1"/>
            <a:r>
              <a:rPr lang="en-US" dirty="0"/>
              <a:t>Information</a:t>
            </a:r>
          </a:p>
        </p:txBody>
      </p:sp>
      <p:pic>
        <p:nvPicPr>
          <p:cNvPr id="14" name="Picture 13">
            <a:extLst>
              <a:ext uri="{FF2B5EF4-FFF2-40B4-BE49-F238E27FC236}">
                <a16:creationId xmlns:a16="http://schemas.microsoft.com/office/drawing/2014/main" xmlns="" id="{5EC2DD7D-13A1-4654-9AF7-342A85C83E1F}"/>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05449078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1413428" y="274639"/>
            <a:ext cx="6350924" cy="1199413"/>
          </a:xfr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pic>
        <p:nvPicPr>
          <p:cNvPr id="17" name="Picture 16">
            <a:extLst>
              <a:ext uri="{FF2B5EF4-FFF2-40B4-BE49-F238E27FC236}">
                <a16:creationId xmlns:a16="http://schemas.microsoft.com/office/drawing/2014/main" xmlns="" id="{80F29C03-D938-433F-A1E7-4F12140050D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9" name="Picture 18">
            <a:extLst>
              <a:ext uri="{FF2B5EF4-FFF2-40B4-BE49-F238E27FC236}">
                <a16:creationId xmlns:a16="http://schemas.microsoft.com/office/drawing/2014/main" xmlns="" id="{A8E46BB5-0739-4F12-916E-AFEBF7481CC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028420" y="4815984"/>
            <a:ext cx="925606" cy="1832996"/>
          </a:xfrm>
          <a:prstGeom prst="rect">
            <a:avLst/>
          </a:prstGeom>
        </p:spPr>
      </p:pic>
    </p:spTree>
    <p:extLst>
      <p:ext uri="{BB962C8B-B14F-4D97-AF65-F5344CB8AC3E}">
        <p14:creationId xmlns:p14="http://schemas.microsoft.com/office/powerpoint/2010/main" val="185865811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xmlns="" id="{B52A438F-2695-440D-854D-0CC3F37C783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12020" y="2081054"/>
            <a:ext cx="1319960" cy="2613944"/>
          </a:xfrm>
          <a:prstGeom prst="rect">
            <a:avLst/>
          </a:prstGeom>
        </p:spPr>
      </p:pic>
      <p:sp>
        <p:nvSpPr>
          <p:cNvPr id="17" name="Shape 246">
            <a:extLst>
              <a:ext uri="{FF2B5EF4-FFF2-40B4-BE49-F238E27FC236}">
                <a16:creationId xmlns:a16="http://schemas.microsoft.com/office/drawing/2014/main" xmlns="" id="{8AFFC216-EEEB-467D-8388-03354B848E3A}"/>
              </a:ext>
            </a:extLst>
          </p:cNvPr>
          <p:cNvSpPr txBox="1">
            <a:spLocks/>
          </p:cNvSpPr>
          <p:nvPr/>
        </p:nvSpPr>
        <p:spPr>
          <a:xfrm>
            <a:off x="2517061" y="491063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xmlns="" id="{57C681F7-8021-46FE-BF20-494C76A5D9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xmlns="" id="{065A866F-2833-4390-B33F-EC2AE32C86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xmlns="" id="{07CC0623-67D0-4915-81A6-24FED169EC7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 name="TextBox 1">
            <a:extLst>
              <a:ext uri="{FF2B5EF4-FFF2-40B4-BE49-F238E27FC236}">
                <a16:creationId xmlns:a16="http://schemas.microsoft.com/office/drawing/2014/main" xmlns="" id="{55D89BCA-8D45-46A4-9D50-7C9779FEBA2A}"/>
              </a:ext>
            </a:extLst>
          </p:cNvPr>
          <p:cNvSpPr txBox="1"/>
          <p:nvPr/>
        </p:nvSpPr>
        <p:spPr>
          <a:xfrm>
            <a:off x="1295635" y="572758"/>
            <a:ext cx="6552728" cy="1292662"/>
          </a:xfrm>
          <a:prstGeom prst="rect">
            <a:avLst/>
          </a:prstGeom>
          <a:noFill/>
        </p:spPr>
        <p:txBody>
          <a:bodyPr wrap="square" rtlCol="0">
            <a:spAutoFit/>
          </a:bodyPr>
          <a:lstStyle/>
          <a:p>
            <a:pPr algn="ct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Vote Now on…</a:t>
            </a:r>
            <a:r>
              <a:rPr lang="en-GB" sz="2600" kern="1200" dirty="0">
                <a:solidFill>
                  <a:schemeClr val="tx1"/>
                </a:solidFill>
                <a:latin typeface="+mn-lt"/>
                <a:ea typeface="Lato" panose="020F0502020204030203" pitchFamily="34" charset="0"/>
                <a:cs typeface="Lato" panose="020F0502020204030203" pitchFamily="34" charset="0"/>
                <a:sym typeface="Calibri"/>
              </a:rPr>
              <a:t/>
            </a:r>
            <a:br>
              <a:rPr lang="en-GB" sz="2600" kern="1200" dirty="0">
                <a:solidFill>
                  <a:schemeClr val="tx1"/>
                </a:solidFill>
                <a:latin typeface="+mn-lt"/>
                <a:ea typeface="Lato" panose="020F0502020204030203" pitchFamily="34" charset="0"/>
                <a:cs typeface="Lato" panose="020F0502020204030203" pitchFamily="34" charset="0"/>
                <a:sym typeface="Calibri"/>
              </a:rPr>
            </a:b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
            </a:r>
            <a:b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br>
            <a:r>
              <a:rPr lang="en-GB" sz="2600" b="1" i="0" u="sng" strike="noStrike" kern="1200" cap="none" dirty="0">
                <a:solidFill>
                  <a:schemeClr val="tx1"/>
                </a:solidFill>
                <a:latin typeface="+mn-lt"/>
                <a:ea typeface="Lato" panose="020F0502020204030203" pitchFamily="34" charset="0"/>
                <a:cs typeface="Lato" panose="020F0502020204030203" pitchFamily="34" charset="0"/>
                <a:sym typeface="Calibri"/>
              </a:rPr>
              <a:t>www.votesforschools.com</a:t>
            </a: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 </a:t>
            </a:r>
            <a:endParaRPr lang="en-GB" sz="2600" dirty="0"/>
          </a:p>
        </p:txBody>
      </p:sp>
    </p:spTree>
    <p:extLst>
      <p:ext uri="{BB962C8B-B14F-4D97-AF65-F5344CB8AC3E}">
        <p14:creationId xmlns:p14="http://schemas.microsoft.com/office/powerpoint/2010/main" val="412123871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680908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CC015642-D673-4A59-B7A1-9DC47DBD7005}"/>
              </a:ext>
            </a:extLst>
          </p:cNvPr>
          <p:cNvSpPr>
            <a:spLocks noGrp="1"/>
          </p:cNvSpPr>
          <p:nvPr>
            <p:ph type="title"/>
          </p:nvPr>
        </p:nvSpPr>
        <p:spPr>
          <a:xfrm>
            <a:off x="997526" y="274640"/>
            <a:ext cx="7689273" cy="570751"/>
          </a:xfrm>
          <a:prstGeom prst="rect">
            <a:avLst/>
          </a:prstGeom>
        </p:spPr>
        <p:txBody>
          <a:bodyPr/>
          <a:lstStyle/>
          <a:p>
            <a:r>
              <a:rPr lang="en-US"/>
              <a:t>Click to edit Master title style</a:t>
            </a:r>
            <a:endParaRPr lang="en-GB" dirty="0"/>
          </a:p>
        </p:txBody>
      </p:sp>
    </p:spTree>
    <p:extLst>
      <p:ext uri="{BB962C8B-B14F-4D97-AF65-F5344CB8AC3E}">
        <p14:creationId xmlns:p14="http://schemas.microsoft.com/office/powerpoint/2010/main" val="119710752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dirty="0"/>
              <a:t>Centre Question</a:t>
            </a:r>
          </a:p>
        </p:txBody>
      </p:sp>
      <p:pic>
        <p:nvPicPr>
          <p:cNvPr id="5" name="Picture 4">
            <a:extLst>
              <a:ext uri="{FF2B5EF4-FFF2-40B4-BE49-F238E27FC236}">
                <a16:creationId xmlns:a16="http://schemas.microsoft.com/office/drawing/2014/main" xmlns=""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56501879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4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xmlns=""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Third level</a:t>
            </a:r>
          </a:p>
        </p:txBody>
      </p:sp>
      <p:pic>
        <p:nvPicPr>
          <p:cNvPr id="5" name="Picture 4">
            <a:extLst>
              <a:ext uri="{FF2B5EF4-FFF2-40B4-BE49-F238E27FC236}">
                <a16:creationId xmlns:a16="http://schemas.microsoft.com/office/drawing/2014/main" xmlns="" id="{F8E919F7-64C3-4CFD-8AAF-B4B75A414348}"/>
              </a:ext>
            </a:extLst>
          </p:cNvPr>
          <p:cNvPicPr>
            <a:picLocks noChangeAspect="1"/>
          </p:cNvPicPr>
          <p:nvPr/>
        </p:nvPicPr>
        <p:blipFill>
          <a:blip r:embed="rId2"/>
          <a:stretch>
            <a:fillRect/>
          </a:stretch>
        </p:blipFill>
        <p:spPr>
          <a:xfrm>
            <a:off x="448731" y="2344363"/>
            <a:ext cx="8078599" cy="1561975"/>
          </a:xfrm>
          <a:prstGeom prst="rect">
            <a:avLst/>
          </a:prstGeom>
        </p:spPr>
      </p:pic>
      <p:sp>
        <p:nvSpPr>
          <p:cNvPr id="6" name="Shape 96">
            <a:extLst>
              <a:ext uri="{FF2B5EF4-FFF2-40B4-BE49-F238E27FC236}">
                <a16:creationId xmlns:a16="http://schemas.microsoft.com/office/drawing/2014/main" xmlns="" id="{54248BCF-05EA-4605-A9E1-4F0C88B7A185}"/>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dirty="0">
                <a:solidFill>
                  <a:schemeClr val="tx2"/>
                </a:solidFill>
                <a:latin typeface="Century Gothic" panose="020B0502020202020204" pitchFamily="34" charset="0"/>
                <a:ea typeface="Lato"/>
                <a:cs typeface="Lato"/>
                <a:sym typeface="Lato"/>
              </a:rPr>
              <a:t>Secondary 45</a:t>
            </a:r>
          </a:p>
        </p:txBody>
      </p:sp>
      <p:pic>
        <p:nvPicPr>
          <p:cNvPr id="7" name="Picture 6" descr="A picture containing clock&#10;&#10;Description automatically generated">
            <a:extLst>
              <a:ext uri="{FF2B5EF4-FFF2-40B4-BE49-F238E27FC236}">
                <a16:creationId xmlns:a16="http://schemas.microsoft.com/office/drawing/2014/main" xmlns="" id="{83C43B43-C71C-41F6-B198-4D6694AD6C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Tree>
    <p:extLst>
      <p:ext uri="{BB962C8B-B14F-4D97-AF65-F5344CB8AC3E}">
        <p14:creationId xmlns:p14="http://schemas.microsoft.com/office/powerpoint/2010/main" val="185288850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1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xmlns=""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Third level</a:t>
            </a:r>
          </a:p>
        </p:txBody>
      </p:sp>
      <p:sp>
        <p:nvSpPr>
          <p:cNvPr id="8" name="AutoShape 2" descr="https://files.slack.com/files-pri/T17G4CXPU-FEBQYG2CT/image_from_ios.jpg">
            <a:extLst>
              <a:ext uri="{FF2B5EF4-FFF2-40B4-BE49-F238E27FC236}">
                <a16:creationId xmlns:a16="http://schemas.microsoft.com/office/drawing/2014/main" xmlns=""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picture containing clock&#10;&#10;Description automatically generated">
            <a:extLst>
              <a:ext uri="{FF2B5EF4-FFF2-40B4-BE49-F238E27FC236}">
                <a16:creationId xmlns:a16="http://schemas.microsoft.com/office/drawing/2014/main" xmlns="" id="{66936C4A-AEC2-48E9-A9C6-8E16E3F5CF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
        <p:nvSpPr>
          <p:cNvPr id="12" name="Rectangle 11">
            <a:extLst>
              <a:ext uri="{FF2B5EF4-FFF2-40B4-BE49-F238E27FC236}">
                <a16:creationId xmlns:a16="http://schemas.microsoft.com/office/drawing/2014/main" xmlns=""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xmlns=""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xmlns="" id="{7D671993-6259-49DC-BD57-7D7E7F22D8D2}"/>
              </a:ext>
            </a:extLst>
          </p:cNvPr>
          <p:cNvSpPr/>
          <p:nvPr/>
        </p:nvSpPr>
        <p:spPr>
          <a:xfrm rot="2097780" flipH="1">
            <a:off x="1328225"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xmlns="" id="{B9FE6937-6C4C-4471-9530-DD2FB332BEBD}"/>
              </a:ext>
            </a:extLst>
          </p:cNvPr>
          <p:cNvPicPr>
            <a:picLocks noChangeAspect="1"/>
          </p:cNvPicPr>
          <p:nvPr/>
        </p:nvPicPr>
        <p:blipFill>
          <a:blip r:embed="rId3"/>
          <a:stretch>
            <a:fillRect/>
          </a:stretch>
        </p:blipFill>
        <p:spPr>
          <a:xfrm>
            <a:off x="448731" y="2334203"/>
            <a:ext cx="8078599" cy="1561975"/>
          </a:xfrm>
          <a:prstGeom prst="rect">
            <a:avLst/>
          </a:prstGeom>
        </p:spPr>
      </p:pic>
      <p:sp>
        <p:nvSpPr>
          <p:cNvPr id="16" name="Shape 96">
            <a:extLst>
              <a:ext uri="{FF2B5EF4-FFF2-40B4-BE49-F238E27FC236}">
                <a16:creationId xmlns:a16="http://schemas.microsoft.com/office/drawing/2014/main" xmlns="" id="{A433E38D-0CC7-4014-9D1F-7499547B33F3}"/>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dirty="0">
                <a:solidFill>
                  <a:schemeClr val="tx2"/>
                </a:solidFill>
                <a:latin typeface="Century Gothic" panose="020B0502020202020204" pitchFamily="34" charset="0"/>
                <a:ea typeface="Lato"/>
                <a:cs typeface="Lato"/>
                <a:sym typeface="Lato"/>
              </a:rPr>
              <a:t>Secondary 15</a:t>
            </a:r>
          </a:p>
        </p:txBody>
      </p:sp>
    </p:spTree>
    <p:extLst>
      <p:ext uri="{BB962C8B-B14F-4D97-AF65-F5344CB8AC3E}">
        <p14:creationId xmlns:p14="http://schemas.microsoft.com/office/powerpoint/2010/main" val="398933309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1_15 Cover">
    <p:spTree>
      <p:nvGrpSpPr>
        <p:cNvPr id="1" name=""/>
        <p:cNvGrpSpPr/>
        <p:nvPr/>
      </p:nvGrpSpPr>
      <p:grpSpPr>
        <a:xfrm>
          <a:off x="0" y="0"/>
          <a:ext cx="0" cy="0"/>
          <a:chOff x="0" y="0"/>
          <a:chExt cx="0" cy="0"/>
        </a:xfrm>
      </p:grpSpPr>
      <p:sp>
        <p:nvSpPr>
          <p:cNvPr id="8" name="AutoShape 2" descr="https://files.slack.com/files-pri/T17G4CXPU-FEBQYG2CT/image_from_ios.jpg">
            <a:extLst>
              <a:ext uri="{FF2B5EF4-FFF2-40B4-BE49-F238E27FC236}">
                <a16:creationId xmlns:a16="http://schemas.microsoft.com/office/drawing/2014/main" xmlns=""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picture containing clock&#10;&#10;Description automatically generated">
            <a:extLst>
              <a:ext uri="{FF2B5EF4-FFF2-40B4-BE49-F238E27FC236}">
                <a16:creationId xmlns:a16="http://schemas.microsoft.com/office/drawing/2014/main" xmlns="" id="{66936C4A-AEC2-48E9-A9C6-8E16E3F5CF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
        <p:nvSpPr>
          <p:cNvPr id="12" name="Rectangle 11">
            <a:extLst>
              <a:ext uri="{FF2B5EF4-FFF2-40B4-BE49-F238E27FC236}">
                <a16:creationId xmlns:a16="http://schemas.microsoft.com/office/drawing/2014/main" xmlns=""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xmlns=""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xmlns="" id="{7D671993-6259-49DC-BD57-7D7E7F22D8D2}"/>
              </a:ext>
            </a:extLst>
          </p:cNvPr>
          <p:cNvSpPr/>
          <p:nvPr/>
        </p:nvSpPr>
        <p:spPr>
          <a:xfrm rot="2097780" flipH="1">
            <a:off x="1328225"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xmlns="" id="{B9FE6937-6C4C-4471-9530-DD2FB332BEBD}"/>
              </a:ext>
            </a:extLst>
          </p:cNvPr>
          <p:cNvPicPr>
            <a:picLocks noChangeAspect="1"/>
          </p:cNvPicPr>
          <p:nvPr/>
        </p:nvPicPr>
        <p:blipFill>
          <a:blip r:embed="rId3"/>
          <a:stretch>
            <a:fillRect/>
          </a:stretch>
        </p:blipFill>
        <p:spPr>
          <a:xfrm>
            <a:off x="448731" y="2334203"/>
            <a:ext cx="8078599" cy="1561975"/>
          </a:xfrm>
          <a:prstGeom prst="rect">
            <a:avLst/>
          </a:prstGeom>
        </p:spPr>
      </p:pic>
      <p:sp>
        <p:nvSpPr>
          <p:cNvPr id="16" name="Shape 96">
            <a:extLst>
              <a:ext uri="{FF2B5EF4-FFF2-40B4-BE49-F238E27FC236}">
                <a16:creationId xmlns:a16="http://schemas.microsoft.com/office/drawing/2014/main" xmlns="" id="{A433E38D-0CC7-4014-9D1F-7499547B33F3}"/>
              </a:ext>
            </a:extLst>
          </p:cNvPr>
          <p:cNvSpPr txBox="1">
            <a:spLocks/>
          </p:cNvSpPr>
          <p:nvPr/>
        </p:nvSpPr>
        <p:spPr>
          <a:xfrm>
            <a:off x="2500547" y="3143108"/>
            <a:ext cx="6026784"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dirty="0">
                <a:solidFill>
                  <a:schemeClr val="tx2"/>
                </a:solidFill>
                <a:latin typeface="Century Gothic" panose="020B0502020202020204" pitchFamily="34" charset="0"/>
                <a:ea typeface="Lato"/>
                <a:cs typeface="Lato"/>
                <a:sym typeface="Lato"/>
              </a:rPr>
              <a:t>Secondary Assembly</a:t>
            </a:r>
          </a:p>
        </p:txBody>
      </p:sp>
    </p:spTree>
    <p:extLst>
      <p:ext uri="{BB962C8B-B14F-4D97-AF65-F5344CB8AC3E}">
        <p14:creationId xmlns:p14="http://schemas.microsoft.com/office/powerpoint/2010/main" val="69562223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xmlns="" id="{FC5DE063-A0D5-4722-AC4F-46FD6B5BDFD8}"/>
              </a:ext>
            </a:extLst>
          </p:cNvPr>
          <p:cNvSpPr/>
          <p:nvPr/>
        </p:nvSpPr>
        <p:spPr>
          <a:xfrm>
            <a:off x="540000" y="540000"/>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xmlns="" id="{9768A9B8-4B0A-4DD9-BD28-D8D11742A664}"/>
              </a:ext>
            </a:extLst>
          </p:cNvPr>
          <p:cNvSpPr>
            <a:spLocks noGrp="1"/>
          </p:cNvSpPr>
          <p:nvPr>
            <p:ph type="body" sz="quarter" idx="13" hasCustomPrompt="1"/>
          </p:nvPr>
        </p:nvSpPr>
        <p:spPr>
          <a:xfrm>
            <a:off x="570384" y="2009954"/>
            <a:ext cx="8069263" cy="3951287"/>
          </a:xfr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320798346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xmlns="" id="{A33BFEB9-CF5C-44C5-8A02-CB490F8A45FF}"/>
              </a:ext>
            </a:extLst>
          </p:cNvPr>
          <p:cNvSpPr>
            <a:spLocks noGrp="1"/>
          </p:cNvSpPr>
          <p:nvPr>
            <p:ph type="body" sz="quarter" idx="12" hasCustomPrompt="1"/>
          </p:nvPr>
        </p:nvSpPr>
        <p:spPr>
          <a:xfrm>
            <a:off x="466725" y="4335463"/>
            <a:ext cx="8210550" cy="2039937"/>
          </a:xfrm>
        </p:spPr>
        <p:txBody>
          <a:bodyPr/>
          <a:lstStyle>
            <a:lvl1pPr marL="285750" indent="-285750">
              <a:lnSpc>
                <a:spcPct val="200000"/>
              </a:lnSpc>
              <a:buClr>
                <a:schemeClr val="tx2"/>
              </a:buClr>
              <a:buFont typeface="Arial" panose="020B0604020202020204" pitchFamily="34" charset="0"/>
              <a:buChar char="•"/>
              <a:defRPr b="1">
                <a:solidFill>
                  <a:schemeClr val="tx2"/>
                </a:solidFill>
              </a:defRPr>
            </a:lvl1pPr>
            <a:lvl2pPr marL="457200" indent="0">
              <a:buNone/>
              <a:defRPr sz="1600"/>
            </a:lvl2pPr>
          </a:lstStyle>
          <a:p>
            <a:pPr lvl="0"/>
            <a:r>
              <a:rPr lang="en-US" dirty="0"/>
              <a:t>Key word (bold, purple): Meaning (lowercase, normal)</a:t>
            </a:r>
          </a:p>
          <a:p>
            <a:pPr lvl="0"/>
            <a:r>
              <a:rPr lang="en-US" dirty="0"/>
              <a:t>Key word:</a:t>
            </a:r>
          </a:p>
          <a:p>
            <a:pPr lvl="0"/>
            <a:r>
              <a:rPr lang="en-US" dirty="0"/>
              <a:t>Key word:</a:t>
            </a:r>
          </a:p>
          <a:p>
            <a:pPr lvl="0"/>
            <a:endParaRPr lang="en-US" dirty="0"/>
          </a:p>
          <a:p>
            <a:pPr lvl="1"/>
            <a:endParaRPr lang="en-US" dirty="0"/>
          </a:p>
        </p:txBody>
      </p:sp>
      <p:sp>
        <p:nvSpPr>
          <p:cNvPr id="4" name="Shape 114">
            <a:extLst>
              <a:ext uri="{FF2B5EF4-FFF2-40B4-BE49-F238E27FC236}">
                <a16:creationId xmlns:a16="http://schemas.microsoft.com/office/drawing/2014/main" xmlns="" id="{B4B4B7E9-811B-4FB5-8E96-89BD72E83695}"/>
              </a:ext>
            </a:extLst>
          </p:cNvPr>
          <p:cNvSpPr/>
          <p:nvPr/>
        </p:nvSpPr>
        <p:spPr>
          <a:xfrm>
            <a:off x="540000" y="540000"/>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Learning objectives for today</a:t>
            </a:r>
          </a:p>
        </p:txBody>
      </p:sp>
      <p:sp>
        <p:nvSpPr>
          <p:cNvPr id="5" name="Shape 114">
            <a:extLst>
              <a:ext uri="{FF2B5EF4-FFF2-40B4-BE49-F238E27FC236}">
                <a16:creationId xmlns:a16="http://schemas.microsoft.com/office/drawing/2014/main" xmlns=""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xmlns="" id="{17CB6F5C-6D68-43F4-85C9-25930A891553}"/>
              </a:ext>
            </a:extLst>
          </p:cNvPr>
          <p:cNvSpPr>
            <a:spLocks noGrp="1"/>
          </p:cNvSpPr>
          <p:nvPr>
            <p:ph type="body" sz="quarter" idx="11" hasCustomPrompt="1"/>
          </p:nvPr>
        </p:nvSpPr>
        <p:spPr>
          <a:xfrm>
            <a:off x="497108" y="1412174"/>
            <a:ext cx="8146799" cy="1559736"/>
          </a:xfrm>
        </p:spPr>
        <p:txBody>
          <a:bodyPr/>
          <a:lstStyle>
            <a:lvl1pPr marL="342900" indent="-342900">
              <a:lnSpc>
                <a:spcPct val="200000"/>
              </a:lnSpc>
              <a:buClr>
                <a:schemeClr val="accent1"/>
              </a:buClr>
              <a:buAutoNum type="arabicPeriod"/>
              <a:defRPr/>
            </a:lvl1pPr>
          </a:lstStyle>
          <a:p>
            <a:pPr lvl="0"/>
            <a:r>
              <a:rPr lang="en-US"/>
              <a:t>Write learning objective here</a:t>
            </a:r>
          </a:p>
          <a:p>
            <a:pPr lvl="0"/>
            <a:r>
              <a:rPr lang="en-US"/>
              <a:t>Write learning objective here</a:t>
            </a:r>
          </a:p>
          <a:p>
            <a:pPr lvl="0"/>
            <a:endParaRPr lang="en-US"/>
          </a:p>
        </p:txBody>
      </p:sp>
      <p:cxnSp>
        <p:nvCxnSpPr>
          <p:cNvPr id="13" name="Straight Connector 12">
            <a:extLst>
              <a:ext uri="{FF2B5EF4-FFF2-40B4-BE49-F238E27FC236}">
                <a16:creationId xmlns:a16="http://schemas.microsoft.com/office/drawing/2014/main" xmlns=""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66791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5"/>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1"/>
            </a:solidFill>
          </a:ln>
        </p:spPr>
        <p:txBody>
          <a:bodyPr anchor="ctr">
            <a:normAutofit/>
          </a:bodyPr>
          <a:lstStyle>
            <a:lvl1pPr marL="0" indent="0" algn="ctr">
              <a:buNone/>
              <a:defRPr sz="1600" b="1">
                <a:solidFill>
                  <a:schemeClr val="tx1"/>
                </a:solidFill>
              </a:defRPr>
            </a:lvl1pPr>
          </a:lstStyle>
          <a:p>
            <a:pPr lvl="0"/>
            <a:r>
              <a:rPr lang="en-US" dirty="0"/>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1274209614"/>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xmlns="" id="{E23674C8-DF6F-445F-A311-54882E2AA41D}"/>
              </a:ext>
            </a:extLst>
          </p:cNvPr>
          <p:cNvSpPr/>
          <p:nvPr/>
        </p:nvSpPr>
        <p:spPr>
          <a:xfrm>
            <a:off x="4571998" y="1444372"/>
            <a:ext cx="3995802" cy="406219"/>
          </a:xfrm>
          <a:prstGeom prst="rect">
            <a:avLst/>
          </a:prstGeom>
          <a:solidFill>
            <a:srgbClr val="97E8D7"/>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xmlns="" id="{44948174-0394-4326-B2FB-3CCE21FB747C}"/>
              </a:ext>
            </a:extLst>
          </p:cNvPr>
          <p:cNvSpPr/>
          <p:nvPr/>
        </p:nvSpPr>
        <p:spPr>
          <a:xfrm>
            <a:off x="621692" y="1444372"/>
            <a:ext cx="3950307" cy="406219"/>
          </a:xfrm>
          <a:prstGeom prst="rect">
            <a:avLst/>
          </a:prstGeom>
          <a:solidFill>
            <a:srgbClr val="BD60EF"/>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xmlns=""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68902397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80439" y="3426922"/>
            <a:ext cx="8800676" cy="3259377"/>
          </a:xfrm>
          <a:prstGeom prst="rect">
            <a:avLst/>
          </a:prstGeom>
          <a:solidFill>
            <a:schemeClr val="tx2">
              <a:alpha val="13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600" b="0">
                <a:solidFill>
                  <a:schemeClr val="accent6"/>
                </a:solidFill>
              </a:defRPr>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72126" y="178249"/>
            <a:ext cx="8800676" cy="3240360"/>
          </a:xfrm>
          <a:prstGeom prst="rect">
            <a:avLst/>
          </a:pr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bg2"/>
          </a:solidFill>
          <a:ln w="28575">
            <a:solidFill>
              <a:srgbClr val="AA32EA"/>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bg2"/>
          </a:solidFill>
          <a:ln w="28575">
            <a:solidFill>
              <a:srgbClr val="AA32EA"/>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160838067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D4EA82DC-8D51-4241-A332-01CA181B4DF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160717" y="3779278"/>
            <a:ext cx="822566" cy="786008"/>
          </a:xfrm>
          <a:prstGeom prst="rect">
            <a:avLst/>
          </a:prstGeom>
        </p:spPr>
      </p:pic>
      <p:sp>
        <p:nvSpPr>
          <p:cNvPr id="18" name="Text Placeholder 8">
            <a:extLst>
              <a:ext uri="{FF2B5EF4-FFF2-40B4-BE49-F238E27FC236}">
                <a16:creationId xmlns:a16="http://schemas.microsoft.com/office/drawing/2014/main" xmlns="" id="{0F01C7FF-A45E-4E63-9C31-34D556C54919}"/>
              </a:ext>
            </a:extLst>
          </p:cNvPr>
          <p:cNvSpPr>
            <a:spLocks noGrp="1"/>
          </p:cNvSpPr>
          <p:nvPr>
            <p:ph type="body" sz="quarter" idx="12"/>
          </p:nvPr>
        </p:nvSpPr>
        <p:spPr>
          <a:xfrm>
            <a:off x="4969558" y="2118640"/>
            <a:ext cx="1933140" cy="2490937"/>
          </a:xfrm>
          <a:prstGeom prst="roundRect">
            <a:avLst/>
          </a:prstGeom>
          <a:solidFill>
            <a:schemeClr val="accent1"/>
          </a:solidFill>
          <a:ln w="28575">
            <a:solidFill>
              <a:schemeClr val="tx2"/>
            </a:solidFill>
          </a:ln>
        </p:spPr>
        <p:txBody>
          <a:bodyPr anchor="ctr"/>
          <a:lstStyle>
            <a:lvl1pPr algn="ctr">
              <a:defRPr/>
            </a:lvl1pPr>
          </a:lstStyle>
          <a:p>
            <a:pPr lvl="0"/>
            <a:r>
              <a:rPr lang="en-US"/>
              <a:t>Click to edit Master text styles</a:t>
            </a:r>
          </a:p>
        </p:txBody>
      </p:sp>
      <p:sp>
        <p:nvSpPr>
          <p:cNvPr id="19" name="Text Placeholder 8">
            <a:extLst>
              <a:ext uri="{FF2B5EF4-FFF2-40B4-BE49-F238E27FC236}">
                <a16:creationId xmlns:a16="http://schemas.microsoft.com/office/drawing/2014/main" xmlns="" id="{19395B3E-A593-497B-9D34-AF91D4598FC8}"/>
              </a:ext>
            </a:extLst>
          </p:cNvPr>
          <p:cNvSpPr>
            <a:spLocks noGrp="1"/>
          </p:cNvSpPr>
          <p:nvPr>
            <p:ph type="body" sz="quarter" idx="13"/>
          </p:nvPr>
        </p:nvSpPr>
        <p:spPr>
          <a:xfrm>
            <a:off x="2214683" y="3738450"/>
            <a:ext cx="1933140" cy="2490937"/>
          </a:xfrm>
          <a:prstGeom prst="roundRect">
            <a:avLst/>
          </a:prstGeom>
          <a:solidFill>
            <a:schemeClr val="accent1"/>
          </a:solidFill>
          <a:ln w="28575">
            <a:solidFill>
              <a:schemeClr val="tx2"/>
            </a:solidFill>
          </a:ln>
        </p:spPr>
        <p:txBody>
          <a:bodyPr anchor="ctr"/>
          <a:lstStyle>
            <a:lvl1pPr algn="ctr">
              <a:defRPr/>
            </a:lvl1pPr>
          </a:lstStyle>
          <a:p>
            <a:pPr lvl="0"/>
            <a:r>
              <a:rPr lang="en-US"/>
              <a:t>Click to edit Master text styles</a:t>
            </a:r>
          </a:p>
        </p:txBody>
      </p:sp>
      <p:sp>
        <p:nvSpPr>
          <p:cNvPr id="9" name="Text Placeholder 8">
            <a:extLst>
              <a:ext uri="{FF2B5EF4-FFF2-40B4-BE49-F238E27FC236}">
                <a16:creationId xmlns:a16="http://schemas.microsoft.com/office/drawing/2014/main" xmlns="" id="{0D58CF4B-F88E-4F5B-BD3A-A20298543A18}"/>
              </a:ext>
            </a:extLst>
          </p:cNvPr>
          <p:cNvSpPr>
            <a:spLocks noGrp="1"/>
          </p:cNvSpPr>
          <p:nvPr>
            <p:ph type="body" sz="quarter" idx="10"/>
          </p:nvPr>
        </p:nvSpPr>
        <p:spPr>
          <a:xfrm>
            <a:off x="2214683" y="2118641"/>
            <a:ext cx="2652549" cy="1534714"/>
          </a:xfrm>
          <a:prstGeom prst="roundRect">
            <a:avLst/>
          </a:prstGeom>
          <a:solidFill>
            <a:schemeClr val="accent1"/>
          </a:solidFill>
          <a:ln w="28575">
            <a:solidFill>
              <a:schemeClr val="tx2"/>
            </a:solidFill>
          </a:ln>
        </p:spPr>
        <p:txBody>
          <a:bodyPr anchor="ctr"/>
          <a:lstStyle>
            <a:lvl1pPr algn="ctr">
              <a:defRPr/>
            </a:lvl1pPr>
          </a:lstStyle>
          <a:p>
            <a:pPr lvl="0"/>
            <a:r>
              <a:rPr lang="en-US"/>
              <a:t>Click to edit Master text styles</a:t>
            </a:r>
          </a:p>
        </p:txBody>
      </p:sp>
      <p:sp>
        <p:nvSpPr>
          <p:cNvPr id="17" name="Text Placeholder 8">
            <a:extLst>
              <a:ext uri="{FF2B5EF4-FFF2-40B4-BE49-F238E27FC236}">
                <a16:creationId xmlns:a16="http://schemas.microsoft.com/office/drawing/2014/main" xmlns="" id="{EDEF1A04-30DC-40F7-9186-D2B641DF9E66}"/>
              </a:ext>
            </a:extLst>
          </p:cNvPr>
          <p:cNvSpPr>
            <a:spLocks noGrp="1"/>
          </p:cNvSpPr>
          <p:nvPr>
            <p:ph type="body" sz="quarter" idx="11"/>
          </p:nvPr>
        </p:nvSpPr>
        <p:spPr>
          <a:xfrm>
            <a:off x="4219826" y="4691208"/>
            <a:ext cx="2693887" cy="1534714"/>
          </a:xfrm>
          <a:prstGeom prst="roundRect">
            <a:avLst/>
          </a:prstGeom>
          <a:solidFill>
            <a:schemeClr val="accent1"/>
          </a:solidFill>
          <a:ln w="28575">
            <a:solidFill>
              <a:schemeClr val="tx2"/>
            </a:solidFill>
          </a:ln>
        </p:spPr>
        <p:txBody>
          <a:bodyPr anchor="ctr"/>
          <a:lstStyle>
            <a:lvl1pPr algn="ctr">
              <a:defRPr/>
            </a:lvl1pPr>
          </a:lstStyle>
          <a:p>
            <a:pPr lvl="0"/>
            <a:r>
              <a:rPr lang="en-US"/>
              <a:t>Click to edit Master text styles</a:t>
            </a:r>
          </a:p>
        </p:txBody>
      </p:sp>
      <p:sp>
        <p:nvSpPr>
          <p:cNvPr id="3" name="Title 1">
            <a:extLst>
              <a:ext uri="{FF2B5EF4-FFF2-40B4-BE49-F238E27FC236}">
                <a16:creationId xmlns:a16="http://schemas.microsoft.com/office/drawing/2014/main" xmlns="" id="{5B4FD670-C3F1-48E6-99E5-AFA1423F840F}"/>
              </a:ext>
            </a:extLst>
          </p:cNvPr>
          <p:cNvSpPr txBox="1">
            <a:spLocks/>
          </p:cNvSpPr>
          <p:nvPr/>
        </p:nvSpPr>
        <p:spPr>
          <a:xfrm>
            <a:off x="1584185" y="901874"/>
            <a:ext cx="5975630" cy="606124"/>
          </a:xfrm>
          <a:prstGeom prst="flowChartAlternateProcess">
            <a:avLst/>
          </a:prstGeom>
          <a:solidFill>
            <a:schemeClr val="bg2"/>
          </a:solidFill>
          <a:ln w="28575">
            <a:solidFill>
              <a:schemeClr val="tx2"/>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latin typeface="Century Gothic"/>
                <a:cs typeface="Century Gothic"/>
              </a:rPr>
              <a:t>Here’s what’s been in the news this week...</a:t>
            </a:r>
          </a:p>
        </p:txBody>
      </p:sp>
      <p:pic>
        <p:nvPicPr>
          <p:cNvPr id="4" name="Picture 3">
            <a:extLst>
              <a:ext uri="{FF2B5EF4-FFF2-40B4-BE49-F238E27FC236}">
                <a16:creationId xmlns:a16="http://schemas.microsoft.com/office/drawing/2014/main" xmlns="" id="{01FE8BAD-69C7-4268-8281-369BEA9B7E1E}"/>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5" name="Picture 4">
            <a:extLst>
              <a:ext uri="{FF2B5EF4-FFF2-40B4-BE49-F238E27FC236}">
                <a16:creationId xmlns:a16="http://schemas.microsoft.com/office/drawing/2014/main" xmlns="" id="{C4CEFE08-F5C5-43A2-BF40-969352E1344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0592" y="230967"/>
            <a:ext cx="893078" cy="826924"/>
          </a:xfrm>
          <a:prstGeom prst="rect">
            <a:avLst/>
          </a:prstGeom>
        </p:spPr>
      </p:pic>
      <p:sp>
        <p:nvSpPr>
          <p:cNvPr id="6" name="Title 1">
            <a:extLst>
              <a:ext uri="{FF2B5EF4-FFF2-40B4-BE49-F238E27FC236}">
                <a16:creationId xmlns:a16="http://schemas.microsoft.com/office/drawing/2014/main" xmlns="" id="{EEDC54AA-3A16-4FB1-88AE-F118351A49EC}"/>
              </a:ext>
            </a:extLst>
          </p:cNvPr>
          <p:cNvSpPr txBox="1">
            <a:spLocks/>
          </p:cNvSpPr>
          <p:nvPr/>
        </p:nvSpPr>
        <p:spPr>
          <a:xfrm>
            <a:off x="1113670" y="212015"/>
            <a:ext cx="6730729" cy="769937"/>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Be informed!</a:t>
            </a:r>
          </a:p>
        </p:txBody>
      </p:sp>
      <p:pic>
        <p:nvPicPr>
          <p:cNvPr id="12" name="Picture 11">
            <a:extLst>
              <a:ext uri="{FF2B5EF4-FFF2-40B4-BE49-F238E27FC236}">
                <a16:creationId xmlns:a16="http://schemas.microsoft.com/office/drawing/2014/main" xmlns="" id="{C5A60F42-A5B2-4D2E-89BF-65164117DFB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6370" y="3355052"/>
            <a:ext cx="1414600" cy="1484830"/>
          </a:xfrm>
          <a:prstGeom prst="rect">
            <a:avLst/>
          </a:prstGeom>
        </p:spPr>
      </p:pic>
      <p:pic>
        <p:nvPicPr>
          <p:cNvPr id="16" name="Picture 15">
            <a:extLst>
              <a:ext uri="{FF2B5EF4-FFF2-40B4-BE49-F238E27FC236}">
                <a16:creationId xmlns:a16="http://schemas.microsoft.com/office/drawing/2014/main" xmlns="" id="{08AAE6F3-F02D-47DF-83EB-600B193D6972}"/>
              </a:ext>
            </a:extLst>
          </p:cNvPr>
          <p:cNvPicPr>
            <a:picLocks noChangeAspect="1"/>
          </p:cNvPicPr>
          <p:nvPr/>
        </p:nvPicPr>
        <p:blipFill rotWithShape="1">
          <a:blip r:embed="rId6" cstate="screen">
            <a:clrChange>
              <a:clrFrom>
                <a:srgbClr val="FFCF03"/>
              </a:clrFrom>
              <a:clrTo>
                <a:srgbClr val="FFCF03">
                  <a:alpha val="0"/>
                </a:srgbClr>
              </a:clrTo>
            </a:clrChange>
            <a:extLst>
              <a:ext uri="{28A0092B-C50C-407E-A947-70E740481C1C}">
                <a14:useLocalDpi xmlns:a14="http://schemas.microsoft.com/office/drawing/2010/main"/>
              </a:ext>
            </a:extLst>
          </a:blip>
          <a:srcRect/>
          <a:stretch/>
        </p:blipFill>
        <p:spPr>
          <a:xfrm>
            <a:off x="7315707" y="3473493"/>
            <a:ext cx="1375763" cy="1257995"/>
          </a:xfrm>
          <a:prstGeom prst="rect">
            <a:avLst/>
          </a:prstGeom>
        </p:spPr>
      </p:pic>
      <p:sp>
        <p:nvSpPr>
          <p:cNvPr id="21" name="Text Placeholder 20">
            <a:extLst>
              <a:ext uri="{FF2B5EF4-FFF2-40B4-BE49-F238E27FC236}">
                <a16:creationId xmlns:a16="http://schemas.microsoft.com/office/drawing/2014/main" xmlns="" id="{2374A1CF-4F9B-4B38-A24D-8639151DB51C}"/>
              </a:ext>
            </a:extLst>
          </p:cNvPr>
          <p:cNvSpPr>
            <a:spLocks noGrp="1"/>
          </p:cNvSpPr>
          <p:nvPr>
            <p:ph type="body" sz="quarter" idx="14"/>
          </p:nvPr>
        </p:nvSpPr>
        <p:spPr>
          <a:xfrm>
            <a:off x="201484" y="1651000"/>
            <a:ext cx="4333875" cy="382588"/>
          </a:xfrm>
        </p:spPr>
        <p:txBody>
          <a:bodyPr>
            <a:noAutofit/>
          </a:bodyPr>
          <a:lstStyle>
            <a:lvl1pPr>
              <a:defRPr sz="2000" b="1"/>
            </a:lvl1pPr>
          </a:lstStyle>
          <a:p>
            <a:pPr lvl="0"/>
            <a:r>
              <a:rPr lang="en-US"/>
              <a:t>Click to edit Master text styles</a:t>
            </a:r>
          </a:p>
        </p:txBody>
      </p:sp>
      <p:sp>
        <p:nvSpPr>
          <p:cNvPr id="22" name="Text Placeholder 20">
            <a:extLst>
              <a:ext uri="{FF2B5EF4-FFF2-40B4-BE49-F238E27FC236}">
                <a16:creationId xmlns:a16="http://schemas.microsoft.com/office/drawing/2014/main" xmlns="" id="{0CBAE461-BF0A-4F81-98BC-C95FA768DABE}"/>
              </a:ext>
            </a:extLst>
          </p:cNvPr>
          <p:cNvSpPr>
            <a:spLocks noGrp="1"/>
          </p:cNvSpPr>
          <p:nvPr>
            <p:ph type="body" sz="quarter" idx="15"/>
          </p:nvPr>
        </p:nvSpPr>
        <p:spPr>
          <a:xfrm>
            <a:off x="4969558" y="1651000"/>
            <a:ext cx="3939351" cy="382588"/>
          </a:xfrm>
        </p:spPr>
        <p:txBody>
          <a:bodyPr>
            <a:noAutofit/>
          </a:bodyPr>
          <a:lstStyle>
            <a:lvl1pPr algn="r">
              <a:defRPr sz="2000" b="1"/>
            </a:lvl1pPr>
          </a:lstStyle>
          <a:p>
            <a:pPr lvl="0"/>
            <a:r>
              <a:rPr lang="en-US"/>
              <a:t>Click to edit Master text styles</a:t>
            </a:r>
          </a:p>
        </p:txBody>
      </p:sp>
      <p:sp>
        <p:nvSpPr>
          <p:cNvPr id="23" name="Text Placeholder 20">
            <a:extLst>
              <a:ext uri="{FF2B5EF4-FFF2-40B4-BE49-F238E27FC236}">
                <a16:creationId xmlns:a16="http://schemas.microsoft.com/office/drawing/2014/main" xmlns="" id="{59936624-012A-4B34-A2BC-B50200A692AE}"/>
              </a:ext>
            </a:extLst>
          </p:cNvPr>
          <p:cNvSpPr>
            <a:spLocks noGrp="1"/>
          </p:cNvSpPr>
          <p:nvPr>
            <p:ph type="body" sz="quarter" idx="16"/>
          </p:nvPr>
        </p:nvSpPr>
        <p:spPr>
          <a:xfrm>
            <a:off x="4983283" y="6200832"/>
            <a:ext cx="3939351" cy="382588"/>
          </a:xfrm>
        </p:spPr>
        <p:txBody>
          <a:bodyPr>
            <a:noAutofit/>
          </a:bodyPr>
          <a:lstStyle>
            <a:lvl1pPr algn="r">
              <a:defRPr sz="2000" b="1"/>
            </a:lvl1pPr>
          </a:lstStyle>
          <a:p>
            <a:pPr lvl="0"/>
            <a:r>
              <a:rPr lang="en-US"/>
              <a:t>Click to edit Master text styles</a:t>
            </a:r>
          </a:p>
        </p:txBody>
      </p:sp>
      <p:sp>
        <p:nvSpPr>
          <p:cNvPr id="24" name="Text Placeholder 20">
            <a:extLst>
              <a:ext uri="{FF2B5EF4-FFF2-40B4-BE49-F238E27FC236}">
                <a16:creationId xmlns:a16="http://schemas.microsoft.com/office/drawing/2014/main" xmlns="" id="{57FEF100-FE87-47D1-AFD7-25AC413F9D33}"/>
              </a:ext>
            </a:extLst>
          </p:cNvPr>
          <p:cNvSpPr>
            <a:spLocks noGrp="1"/>
          </p:cNvSpPr>
          <p:nvPr>
            <p:ph type="body" sz="quarter" idx="17"/>
          </p:nvPr>
        </p:nvSpPr>
        <p:spPr>
          <a:xfrm>
            <a:off x="201484" y="6241880"/>
            <a:ext cx="4333875" cy="382588"/>
          </a:xfrm>
        </p:spPr>
        <p:txBody>
          <a:bodyPr>
            <a:noAutofit/>
          </a:bodyPr>
          <a:lstStyle>
            <a:lvl1pPr algn="l">
              <a:defRPr sz="2000" b="1"/>
            </a:lvl1pPr>
          </a:lstStyle>
          <a:p>
            <a:pPr lvl="0"/>
            <a:r>
              <a:rPr lang="en-US"/>
              <a:t>Click to edit Master text styles</a:t>
            </a:r>
          </a:p>
        </p:txBody>
      </p:sp>
    </p:spTree>
    <p:extLst>
      <p:ext uri="{BB962C8B-B14F-4D97-AF65-F5344CB8AC3E}">
        <p14:creationId xmlns:p14="http://schemas.microsoft.com/office/powerpoint/2010/main" val="211475560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7" name="Shape 246">
            <a:extLst>
              <a:ext uri="{FF2B5EF4-FFF2-40B4-BE49-F238E27FC236}">
                <a16:creationId xmlns:a16="http://schemas.microsoft.com/office/drawing/2014/main" xmlns="" id="{EC2CFFFB-4338-4B17-9C17-0C770B558F62}"/>
              </a:ext>
            </a:extLst>
          </p:cNvPr>
          <p:cNvSpPr txBox="1">
            <a:spLocks/>
          </p:cNvSpPr>
          <p:nvPr/>
        </p:nvSpPr>
        <p:spPr>
          <a:xfrm>
            <a:off x="2390613" y="473597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pic>
        <p:nvPicPr>
          <p:cNvPr id="8" name="Picture 7">
            <a:hlinkClick r:id="rId2"/>
            <a:extLst>
              <a:ext uri="{FF2B5EF4-FFF2-40B4-BE49-F238E27FC236}">
                <a16:creationId xmlns:a16="http://schemas.microsoft.com/office/drawing/2014/main" xmlns="" id="{6F0CCE7F-BF3C-4F4E-83D0-851D34E9A3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8031" y="2066700"/>
            <a:ext cx="2037547" cy="2409285"/>
          </a:xfrm>
          <a:prstGeom prst="rect">
            <a:avLst/>
          </a:prstGeom>
        </p:spPr>
      </p:pic>
      <p:sp>
        <p:nvSpPr>
          <p:cNvPr id="2" name="TextBox 1">
            <a:extLst>
              <a:ext uri="{FF2B5EF4-FFF2-40B4-BE49-F238E27FC236}">
                <a16:creationId xmlns:a16="http://schemas.microsoft.com/office/drawing/2014/main" xmlns="" id="{C9FCA0FD-013D-496C-914D-1B6F0E4E2473}"/>
              </a:ext>
            </a:extLst>
          </p:cNvPr>
          <p:cNvSpPr txBox="1"/>
          <p:nvPr/>
        </p:nvSpPr>
        <p:spPr>
          <a:xfrm>
            <a:off x="997527" y="534691"/>
            <a:ext cx="7148945" cy="1323439"/>
          </a:xfrm>
          <a:prstGeom prst="rect">
            <a:avLst/>
          </a:prstGeom>
          <a:noFill/>
        </p:spPr>
        <p:txBody>
          <a:bodyPr wrap="square" rtlCol="0" anchor="ctr">
            <a:spAutoFit/>
          </a:bodyPr>
          <a:lstStyle/>
          <a:p>
            <a:pPr algn="ctr"/>
            <a:r>
              <a:rPr lang="en-GB" sz="2400" b="1" dirty="0"/>
              <a:t>Vote Now on…</a:t>
            </a:r>
            <a:r>
              <a:rPr lang="en-GB" sz="2800" b="1" dirty="0"/>
              <a:t/>
            </a:r>
            <a:br>
              <a:rPr lang="en-GB" sz="2800" b="1" dirty="0"/>
            </a:br>
            <a:r>
              <a:rPr lang="en-GB" sz="2800" b="1" dirty="0"/>
              <a:t/>
            </a:r>
            <a:br>
              <a:rPr lang="en-GB" sz="2800" b="1" dirty="0"/>
            </a:br>
            <a:r>
              <a:rPr lang="en-GB" sz="2800" b="1" dirty="0"/>
              <a:t>www.votesforschools.com </a:t>
            </a:r>
          </a:p>
        </p:txBody>
      </p:sp>
      <p:sp>
        <p:nvSpPr>
          <p:cNvPr id="10" name="Rectangle: Rounded Corners 9">
            <a:hlinkClick r:id="rId2"/>
            <a:extLst>
              <a:ext uri="{FF2B5EF4-FFF2-40B4-BE49-F238E27FC236}">
                <a16:creationId xmlns:a16="http://schemas.microsoft.com/office/drawing/2014/main" xmlns="" id="{BAA09533-D7E2-4F4B-939F-6BBF327E3623}"/>
              </a:ext>
            </a:extLst>
          </p:cNvPr>
          <p:cNvSpPr/>
          <p:nvPr/>
        </p:nvSpPr>
        <p:spPr>
          <a:xfrm>
            <a:off x="1936761" y="5559230"/>
            <a:ext cx="6833014" cy="919401"/>
          </a:xfrm>
          <a:prstGeom prst="roundRect">
            <a:avLst/>
          </a:prstGeom>
          <a:solidFill>
            <a:schemeClr val="accent1"/>
          </a:solidFill>
          <a:ln w="28575">
            <a:solidFill>
              <a:schemeClr val="tx2"/>
            </a:solidFill>
          </a:ln>
        </p:spPr>
        <p:txBody>
          <a:bodyPr wrap="square">
            <a:spAutoFit/>
          </a:bodyPr>
          <a:lstStyle/>
          <a:p>
            <a:pPr algn="ctr"/>
            <a:r>
              <a:rPr lang="en-GB" sz="1600" b="1" dirty="0">
                <a:solidFill>
                  <a:srgbClr val="060505"/>
                </a:solidFill>
                <a:latin typeface="+mj-lt"/>
              </a:rPr>
              <a:t>Not sure how? </a:t>
            </a:r>
            <a:r>
              <a:rPr lang="en-GB" sz="1600" dirty="0">
                <a:solidFill>
                  <a:srgbClr val="060505"/>
                </a:solidFill>
                <a:latin typeface="+mj-lt"/>
              </a:rPr>
              <a:t>Click the icon to see a video on how to log your votes! </a:t>
            </a:r>
            <a:r>
              <a:rPr lang="en-GB" sz="1600" dirty="0">
                <a:solidFill>
                  <a:srgbClr val="060505"/>
                </a:solidFill>
              </a:rPr>
              <a:t>If you have any issues, feedback or comments, email </a:t>
            </a:r>
            <a:r>
              <a:rPr lang="en-GB" sz="1600" dirty="0">
                <a:solidFill>
                  <a:srgbClr val="060505"/>
                </a:solidFill>
                <a:hlinkClick r:id="rId4"/>
              </a:rPr>
              <a:t>aisling@votesforschools.com</a:t>
            </a:r>
            <a:endParaRPr lang="en-GB" sz="1600" dirty="0">
              <a:solidFill>
                <a:srgbClr val="060505"/>
              </a:solidFill>
            </a:endParaRPr>
          </a:p>
        </p:txBody>
      </p:sp>
    </p:spTree>
    <p:extLst>
      <p:ext uri="{BB962C8B-B14F-4D97-AF65-F5344CB8AC3E}">
        <p14:creationId xmlns:p14="http://schemas.microsoft.com/office/powerpoint/2010/main" val="372171678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3636DD4-3030-3C4E-B0CA-BD7DA1983090}"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24538836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77789579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367936061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15647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chemeClr val="tx2"/>
            </a:solidFill>
          </a:ln>
        </p:spPr>
        <p:txBody>
          <a:bodyPr anchor="ctr">
            <a:normAutofit/>
          </a:bodyPr>
          <a:lstStyle>
            <a:lvl1pPr marL="0" indent="0" algn="ctr">
              <a:buNone/>
              <a:defRPr sz="1500" b="0"/>
            </a:lvl1pPr>
          </a:lstStyle>
          <a:p>
            <a:pPr lvl="0"/>
            <a:r>
              <a:rPr lang="en-US" dirty="0"/>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2"/>
            </a:solidFill>
          </a:ln>
        </p:spPr>
        <p:txBody>
          <a:bodyPr anchor="ctr">
            <a:normAutofit/>
          </a:bodyPr>
          <a:lstStyle>
            <a:lvl1pPr marL="0" indent="0" algn="ctr">
              <a:buNone/>
              <a:defRPr sz="1500" b="1">
                <a:solidFill>
                  <a:schemeClr val="tx1"/>
                </a:solidFill>
              </a:defRPr>
            </a:lvl1pPr>
          </a:lstStyle>
          <a:p>
            <a:pPr lvl="0"/>
            <a:r>
              <a:rPr lang="en-US" dirty="0"/>
              <a:t>SEND/Definition Box:</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5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5251857" y="2349000"/>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500" b="0"/>
            </a:lvl1pPr>
          </a:lstStyle>
          <a:p>
            <a:pPr lvl="0"/>
            <a:r>
              <a:rPr lang="en-US"/>
              <a:t>Other</a:t>
            </a:r>
          </a:p>
        </p:txBody>
      </p:sp>
      <p:pic>
        <p:nvPicPr>
          <p:cNvPr id="11" name="Picture 10">
            <a:extLst>
              <a:ext uri="{FF2B5EF4-FFF2-40B4-BE49-F238E27FC236}">
                <a16:creationId xmlns:a16="http://schemas.microsoft.com/office/drawing/2014/main" xmlns="" id="{7611E0A4-D6C2-44D1-B9FA-CEF1EDEACDB6}"/>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6" name="Text Placeholder 5">
            <a:extLst>
              <a:ext uri="{FF2B5EF4-FFF2-40B4-BE49-F238E27FC236}">
                <a16:creationId xmlns:a16="http://schemas.microsoft.com/office/drawing/2014/main" xmlns="" id="{CC2F113B-F851-4F8D-A7ED-74136355A475}"/>
              </a:ext>
            </a:extLst>
          </p:cNvPr>
          <p:cNvSpPr>
            <a:spLocks noGrp="1"/>
          </p:cNvSpPr>
          <p:nvPr>
            <p:ph type="body" sz="quarter" idx="20"/>
          </p:nvPr>
        </p:nvSpPr>
        <p:spPr>
          <a:xfrm>
            <a:off x="955964" y="1495714"/>
            <a:ext cx="3433763" cy="1589088"/>
          </a:xfrm>
          <a:ln w="28575">
            <a:solidFill>
              <a:schemeClr val="accent2"/>
            </a:solidFill>
          </a:ln>
        </p:spPr>
        <p:txBody>
          <a:bodyPr anchor="ctr"/>
          <a:lstStyle>
            <a:lvl1pPr marL="0" indent="0" algn="ctr">
              <a:buNone/>
              <a:defRPr/>
            </a:lvl1pPr>
          </a:lstStyle>
          <a:p>
            <a:pPr lvl="0"/>
            <a:r>
              <a:rPr lang="en-US"/>
              <a:t>Click to edit Master text styles</a:t>
            </a:r>
          </a:p>
        </p:txBody>
      </p:sp>
    </p:spTree>
    <p:extLst>
      <p:ext uri="{BB962C8B-B14F-4D97-AF65-F5344CB8AC3E}">
        <p14:creationId xmlns:p14="http://schemas.microsoft.com/office/powerpoint/2010/main" val="274588072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2_Blank P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679642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Title P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CC015642-D673-4A59-B7A1-9DC47DBD7005}"/>
              </a:ext>
            </a:extLst>
          </p:cNvPr>
          <p:cNvSpPr>
            <a:spLocks noGrp="1"/>
          </p:cNvSpPr>
          <p:nvPr>
            <p:ph type="title"/>
          </p:nvPr>
        </p:nvSpPr>
        <p:spPr>
          <a:xfrm>
            <a:off x="573578" y="274640"/>
            <a:ext cx="8113222"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158971997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Main Question Pris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Century Gothic" panose="020B0502020202020204" pitchFamily="34" charset="0"/>
              </a:defRPr>
            </a:lvl1pPr>
          </a:lstStyle>
          <a:p>
            <a:r>
              <a:rPr lang="en-US" dirty="0"/>
              <a:t>Centre Question</a:t>
            </a:r>
          </a:p>
        </p:txBody>
      </p:sp>
      <p:pic>
        <p:nvPicPr>
          <p:cNvPr id="5" name="Picture 4">
            <a:extLst>
              <a:ext uri="{FF2B5EF4-FFF2-40B4-BE49-F238E27FC236}">
                <a16:creationId xmlns:a16="http://schemas.microsoft.com/office/drawing/2014/main" xmlns=""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88526902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Prisons 4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xmlns=""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l="19789" t="40081" r="19784" b="41134"/>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xmlns=""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5" name="Picture 4">
            <a:extLst>
              <a:ext uri="{FF2B5EF4-FFF2-40B4-BE49-F238E27FC236}">
                <a16:creationId xmlns:a16="http://schemas.microsoft.com/office/drawing/2014/main" xmlns=""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402413817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Prisons 1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xmlns=""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l="19789" t="40081" r="19784" b="41134"/>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xmlns=""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a:extLst>
              <a:ext uri="{FF2B5EF4-FFF2-40B4-BE49-F238E27FC236}">
                <a16:creationId xmlns:a16="http://schemas.microsoft.com/office/drawing/2014/main" xmlns=""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337628856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Yes/No Pris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xmlns=""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xmlns=""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xmlns=""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55773363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xmlns=""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ight Triangle 3">
            <a:extLst>
              <a:ext uri="{FF2B5EF4-FFF2-40B4-BE49-F238E27FC236}">
                <a16:creationId xmlns:a16="http://schemas.microsoft.com/office/drawing/2014/main" xmlns=""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itle 1">
            <a:extLst>
              <a:ext uri="{FF2B5EF4-FFF2-40B4-BE49-F238E27FC236}">
                <a16:creationId xmlns:a16="http://schemas.microsoft.com/office/drawing/2014/main" xmlns=""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16122985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Blank Prison">
    <p:spTree>
      <p:nvGrpSpPr>
        <p:cNvPr id="1" name=""/>
        <p:cNvGrpSpPr/>
        <p:nvPr/>
      </p:nvGrpSpPr>
      <p:grpSpPr>
        <a:xfrm>
          <a:off x="0" y="0"/>
          <a:ext cx="0" cy="0"/>
          <a:chOff x="0" y="0"/>
          <a:chExt cx="0" cy="0"/>
        </a:xfrm>
      </p:grpSpPr>
      <p:sp>
        <p:nvSpPr>
          <p:cNvPr id="7" name="Shape 102">
            <a:extLst>
              <a:ext uri="{FF2B5EF4-FFF2-40B4-BE49-F238E27FC236}">
                <a16:creationId xmlns:a16="http://schemas.microsoft.com/office/drawing/2014/main" xmlns="" id="{2420849F-8730-4888-8065-7959E366065F}"/>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dirty="0">
                <a:solidFill>
                  <a:srgbClr val="2D2D2D"/>
                </a:solidFill>
                <a:latin typeface="Century Gothic" panose="020B0502020202020204" pitchFamily="34" charset="0"/>
                <a:ea typeface="Lato"/>
                <a:cs typeface="Lato"/>
                <a:sym typeface="Lato"/>
              </a:rPr>
              <a:t> </a:t>
            </a:r>
            <a:r>
              <a:rPr lang="en-GB" sz="1000" b="0" u="none" dirty="0">
                <a:solidFill>
                  <a:srgbClr val="2D2D2D"/>
                </a:solidFill>
                <a:latin typeface="Century Gothic" panose="020B0502020202020204" pitchFamily="34" charset="0"/>
                <a:ea typeface="Lato"/>
                <a:cs typeface="Lato"/>
                <a:sym typeface="Lato"/>
              </a:rPr>
              <a:t>©VotesforPrisons2020</a:t>
            </a:r>
          </a:p>
        </p:txBody>
      </p:sp>
      <p:pic>
        <p:nvPicPr>
          <p:cNvPr id="8" name="Picture 7">
            <a:extLst>
              <a:ext uri="{FF2B5EF4-FFF2-40B4-BE49-F238E27FC236}">
                <a16:creationId xmlns:a16="http://schemas.microsoft.com/office/drawing/2014/main" xmlns=""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sp>
        <p:nvSpPr>
          <p:cNvPr id="10" name="Rectangle: Rounded Corners 9">
            <a:extLst>
              <a:ext uri="{FF2B5EF4-FFF2-40B4-BE49-F238E27FC236}">
                <a16:creationId xmlns:a16="http://schemas.microsoft.com/office/drawing/2014/main" xmlns="" id="{F6090BD1-D391-4D68-B469-6A02768AE9AA}"/>
              </a:ext>
            </a:extLst>
          </p:cNvPr>
          <p:cNvSpPr/>
          <p:nvPr/>
        </p:nvSpPr>
        <p:spPr>
          <a:xfrm>
            <a:off x="850250" y="5623551"/>
            <a:ext cx="7443497" cy="792087"/>
          </a:xfrm>
          <a:prstGeom prst="roundRect">
            <a:avLst/>
          </a:prstGeom>
          <a:solidFill>
            <a:srgbClr val="E6E6E6"/>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dirty="0">
                <a:solidFill>
                  <a:schemeClr val="tx1"/>
                </a:solidFill>
                <a:latin typeface="Century Gothic"/>
                <a:ea typeface="Lato" panose="020F0502020204030203" pitchFamily="34" charset="0"/>
                <a:cs typeface="Century Gothic"/>
              </a:rPr>
              <a:t>Make your voice heard! </a:t>
            </a:r>
          </a:p>
          <a:p>
            <a:pPr algn="ctr"/>
            <a:r>
              <a:rPr lang="en-GB" sz="1500" dirty="0">
                <a:solidFill>
                  <a:schemeClr val="tx1"/>
                </a:solidFill>
                <a:latin typeface="Century Gothic"/>
                <a:ea typeface="Lato" panose="020F0502020204030203" pitchFamily="34" charset="0"/>
                <a:cs typeface="Century Gothic"/>
              </a:rPr>
              <a:t>If you have any comments about this topic, please ask your teacher to get in touch with us.</a:t>
            </a:r>
          </a:p>
        </p:txBody>
      </p:sp>
      <p:pic>
        <p:nvPicPr>
          <p:cNvPr id="11" name="Picture 10">
            <a:extLst>
              <a:ext uri="{FF2B5EF4-FFF2-40B4-BE49-F238E27FC236}">
                <a16:creationId xmlns:a16="http://schemas.microsoft.com/office/drawing/2014/main" xmlns=""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xmlns="" id="{6C4E2865-5D47-4833-930C-63AC72D8D4BA}"/>
              </a:ext>
            </a:extLst>
          </p:cNvPr>
          <p:cNvSpPr txBox="1"/>
          <p:nvPr/>
        </p:nvSpPr>
        <p:spPr>
          <a:xfrm>
            <a:off x="1720119" y="1163074"/>
            <a:ext cx="5703757" cy="707886"/>
          </a:xfrm>
          <a:prstGeom prst="rect">
            <a:avLst/>
          </a:prstGeom>
          <a:noFill/>
        </p:spPr>
        <p:txBody>
          <a:bodyPr wrap="square" rtlCol="0">
            <a:spAutoFit/>
          </a:bodyPr>
          <a:lstStyle/>
          <a:p>
            <a:r>
              <a:rPr lang="en-GB" sz="4000" b="1" dirty="0"/>
              <a:t>Cast your vote now…</a:t>
            </a:r>
          </a:p>
        </p:txBody>
      </p:sp>
    </p:spTree>
    <p:extLst>
      <p:ext uri="{BB962C8B-B14F-4D97-AF65-F5344CB8AC3E}">
        <p14:creationId xmlns:p14="http://schemas.microsoft.com/office/powerpoint/2010/main" val="300879230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61616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Title Colleg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CC015642-D673-4A59-B7A1-9DC47DBD7005}"/>
              </a:ext>
            </a:extLst>
          </p:cNvPr>
          <p:cNvSpPr>
            <a:spLocks noGrp="1"/>
          </p:cNvSpPr>
          <p:nvPr>
            <p:ph type="title"/>
          </p:nvPr>
        </p:nvSpPr>
        <p:spPr>
          <a:xfrm>
            <a:off x="606828" y="274640"/>
            <a:ext cx="8079971"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1532953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Main Question Colle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700" b="1">
                <a:latin typeface="Century Gothic" panose="020B0502020202020204" pitchFamily="34" charset="0"/>
              </a:defRPr>
            </a:lvl1pPr>
          </a:lstStyle>
          <a:p>
            <a:r>
              <a:rPr lang="en-US" dirty="0"/>
              <a:t>Centre Question</a:t>
            </a:r>
          </a:p>
        </p:txBody>
      </p:sp>
      <p:pic>
        <p:nvPicPr>
          <p:cNvPr id="5" name="Picture 4">
            <a:extLst>
              <a:ext uri="{FF2B5EF4-FFF2-40B4-BE49-F238E27FC236}">
                <a16:creationId xmlns:a16="http://schemas.microsoft.com/office/drawing/2014/main" xmlns=""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21425919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College 4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xmlns=""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xmlns=""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spTree>
    <p:extLst>
      <p:ext uri="{BB962C8B-B14F-4D97-AF65-F5344CB8AC3E}">
        <p14:creationId xmlns:p14="http://schemas.microsoft.com/office/powerpoint/2010/main" val="209697390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College 1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xmlns=""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xmlns=""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spTree>
    <p:extLst>
      <p:ext uri="{BB962C8B-B14F-4D97-AF65-F5344CB8AC3E}">
        <p14:creationId xmlns:p14="http://schemas.microsoft.com/office/powerpoint/2010/main" val="369712567"/>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chemeClr val="tx2"/>
            </a:solidFill>
          </a:ln>
        </p:spPr>
        <p:txBody>
          <a:bodyPr anchor="ctr">
            <a:normAutofit/>
          </a:bodyPr>
          <a:lstStyle>
            <a:lvl1pPr marL="0" indent="0" algn="ctr">
              <a:buNone/>
              <a:defRPr sz="1500" b="0"/>
            </a:lvl1pPr>
          </a:lstStyle>
          <a:p>
            <a:pPr lvl="0"/>
            <a:r>
              <a:rPr lang="en-US" dirty="0"/>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2"/>
            </a:solidFill>
          </a:ln>
        </p:spPr>
        <p:txBody>
          <a:bodyPr anchor="ctr">
            <a:normAutofit/>
          </a:bodyPr>
          <a:lstStyle>
            <a:lvl1pPr marL="0" indent="0" algn="ctr">
              <a:buNone/>
              <a:defRPr sz="1500" b="1">
                <a:solidFill>
                  <a:schemeClr val="tx1"/>
                </a:solidFill>
              </a:defRPr>
            </a:lvl1pPr>
          </a:lstStyle>
          <a:p>
            <a:pPr lvl="0"/>
            <a:r>
              <a:rPr lang="en-US" dirty="0"/>
              <a:t>SEND/Definition Box:</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5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5251857" y="2349000"/>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500" b="0"/>
            </a:lvl1pPr>
          </a:lstStyle>
          <a:p>
            <a:pPr lvl="0"/>
            <a:r>
              <a:rPr lang="en-US"/>
              <a:t>Other</a:t>
            </a:r>
          </a:p>
        </p:txBody>
      </p:sp>
      <p:pic>
        <p:nvPicPr>
          <p:cNvPr id="11" name="Picture 10">
            <a:extLst>
              <a:ext uri="{FF2B5EF4-FFF2-40B4-BE49-F238E27FC236}">
                <a16:creationId xmlns:a16="http://schemas.microsoft.com/office/drawing/2014/main" xmlns="" id="{7611E0A4-D6C2-44D1-B9FA-CEF1EDEACDB6}"/>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6" name="Text Placeholder 5">
            <a:extLst>
              <a:ext uri="{FF2B5EF4-FFF2-40B4-BE49-F238E27FC236}">
                <a16:creationId xmlns:a16="http://schemas.microsoft.com/office/drawing/2014/main" xmlns="" id="{CC2F113B-F851-4F8D-A7ED-74136355A475}"/>
              </a:ext>
            </a:extLst>
          </p:cNvPr>
          <p:cNvSpPr>
            <a:spLocks noGrp="1"/>
          </p:cNvSpPr>
          <p:nvPr>
            <p:ph type="body" sz="quarter" idx="20"/>
          </p:nvPr>
        </p:nvSpPr>
        <p:spPr>
          <a:xfrm>
            <a:off x="955964" y="1495714"/>
            <a:ext cx="3433763" cy="1589088"/>
          </a:xfrm>
          <a:ln w="28575">
            <a:solidFill>
              <a:schemeClr val="accent2"/>
            </a:solidFill>
          </a:ln>
        </p:spPr>
        <p:txBody>
          <a:bodyPr anchor="ctr"/>
          <a:lstStyle>
            <a:lvl1pPr marL="0" indent="0" algn="ctr">
              <a:buNone/>
              <a:defRPr/>
            </a:lvl1pPr>
          </a:lstStyle>
          <a:p>
            <a:pPr lvl="0"/>
            <a:r>
              <a:rPr lang="en-US"/>
              <a:t>Click to edit Master text styles</a:t>
            </a:r>
          </a:p>
        </p:txBody>
      </p:sp>
    </p:spTree>
    <p:extLst>
      <p:ext uri="{BB962C8B-B14F-4D97-AF65-F5344CB8AC3E}">
        <p14:creationId xmlns:p14="http://schemas.microsoft.com/office/powerpoint/2010/main" val="322040580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p:cSld name="1_College 15 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CFC6B756-08FA-421E-B3AF-6B608F35C80A}"/>
              </a:ext>
            </a:extLst>
          </p:cNvPr>
          <p:cNvSpPr>
            <a:spLocks noGrp="1"/>
          </p:cNvSpPr>
          <p:nvPr>
            <p:ph type="body" sz="quarter" idx="10" hasCustomPrompt="1"/>
          </p:nvPr>
        </p:nvSpPr>
        <p:spPr>
          <a:xfrm>
            <a:off x="629364" y="1577619"/>
            <a:ext cx="7886700" cy="4773613"/>
          </a:xfrm>
          <a:ln>
            <a:solidFill>
              <a:schemeClr val="tx1"/>
            </a:solidFill>
          </a:ln>
        </p:spPr>
        <p:txBody>
          <a:bodyPr>
            <a:normAutofit/>
          </a:bodyPr>
          <a:lstStyle>
            <a:lvl1pPr marL="342900" indent="-342900">
              <a:buAutoNum type="arabicParenR"/>
              <a:defRPr sz="1300"/>
            </a:lvl1pPr>
            <a:lvl2pPr>
              <a:defRPr sz="1300"/>
            </a:lvl2pPr>
            <a:lvl3pPr>
              <a:defRPr sz="1300"/>
            </a:lvl3pPr>
            <a:lvl4pPr>
              <a:defRPr sz="1300"/>
            </a:lvl4pPr>
            <a:lvl5pPr>
              <a:defRPr sz="1300"/>
            </a:lvl5pPr>
          </a:lstStyle>
          <a:p>
            <a:pPr lvl="0"/>
            <a:r>
              <a:rPr lang="en-US" dirty="0"/>
              <a:t>…</a:t>
            </a:r>
          </a:p>
          <a:p>
            <a:pPr lvl="0"/>
            <a:r>
              <a:rPr lang="en-US" dirty="0"/>
              <a:t>…</a:t>
            </a:r>
          </a:p>
          <a:p>
            <a:pPr lvl="0"/>
            <a:r>
              <a:rPr lang="en-US" dirty="0"/>
              <a:t>…</a:t>
            </a:r>
          </a:p>
          <a:p>
            <a:pPr lvl="0"/>
            <a:r>
              <a:rPr lang="en-US" dirty="0"/>
              <a:t>…</a:t>
            </a:r>
          </a:p>
          <a:p>
            <a:pPr lvl="0"/>
            <a:r>
              <a:rPr lang="en-US" dirty="0"/>
              <a:t>…</a:t>
            </a:r>
          </a:p>
          <a:p>
            <a:pPr lvl="0"/>
            <a:r>
              <a:rPr lang="en-US" dirty="0"/>
              <a:t>…</a:t>
            </a:r>
            <a:endParaRPr lang="en-GB" dirty="0"/>
          </a:p>
        </p:txBody>
      </p:sp>
      <p:sp>
        <p:nvSpPr>
          <p:cNvPr id="7" name="Shape 223">
            <a:extLst>
              <a:ext uri="{FF2B5EF4-FFF2-40B4-BE49-F238E27FC236}">
                <a16:creationId xmlns:a16="http://schemas.microsoft.com/office/drawing/2014/main" xmlns="" id="{C7F40F4E-63C1-4B6E-96E5-2E7166BE3984}"/>
              </a:ext>
            </a:extLst>
          </p:cNvPr>
          <p:cNvSpPr/>
          <p:nvPr/>
        </p:nvSpPr>
        <p:spPr>
          <a:xfrm>
            <a:off x="629364" y="1199435"/>
            <a:ext cx="7885269" cy="378184"/>
          </a:xfrm>
          <a:prstGeom prst="rect">
            <a:avLst/>
          </a:prstGeom>
          <a:gradFill flip="none" rotWithShape="1">
            <a:gsLst>
              <a:gs pos="0">
                <a:srgbClr val="BB0F70"/>
              </a:gs>
              <a:gs pos="100000">
                <a:srgbClr val="30AFAF"/>
              </a:gs>
            </a:gsLst>
            <a:lin ang="0" scaled="0"/>
            <a:tileRect/>
          </a:gra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YES/NO</a:t>
            </a:r>
          </a:p>
        </p:txBody>
      </p:sp>
      <p:pic>
        <p:nvPicPr>
          <p:cNvPr id="9" name="Picture 8">
            <a:extLst>
              <a:ext uri="{FF2B5EF4-FFF2-40B4-BE49-F238E27FC236}">
                <a16:creationId xmlns:a16="http://schemas.microsoft.com/office/drawing/2014/main" xmlns="" id="{53049D56-9A99-4D19-BBBC-10CB6E83F879}"/>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0" name="Graphic 9" descr="Thumbs up sign">
            <a:extLst>
              <a:ext uri="{FF2B5EF4-FFF2-40B4-BE49-F238E27FC236}">
                <a16:creationId xmlns:a16="http://schemas.microsoft.com/office/drawing/2014/main" xmlns="" id="{061EE302-B13D-4F4B-BFEA-C3DA8D7C7A0B}"/>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rot="10800000">
            <a:off x="8145985" y="5690463"/>
            <a:ext cx="914400" cy="914400"/>
          </a:xfrm>
          <a:prstGeom prst="rect">
            <a:avLst/>
          </a:prstGeom>
        </p:spPr>
      </p:pic>
      <p:pic>
        <p:nvPicPr>
          <p:cNvPr id="11" name="Graphic 10" descr="Thumbs up sign">
            <a:extLst>
              <a:ext uri="{FF2B5EF4-FFF2-40B4-BE49-F238E27FC236}">
                <a16:creationId xmlns:a16="http://schemas.microsoft.com/office/drawing/2014/main" xmlns="" id="{66F4683F-F1B8-4730-BD97-7183A095E6C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7212129" y="5690774"/>
            <a:ext cx="914400" cy="914400"/>
          </a:xfrm>
          <a:prstGeom prst="rect">
            <a:avLst/>
          </a:prstGeom>
        </p:spPr>
      </p:pic>
      <p:sp>
        <p:nvSpPr>
          <p:cNvPr id="12" name="Title 1">
            <a:extLst>
              <a:ext uri="{FF2B5EF4-FFF2-40B4-BE49-F238E27FC236}">
                <a16:creationId xmlns:a16="http://schemas.microsoft.com/office/drawing/2014/main" xmlns="" id="{63D52306-D8B1-4DD9-BAFA-E1BD778160AB}"/>
              </a:ext>
            </a:extLst>
          </p:cNvPr>
          <p:cNvSpPr>
            <a:spLocks noGrp="1"/>
          </p:cNvSpPr>
          <p:nvPr>
            <p:ph type="ctrTitle" hasCustomPrompt="1"/>
          </p:nvPr>
        </p:nvSpPr>
        <p:spPr>
          <a:xfrm>
            <a:off x="1133365" y="252826"/>
            <a:ext cx="6877265" cy="823832"/>
          </a:xfrm>
          <a:prstGeom prst="rect">
            <a:avLst/>
          </a:prstGeom>
        </p:spPr>
        <p:txBody>
          <a:bodyPr>
            <a:normAutofit/>
          </a:bodyPr>
          <a:lstStyle>
            <a:lvl1pPr algn="ctr">
              <a:defRPr sz="2700" b="1">
                <a:latin typeface="Century Gothic" panose="020B0502020202020204" pitchFamily="34" charset="0"/>
              </a:defRPr>
            </a:lvl1pPr>
          </a:lstStyle>
          <a:p>
            <a:r>
              <a:rPr lang="en-US" dirty="0"/>
              <a:t>Centre Question</a:t>
            </a:r>
          </a:p>
        </p:txBody>
      </p:sp>
    </p:spTree>
    <p:extLst>
      <p:ext uri="{BB962C8B-B14F-4D97-AF65-F5344CB8AC3E}">
        <p14:creationId xmlns:p14="http://schemas.microsoft.com/office/powerpoint/2010/main" val="182167895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p:cSld name="1_Career Launchpa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xmlns="" id="{0B1D7AAC-006E-4AAA-A19A-B17FA371EFA2}"/>
              </a:ext>
            </a:extLst>
          </p:cNvPr>
          <p:cNvSpPr/>
          <p:nvPr/>
        </p:nvSpPr>
        <p:spPr>
          <a:xfrm>
            <a:off x="176812" y="3417526"/>
            <a:ext cx="8802000" cy="3276000"/>
          </a:xfrm>
          <a:prstGeom prst="rect">
            <a:avLst/>
          </a:prstGeom>
          <a:solidFill>
            <a:srgbClr val="C93F8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xmlns="" id="{EAEA2527-671F-49C9-BE1A-52E69C0FE7CD}"/>
              </a:ext>
            </a:extLst>
          </p:cNvPr>
          <p:cNvSpPr/>
          <p:nvPr/>
        </p:nvSpPr>
        <p:spPr>
          <a:xfrm>
            <a:off x="109261" y="101201"/>
            <a:ext cx="8866240" cy="3317224"/>
          </a:xfrm>
          <a:prstGeom prst="rect">
            <a:avLst/>
          </a:prstGeom>
          <a:solidFill>
            <a:srgbClr val="39CBC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solidFill>
                  <a:schemeClr val="accent6"/>
                </a:solidFill>
              </a:defRPr>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315687464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p:cSld name="Yes/No  Colleg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xmlns=""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xmlns=""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xmlns=""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35431662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xmlns=""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ight Triangle 3">
            <a:extLst>
              <a:ext uri="{FF2B5EF4-FFF2-40B4-BE49-F238E27FC236}">
                <a16:creationId xmlns:a16="http://schemas.microsoft.com/office/drawing/2014/main" xmlns=""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itle 1">
            <a:extLst>
              <a:ext uri="{FF2B5EF4-FFF2-40B4-BE49-F238E27FC236}">
                <a16:creationId xmlns:a16="http://schemas.microsoft.com/office/drawing/2014/main" xmlns=""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194154702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p:cSld name="Colleges E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pic>
        <p:nvPicPr>
          <p:cNvPr id="11" name="Picture 10">
            <a:extLst>
              <a:ext uri="{FF2B5EF4-FFF2-40B4-BE49-F238E27FC236}">
                <a16:creationId xmlns:a16="http://schemas.microsoft.com/office/drawing/2014/main" xmlns=""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xmlns="" id="{6C4E2865-5D47-4833-930C-63AC72D8D4BA}"/>
              </a:ext>
            </a:extLst>
          </p:cNvPr>
          <p:cNvSpPr txBox="1"/>
          <p:nvPr/>
        </p:nvSpPr>
        <p:spPr>
          <a:xfrm>
            <a:off x="1720119" y="947630"/>
            <a:ext cx="5703757" cy="1384995"/>
          </a:xfrm>
          <a:prstGeom prst="rect">
            <a:avLst/>
          </a:prstGeom>
          <a:noFill/>
        </p:spPr>
        <p:txBody>
          <a:bodyPr wrap="square" rtlCol="0" anchor="ctr">
            <a:spAutoFit/>
          </a:bodyPr>
          <a:lstStyle/>
          <a:p>
            <a:pPr algn="ctr"/>
            <a:r>
              <a:rPr lang="en-GB" sz="2800" b="1" dirty="0"/>
              <a:t>Cast your vote on…</a:t>
            </a:r>
          </a:p>
          <a:p>
            <a:pPr algn="ctr"/>
            <a:endParaRPr lang="en-GB" sz="2800" b="1" dirty="0"/>
          </a:p>
          <a:p>
            <a:pPr algn="ctr"/>
            <a:r>
              <a:rPr lang="en-GB" sz="2800" b="1" dirty="0">
                <a:hlinkClick r:id="rId4"/>
              </a:rPr>
              <a:t>www.votesforschools.com</a:t>
            </a:r>
            <a:r>
              <a:rPr lang="en-GB" sz="2800" b="1" dirty="0"/>
              <a:t> </a:t>
            </a:r>
          </a:p>
        </p:txBody>
      </p:sp>
      <p:sp>
        <p:nvSpPr>
          <p:cNvPr id="9" name="Rectangle: Rounded Corners 8">
            <a:hlinkClick r:id="rId5"/>
            <a:extLst>
              <a:ext uri="{FF2B5EF4-FFF2-40B4-BE49-F238E27FC236}">
                <a16:creationId xmlns:a16="http://schemas.microsoft.com/office/drawing/2014/main" xmlns="" id="{42CB29EC-D773-4F0B-84CC-242883F4191D}"/>
              </a:ext>
            </a:extLst>
          </p:cNvPr>
          <p:cNvSpPr/>
          <p:nvPr/>
        </p:nvSpPr>
        <p:spPr>
          <a:xfrm>
            <a:off x="358893" y="5649827"/>
            <a:ext cx="8426214" cy="868323"/>
          </a:xfrm>
          <a:prstGeom prst="roundRect">
            <a:avLst/>
          </a:prstGeom>
          <a:solidFill>
            <a:srgbClr val="EAB9D5"/>
          </a:solidFill>
          <a:ln w="28575">
            <a:solidFill>
              <a:srgbClr val="BB0F70"/>
            </a:solidFill>
          </a:ln>
        </p:spPr>
        <p:txBody>
          <a:bodyPr wrap="square">
            <a:spAutoFit/>
          </a:bodyPr>
          <a:lstStyle/>
          <a:p>
            <a:pPr algn="ctr"/>
            <a:r>
              <a:rPr lang="en-GB" sz="1500" b="1" dirty="0">
                <a:solidFill>
                  <a:srgbClr val="060505"/>
                </a:solidFill>
                <a:latin typeface="Century Gothic" panose="020B0502020202020204" pitchFamily="34" charset="0"/>
              </a:rPr>
              <a:t>Not sure how? </a:t>
            </a:r>
          </a:p>
          <a:p>
            <a:pPr algn="ctr"/>
            <a:r>
              <a:rPr lang="en-GB" sz="1500" dirty="0">
                <a:solidFill>
                  <a:srgbClr val="060505"/>
                </a:solidFill>
                <a:latin typeface="Century Gothic" panose="020B0502020202020204" pitchFamily="34" charset="0"/>
              </a:rPr>
              <a:t>Click the ballot box to see a video on how to log your votes! </a:t>
            </a:r>
          </a:p>
          <a:p>
            <a:pPr algn="ctr"/>
            <a:r>
              <a:rPr lang="en-GB" sz="1500" dirty="0">
                <a:solidFill>
                  <a:srgbClr val="060505"/>
                </a:solidFill>
                <a:latin typeface="Century Gothic" panose="020B0502020202020204" pitchFamily="34" charset="0"/>
              </a:rPr>
              <a:t>If you have any issues, feedback or comments, email </a:t>
            </a:r>
            <a:r>
              <a:rPr lang="en-GB" sz="1500" b="1" dirty="0">
                <a:solidFill>
                  <a:srgbClr val="30AFAF"/>
                </a:solidFill>
                <a:latin typeface="Century Gothic" panose="020B0502020202020204" pitchFamily="34" charset="0"/>
                <a:hlinkClick r:id="rId6">
                  <a:extLst>
                    <a:ext uri="{A12FA001-AC4F-418D-AE19-62706E023703}">
                      <ahyp:hlinkClr xmlns="" xmlns:ahyp="http://schemas.microsoft.com/office/drawing/2018/hyperlinkcolor" val="tx"/>
                    </a:ext>
                  </a:extLst>
                </a:hlinkClick>
              </a:rPr>
              <a:t>georgie@votesforschools.com</a:t>
            </a:r>
            <a:r>
              <a:rPr lang="en-GB" sz="1500" dirty="0">
                <a:solidFill>
                  <a:srgbClr val="060505"/>
                </a:solidFill>
                <a:latin typeface="Century Gothic" panose="020B0502020202020204" pitchFamily="34" charset="0"/>
              </a:rPr>
              <a:t>.</a:t>
            </a:r>
          </a:p>
        </p:txBody>
      </p:sp>
      <p:sp>
        <p:nvSpPr>
          <p:cNvPr id="12" name="Shape 246">
            <a:extLst>
              <a:ext uri="{FF2B5EF4-FFF2-40B4-BE49-F238E27FC236}">
                <a16:creationId xmlns:a16="http://schemas.microsoft.com/office/drawing/2014/main" xmlns="" id="{E6685DE7-3512-4633-8C3A-CEE6EC3DC240}"/>
              </a:ext>
            </a:extLst>
          </p:cNvPr>
          <p:cNvSpPr txBox="1">
            <a:spLocks/>
          </p:cNvSpPr>
          <p:nvPr/>
        </p:nvSpPr>
        <p:spPr>
          <a:xfrm>
            <a:off x="2517060" y="492403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Tree>
    <p:extLst>
      <p:ext uri="{BB962C8B-B14F-4D97-AF65-F5344CB8AC3E}">
        <p14:creationId xmlns:p14="http://schemas.microsoft.com/office/powerpoint/2010/main" val="3276013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theme" Target="../theme/theme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theme" Target="../theme/theme5.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7.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theme" Target="../theme/theme6.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theme" Target="../theme/theme7.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3" Type="http://schemas.openxmlformats.org/officeDocument/2006/relationships/slideLayout" Target="../slideLayouts/slideLayout95.xml"/><Relationship Id="rId7" Type="http://schemas.openxmlformats.org/officeDocument/2006/relationships/slideLayout" Target="../slideLayouts/slideLayout99.xml"/><Relationship Id="rId2" Type="http://schemas.openxmlformats.org/officeDocument/2006/relationships/slideLayout" Target="../slideLayouts/slideLayout94.xml"/><Relationship Id="rId1" Type="http://schemas.openxmlformats.org/officeDocument/2006/relationships/slideLayout" Target="../slideLayouts/slideLayout93.xml"/><Relationship Id="rId6" Type="http://schemas.openxmlformats.org/officeDocument/2006/relationships/slideLayout" Target="../slideLayouts/slideLayout98.xml"/><Relationship Id="rId5" Type="http://schemas.openxmlformats.org/officeDocument/2006/relationships/slideLayout" Target="../slideLayouts/slideLayout97.xml"/><Relationship Id="rId10" Type="http://schemas.openxmlformats.org/officeDocument/2006/relationships/theme" Target="../theme/theme8.xml"/><Relationship Id="rId4" Type="http://schemas.openxmlformats.org/officeDocument/2006/relationships/slideLayout" Target="../slideLayouts/slideLayout96.xml"/><Relationship Id="rId9" Type="http://schemas.openxmlformats.org/officeDocument/2006/relationships/slideLayout" Target="../slideLayouts/slideLayout10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18" Type="http://schemas.openxmlformats.org/officeDocument/2006/relationships/theme" Target="../theme/theme9.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17" Type="http://schemas.openxmlformats.org/officeDocument/2006/relationships/slideLayout" Target="../slideLayouts/slideLayout118.xml"/><Relationship Id="rId2" Type="http://schemas.openxmlformats.org/officeDocument/2006/relationships/slideLayout" Target="../slideLayouts/slideLayout103.xml"/><Relationship Id="rId16" Type="http://schemas.openxmlformats.org/officeDocument/2006/relationships/slideLayout" Target="../slideLayouts/slideLayout117.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slideLayout" Target="../slideLayouts/slideLayout116.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6.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2" Type="http://schemas.openxmlformats.org/officeDocument/2006/relationships/slideLayout" Target="../slideLayouts/slideLayout120.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5" Type="http://schemas.openxmlformats.org/officeDocument/2006/relationships/slideLayout" Target="../slideLayouts/slideLayout123.xml"/><Relationship Id="rId10" Type="http://schemas.openxmlformats.org/officeDocument/2006/relationships/theme" Target="../theme/theme10.xml"/><Relationship Id="rId4" Type="http://schemas.openxmlformats.org/officeDocument/2006/relationships/slideLayout" Target="../slideLayouts/slideLayout122.xml"/><Relationship Id="rId9" Type="http://schemas.openxmlformats.org/officeDocument/2006/relationships/slideLayout" Target="../slideLayouts/slideLayout12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35.xml"/><Relationship Id="rId3" Type="http://schemas.openxmlformats.org/officeDocument/2006/relationships/slideLayout" Target="../slideLayouts/slideLayout130.xml"/><Relationship Id="rId7" Type="http://schemas.openxmlformats.org/officeDocument/2006/relationships/slideLayout" Target="../slideLayouts/slideLayout134.xml"/><Relationship Id="rId12" Type="http://schemas.openxmlformats.org/officeDocument/2006/relationships/theme" Target="../theme/theme11.xml"/><Relationship Id="rId2" Type="http://schemas.openxmlformats.org/officeDocument/2006/relationships/slideLayout" Target="../slideLayouts/slideLayout129.xml"/><Relationship Id="rId1" Type="http://schemas.openxmlformats.org/officeDocument/2006/relationships/slideLayout" Target="../slideLayouts/slideLayout128.xml"/><Relationship Id="rId6" Type="http://schemas.openxmlformats.org/officeDocument/2006/relationships/slideLayout" Target="../slideLayouts/slideLayout133.xml"/><Relationship Id="rId11" Type="http://schemas.openxmlformats.org/officeDocument/2006/relationships/slideLayout" Target="../slideLayouts/slideLayout138.xml"/><Relationship Id="rId5" Type="http://schemas.openxmlformats.org/officeDocument/2006/relationships/slideLayout" Target="../slideLayouts/slideLayout132.xml"/><Relationship Id="rId10" Type="http://schemas.openxmlformats.org/officeDocument/2006/relationships/slideLayout" Target="../slideLayouts/slideLayout137.xml"/><Relationship Id="rId4" Type="http://schemas.openxmlformats.org/officeDocument/2006/relationships/slideLayout" Target="../slideLayouts/slideLayout131.xml"/><Relationship Id="rId9" Type="http://schemas.openxmlformats.org/officeDocument/2006/relationships/slideLayout" Target="../slideLayouts/slideLayout1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1BEFB5-B44B-A746-AD13-78F60F19D1C6}" type="slidenum">
              <a:rPr lang="en-US" smtClean="0"/>
              <a:t>‹#›</a:t>
            </a:fld>
            <a:endParaRPr lang="en-US"/>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223874143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71" r:id="rId14"/>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308834280"/>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72" r:id="rId12"/>
    <p:sldLayoutId id="2147483773" r:id="rId13"/>
    <p:sldLayoutId id="2147483774" r:id="rId14"/>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1BEFB5-B44B-A746-AD13-78F60F19D1C6}" type="slidenum">
              <a:rPr lang="en-US" smtClean="0"/>
              <a:t>‹#›</a:t>
            </a:fld>
            <a:endParaRPr lang="en-US"/>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1020826893"/>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1BEFB5-B44B-A746-AD13-78F60F19D1C6}" type="slidenum">
              <a:rPr lang="en-US" smtClean="0"/>
              <a:t>‹#›</a:t>
            </a:fld>
            <a:endParaRPr lang="en-US"/>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3302886082"/>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1225992842"/>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801" r:id="rId12"/>
    <p:sldLayoutId id="2147483802" r:id="rId13"/>
    <p:sldLayoutId id="2147483803" r:id="rId14"/>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364510852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dirty="0"/>
              <a:t>Click to edit Master text styles</a:t>
            </a:r>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197137706"/>
      </p:ext>
    </p:extLst>
  </p:cSld>
  <p:clrMap bg1="dk1" tx1="lt1" bg2="dk2" tx2="lt2" accent1="accent1" accent2="accent2" accent3="accent3" accent4="accent4" accent5="accent5" accent6="accent6" hlink="hlink" folHlink="folHlink"/>
  <p:sldLayoutIdLst>
    <p:sldLayoutId id="2147483843" r:id="rId1"/>
    <p:sldLayoutId id="2147483844" r:id="rId2"/>
    <p:sldLayoutId id="2147483845" r:id="rId3"/>
    <p:sldLayoutId id="2147483846" r:id="rId4"/>
    <p:sldLayoutId id="2147483847" r:id="rId5"/>
    <p:sldLayoutId id="2147483848" r:id="rId6"/>
    <p:sldLayoutId id="2147483849" r:id="rId7"/>
    <p:sldLayoutId id="2147483850" r:id="rId8"/>
    <p:sldLayoutId id="2147483851" r:id="rId9"/>
    <p:sldLayoutId id="2147483852" r:id="rId10"/>
    <p:sldLayoutId id="2147483853" r:id="rId11"/>
    <p:sldLayoutId id="2147483854" r:id="rId12"/>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dirty="0"/>
              <a:t>Click to edit Master text styles</a:t>
            </a:r>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3604375104"/>
      </p:ext>
    </p:extLst>
  </p:cSld>
  <p:clrMap bg1="dk1" tx1="lt1" bg2="dk2" tx2="lt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2475535206"/>
      </p:ext>
    </p:extLst>
  </p:cSld>
  <p:clrMap bg1="dk1" tx1="lt1" bg2="dk2" tx2="lt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 id="2147483877" r:id="rId12"/>
    <p:sldLayoutId id="2147483878" r:id="rId13"/>
    <p:sldLayoutId id="2147483901" r:id="rId14"/>
    <p:sldLayoutId id="2147483902" r:id="rId15"/>
    <p:sldLayoutId id="2147483903" r:id="rId16"/>
    <p:sldLayoutId id="2147483904" r:id="rId17"/>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xmlns=""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Shape 245">
            <a:extLst>
              <a:ext uri="{FF2B5EF4-FFF2-40B4-BE49-F238E27FC236}">
                <a16:creationId xmlns:a16="http://schemas.microsoft.com/office/drawing/2014/main" xmlns=""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xmlns=""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dirty="0">
                <a:solidFill>
                  <a:srgbClr val="2D2D2D"/>
                </a:solidFill>
                <a:latin typeface="Century Gothic" panose="020B0502020202020204" pitchFamily="34" charset="0"/>
                <a:ea typeface="Lato"/>
                <a:cs typeface="Lato"/>
                <a:sym typeface="Lato"/>
              </a:rPr>
              <a:t> </a:t>
            </a:r>
            <a:r>
              <a:rPr lang="en-GB" sz="1000" b="0" u="none" dirty="0">
                <a:solidFill>
                  <a:srgbClr val="2D2D2D"/>
                </a:solidFill>
                <a:latin typeface="Century Gothic" panose="020B0502020202020204" pitchFamily="34" charset="0"/>
                <a:ea typeface="Lato"/>
                <a:cs typeface="Lato"/>
                <a:sym typeface="Lato"/>
              </a:rPr>
              <a:t>©VotesforPrisons2020</a:t>
            </a:r>
          </a:p>
        </p:txBody>
      </p:sp>
    </p:spTree>
    <p:extLst>
      <p:ext uri="{BB962C8B-B14F-4D97-AF65-F5344CB8AC3E}">
        <p14:creationId xmlns:p14="http://schemas.microsoft.com/office/powerpoint/2010/main" val="1577978639"/>
      </p:ext>
    </p:extLst>
  </p:cSld>
  <p:clrMap bg1="dk1" tx1="lt1" bg2="dk2" tx2="lt2" accent1="accent1" accent2="accent2" accent3="accent3" accent4="accent4" accent5="accent5" accent6="accent6" hlink="hlink" folHlink="folHlink"/>
  <p:sldLayoutIdLst>
    <p:sldLayoutId id="2147483880" r:id="rId1"/>
    <p:sldLayoutId id="2147483881" r:id="rId2"/>
    <p:sldLayoutId id="2147483882" r:id="rId3"/>
    <p:sldLayoutId id="2147483883" r:id="rId4"/>
    <p:sldLayoutId id="2147483884" r:id="rId5"/>
    <p:sldLayoutId id="2147483885" r:id="rId6"/>
    <p:sldLayoutId id="2147483886" r:id="rId7"/>
    <p:sldLayoutId id="2147483887" r:id="rId8"/>
    <p:sldLayoutId id="2147483888" r:id="rId9"/>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xmlns=""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Shape 245">
            <a:extLst>
              <a:ext uri="{FF2B5EF4-FFF2-40B4-BE49-F238E27FC236}">
                <a16:creationId xmlns:a16="http://schemas.microsoft.com/office/drawing/2014/main" xmlns=""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xmlns=""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dirty="0">
                <a:solidFill>
                  <a:srgbClr val="2D2D2D"/>
                </a:solidFill>
                <a:latin typeface="Century Gothic" panose="020B0502020202020204" pitchFamily="34" charset="0"/>
                <a:ea typeface="Lato"/>
                <a:cs typeface="Lato"/>
                <a:sym typeface="Lato"/>
              </a:rPr>
              <a:t> </a:t>
            </a:r>
            <a:r>
              <a:rPr lang="en-GB" sz="1000" b="0" u="none" dirty="0">
                <a:solidFill>
                  <a:srgbClr val="2D2D2D"/>
                </a:solidFill>
                <a:latin typeface="Century Gothic" panose="020B0502020202020204" pitchFamily="34" charset="0"/>
                <a:ea typeface="Lato"/>
                <a:cs typeface="Lato"/>
                <a:sym typeface="Lato"/>
              </a:rPr>
              <a:t>©VotesforColleges2020</a:t>
            </a:r>
          </a:p>
        </p:txBody>
      </p:sp>
    </p:spTree>
    <p:extLst>
      <p:ext uri="{BB962C8B-B14F-4D97-AF65-F5344CB8AC3E}">
        <p14:creationId xmlns:p14="http://schemas.microsoft.com/office/powerpoint/2010/main" val="1035927957"/>
      </p:ext>
    </p:extLst>
  </p:cSld>
  <p:clrMap bg1="dk1" tx1="lt1" bg2="dk2" tx2="lt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xml"/><Relationship Id="rId1" Type="http://schemas.openxmlformats.org/officeDocument/2006/relationships/slideLayout" Target="../slideLayouts/slideLayout115.xml"/><Relationship Id="rId5" Type="http://schemas.microsoft.com/office/2007/relationships/hdphoto" Target="../media/hdphoto1.wdp"/><Relationship Id="rId4" Type="http://schemas.openxmlformats.org/officeDocument/2006/relationships/image" Target="../media/image38.png"/></Relationships>
</file>

<file path=ppt/slides/_rels/slide2.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9.png"/><Relationship Id="rId7" Type="http://schemas.openxmlformats.org/officeDocument/2006/relationships/image" Target="../media/image41.jpeg"/><Relationship Id="rId2" Type="http://schemas.openxmlformats.org/officeDocument/2006/relationships/notesSlide" Target="../notesSlides/notesSlide2.xml"/><Relationship Id="rId1" Type="http://schemas.openxmlformats.org/officeDocument/2006/relationships/slideLayout" Target="../slideLayouts/slideLayout116.xml"/><Relationship Id="rId6" Type="http://schemas.openxmlformats.org/officeDocument/2006/relationships/image" Target="../media/image43.svg"/><Relationship Id="rId5" Type="http://schemas.openxmlformats.org/officeDocument/2006/relationships/image" Target="../media/image40.png"/><Relationship Id="rId10" Type="http://schemas.openxmlformats.org/officeDocument/2006/relationships/image" Target="../media/image44.png"/><Relationship Id="rId4" Type="http://schemas.microsoft.com/office/2007/relationships/hdphoto" Target="../media/hdphoto2.wdp"/><Relationship Id="rId9" Type="http://schemas.openxmlformats.org/officeDocument/2006/relationships/image" Target="../media/image43.png"/></Relationships>
</file>

<file path=ppt/slides/_rels/slide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xml"/><Relationship Id="rId1" Type="http://schemas.openxmlformats.org/officeDocument/2006/relationships/slideLayout" Target="../slideLayouts/slideLayout117.xml"/><Relationship Id="rId6" Type="http://schemas.openxmlformats.org/officeDocument/2006/relationships/image" Target="../media/image46.PNG"/><Relationship Id="rId5" Type="http://schemas.openxmlformats.org/officeDocument/2006/relationships/hyperlink" Target="https://www.ltai.info/" TargetMode="External"/><Relationship Id="rId4" Type="http://schemas.openxmlformats.org/officeDocument/2006/relationships/image" Target="../media/image32.png"/></Relationships>
</file>

<file path=ppt/slides/_rels/slide4.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32.png"/><Relationship Id="rId7" Type="http://schemas.openxmlformats.org/officeDocument/2006/relationships/image" Target="../media/image50.png"/><Relationship Id="rId2" Type="http://schemas.openxmlformats.org/officeDocument/2006/relationships/notesSlide" Target="../notesSlides/notesSlide4.xml"/><Relationship Id="rId1" Type="http://schemas.openxmlformats.org/officeDocument/2006/relationships/slideLayout" Target="../slideLayouts/slideLayout103.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jpeg"/><Relationship Id="rId9" Type="http://schemas.openxmlformats.org/officeDocument/2006/relationships/image" Target="../media/image52.png"/></Relationships>
</file>

<file path=ppt/slides/_rels/slide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jpeg"/><Relationship Id="rId7" Type="http://schemas.openxmlformats.org/officeDocument/2006/relationships/image" Target="../media/image51.png"/><Relationship Id="rId2" Type="http://schemas.openxmlformats.org/officeDocument/2006/relationships/notesSlide" Target="../notesSlides/notesSlide5.xml"/><Relationship Id="rId1" Type="http://schemas.openxmlformats.org/officeDocument/2006/relationships/slideLayout" Target="../slideLayouts/slideLayout103.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6.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46.PNG"/><Relationship Id="rId3" Type="http://schemas.openxmlformats.org/officeDocument/2006/relationships/image" Target="../media/image53.jpeg"/><Relationship Id="rId7" Type="http://schemas.openxmlformats.org/officeDocument/2006/relationships/image" Target="../media/image57.jpeg"/><Relationship Id="rId12" Type="http://schemas.openxmlformats.org/officeDocument/2006/relationships/hyperlink" Target="https://www.ltai.info/" TargetMode="External"/><Relationship Id="rId2" Type="http://schemas.openxmlformats.org/officeDocument/2006/relationships/notesSlide" Target="../notesSlides/notesSlide6.xml"/><Relationship Id="rId1" Type="http://schemas.openxmlformats.org/officeDocument/2006/relationships/slideLayout" Target="../slideLayouts/slideLayout115.xml"/><Relationship Id="rId6" Type="http://schemas.openxmlformats.org/officeDocument/2006/relationships/image" Target="../media/image56.jpeg"/><Relationship Id="rId11" Type="http://schemas.openxmlformats.org/officeDocument/2006/relationships/image" Target="../media/image61.tiff"/><Relationship Id="rId5" Type="http://schemas.openxmlformats.org/officeDocument/2006/relationships/image" Target="../media/image55.jpeg"/><Relationship Id="rId10" Type="http://schemas.openxmlformats.org/officeDocument/2006/relationships/image" Target="../media/image60.tiff"/><Relationship Id="rId4" Type="http://schemas.openxmlformats.org/officeDocument/2006/relationships/image" Target="../media/image54.png"/><Relationship Id="rId9" Type="http://schemas.openxmlformats.org/officeDocument/2006/relationships/image" Target="../media/image59.tiff"/></Relationships>
</file>

<file path=ppt/slides/_rels/slide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2.jpeg"/><Relationship Id="rId7" Type="http://schemas.openxmlformats.org/officeDocument/2006/relationships/hyperlink" Target="https://www.ltai.info/" TargetMode="External"/><Relationship Id="rId2" Type="http://schemas.openxmlformats.org/officeDocument/2006/relationships/notesSlide" Target="../notesSlides/notesSlide7.xml"/><Relationship Id="rId1" Type="http://schemas.openxmlformats.org/officeDocument/2006/relationships/slideLayout" Target="../slideLayouts/slideLayout115.xml"/><Relationship Id="rId6" Type="http://schemas.openxmlformats.org/officeDocument/2006/relationships/image" Target="../media/image65.tiff"/><Relationship Id="rId5" Type="http://schemas.openxmlformats.org/officeDocument/2006/relationships/image" Target="../media/image64.jpeg"/><Relationship Id="rId4" Type="http://schemas.openxmlformats.org/officeDocument/2006/relationships/image" Target="../media/image63.jpeg"/></Relationships>
</file>

<file path=ppt/slides/_rels/slide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6.jpeg"/><Relationship Id="rId7" Type="http://schemas.openxmlformats.org/officeDocument/2006/relationships/hyperlink" Target="https://www.ltai.info/" TargetMode="External"/><Relationship Id="rId2" Type="http://schemas.openxmlformats.org/officeDocument/2006/relationships/notesSlide" Target="../notesSlides/notesSlide8.xml"/><Relationship Id="rId1" Type="http://schemas.openxmlformats.org/officeDocument/2006/relationships/slideLayout" Target="../slideLayouts/slideLayout115.xml"/><Relationship Id="rId6" Type="http://schemas.microsoft.com/office/2007/relationships/hdphoto" Target="../media/hdphoto3.wdp"/><Relationship Id="rId5" Type="http://schemas.openxmlformats.org/officeDocument/2006/relationships/image" Target="../media/image68.png"/><Relationship Id="rId10" Type="http://schemas.openxmlformats.org/officeDocument/2006/relationships/image" Target="../media/image32.png"/><Relationship Id="rId4" Type="http://schemas.openxmlformats.org/officeDocument/2006/relationships/image" Target="../media/image67.jpeg"/><Relationship Id="rId9" Type="http://schemas.openxmlformats.org/officeDocument/2006/relationships/hyperlink" Target="https://www.gov.uk/government/publications/covid-19-guidance-on-supporting-children-and-young-peoples-mental-health-and-wellbeing/guidance-for-parents-and-carers-on-supporting-children-and-young-peoples-mental-health-and-wellbeing-during-the-coronavirus-covid-19-outbreak#helping-children-and-young-people-cope-with-stress"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9.png"/><Relationship Id="rId7" Type="http://schemas.openxmlformats.org/officeDocument/2006/relationships/hyperlink" Target="https://www.ltai.info/" TargetMode="External"/><Relationship Id="rId2" Type="http://schemas.openxmlformats.org/officeDocument/2006/relationships/notesSlide" Target="../notesSlides/notesSlide9.xml"/><Relationship Id="rId1" Type="http://schemas.openxmlformats.org/officeDocument/2006/relationships/slideLayout" Target="../slideLayouts/slideLayout103.xml"/><Relationship Id="rId6" Type="http://schemas.openxmlformats.org/officeDocument/2006/relationships/hyperlink" Target="https://www.youtube.com/watch?v=gQILO63LobA" TargetMode="External"/><Relationship Id="rId5" Type="http://schemas.openxmlformats.org/officeDocument/2006/relationships/image" Target="../media/image70.jpeg"/><Relationship Id="rId4" Type="http://schemas.openxmlformats.org/officeDocument/2006/relationships/hyperlink" Target="https://safeshare.tv/x/ss5ea028716221b"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71.png"/><Relationship Id="rId7" Type="http://schemas.openxmlformats.org/officeDocument/2006/relationships/image" Target="../media/image75.jpeg"/><Relationship Id="rId2" Type="http://schemas.openxmlformats.org/officeDocument/2006/relationships/notesSlide" Target="../notesSlides/notesSlide10.xml"/><Relationship Id="rId1" Type="http://schemas.openxmlformats.org/officeDocument/2006/relationships/slideLayout" Target="../slideLayouts/slideLayout115.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11.xml.rels><?xml version="1.0" encoding="UTF-8" standalone="yes"?>
<Relationships xmlns="http://schemas.openxmlformats.org/package/2006/relationships"><Relationship Id="rId3" Type="http://schemas.openxmlformats.org/officeDocument/2006/relationships/hyperlink" Target="https://safeshare.tv/x/ss5dc5435358d3a" TargetMode="External"/><Relationship Id="rId7" Type="http://schemas.openxmlformats.org/officeDocument/2006/relationships/image" Target="../media/image46.PNG"/><Relationship Id="rId2" Type="http://schemas.openxmlformats.org/officeDocument/2006/relationships/notesSlide" Target="../notesSlides/notesSlide11.xml"/><Relationship Id="rId1" Type="http://schemas.openxmlformats.org/officeDocument/2006/relationships/slideLayout" Target="../slideLayouts/slideLayout110.xml"/><Relationship Id="rId6" Type="http://schemas.openxmlformats.org/officeDocument/2006/relationships/hyperlink" Target="https://www.ltai.info/" TargetMode="External"/><Relationship Id="rId5" Type="http://schemas.openxmlformats.org/officeDocument/2006/relationships/image" Target="../media/image77.jpeg"/><Relationship Id="rId4" Type="http://schemas.openxmlformats.org/officeDocument/2006/relationships/image" Target="../media/image76.png"/></Relationships>
</file>

<file path=ppt/slides/_rels/slide12.xml.rels><?xml version="1.0" encoding="UTF-8" standalone="yes"?>
<Relationships xmlns="http://schemas.openxmlformats.org/package/2006/relationships"><Relationship Id="rId3" Type="http://schemas.openxmlformats.org/officeDocument/2006/relationships/image" Target="../media/image78.jpeg"/><Relationship Id="rId7" Type="http://schemas.openxmlformats.org/officeDocument/2006/relationships/image" Target="../media/image46.PNG"/><Relationship Id="rId2" Type="http://schemas.openxmlformats.org/officeDocument/2006/relationships/notesSlide" Target="../notesSlides/notesSlide12.xml"/><Relationship Id="rId1" Type="http://schemas.openxmlformats.org/officeDocument/2006/relationships/slideLayout" Target="../slideLayouts/slideLayout110.xml"/><Relationship Id="rId6" Type="http://schemas.openxmlformats.org/officeDocument/2006/relationships/hyperlink" Target="https://www.ltai.info/" TargetMode="External"/><Relationship Id="rId5" Type="http://schemas.openxmlformats.org/officeDocument/2006/relationships/image" Target="../media/image79.png"/><Relationship Id="rId4" Type="http://schemas.openxmlformats.org/officeDocument/2006/relationships/hyperlink" Target="https://safeshare.tv/x/CQsnabyOwyc"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0.png"/><Relationship Id="rId7" Type="http://schemas.openxmlformats.org/officeDocument/2006/relationships/image" Target="../media/image84.png"/><Relationship Id="rId2" Type="http://schemas.openxmlformats.org/officeDocument/2006/relationships/notesSlide" Target="../notesSlides/notesSlide13.xml"/><Relationship Id="rId1" Type="http://schemas.openxmlformats.org/officeDocument/2006/relationships/slideLayout" Target="../slideLayouts/slideLayout115.xml"/><Relationship Id="rId6" Type="http://schemas.openxmlformats.org/officeDocument/2006/relationships/image" Target="../media/image83.png"/><Relationship Id="rId5" Type="http://schemas.openxmlformats.org/officeDocument/2006/relationships/image" Target="../media/image82.png"/><Relationship Id="rId10" Type="http://schemas.openxmlformats.org/officeDocument/2006/relationships/image" Target="../media/image46.PNG"/><Relationship Id="rId4" Type="http://schemas.openxmlformats.org/officeDocument/2006/relationships/image" Target="../media/image81.png"/><Relationship Id="rId9" Type="http://schemas.openxmlformats.org/officeDocument/2006/relationships/hyperlink" Target="https://www.ltai.info/"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jpeg"/><Relationship Id="rId7" Type="http://schemas.openxmlformats.org/officeDocument/2006/relationships/image" Target="../media/image90.png"/><Relationship Id="rId2" Type="http://schemas.openxmlformats.org/officeDocument/2006/relationships/notesSlide" Target="../notesSlides/notesSlide14.xml"/><Relationship Id="rId1" Type="http://schemas.openxmlformats.org/officeDocument/2006/relationships/slideLayout" Target="../slideLayouts/slideLayout103.xml"/><Relationship Id="rId6" Type="http://schemas.openxmlformats.org/officeDocument/2006/relationships/image" Target="../media/image89.jpeg"/><Relationship Id="rId11" Type="http://schemas.openxmlformats.org/officeDocument/2006/relationships/image" Target="../media/image32.png"/><Relationship Id="rId5" Type="http://schemas.openxmlformats.org/officeDocument/2006/relationships/image" Target="../media/image88.jpeg"/><Relationship Id="rId10" Type="http://schemas.openxmlformats.org/officeDocument/2006/relationships/image" Target="../media/image46.PNG"/><Relationship Id="rId4" Type="http://schemas.openxmlformats.org/officeDocument/2006/relationships/image" Target="../media/image87.png"/><Relationship Id="rId9" Type="http://schemas.openxmlformats.org/officeDocument/2006/relationships/hyperlink" Target="https://www.ltai.info/"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hyperlink" Target="https://safeshare.tv/x/ss5dcc3a6c45a53" TargetMode="External"/><Relationship Id="rId7" Type="http://schemas.openxmlformats.org/officeDocument/2006/relationships/image" Target="../media/image46.PNG"/><Relationship Id="rId2" Type="http://schemas.openxmlformats.org/officeDocument/2006/relationships/notesSlide" Target="../notesSlides/notesSlide15.xml"/><Relationship Id="rId1" Type="http://schemas.openxmlformats.org/officeDocument/2006/relationships/slideLayout" Target="../slideLayouts/slideLayout110.xml"/><Relationship Id="rId6" Type="http://schemas.openxmlformats.org/officeDocument/2006/relationships/hyperlink" Target="https://www.ltai.info/" TargetMode="External"/><Relationship Id="rId5" Type="http://schemas.openxmlformats.org/officeDocument/2006/relationships/image" Target="../media/image92.jpeg"/><Relationship Id="rId4" Type="http://schemas.openxmlformats.org/officeDocument/2006/relationships/hyperlink" Target="https://safeshare.tv/x/IPUjp2xodwc"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93.jpeg"/><Relationship Id="rId7" Type="http://schemas.openxmlformats.org/officeDocument/2006/relationships/hyperlink" Target="https://www.ltai.info/" TargetMode="External"/><Relationship Id="rId2" Type="http://schemas.openxmlformats.org/officeDocument/2006/relationships/notesSlide" Target="../notesSlides/notesSlide16.xml"/><Relationship Id="rId1" Type="http://schemas.openxmlformats.org/officeDocument/2006/relationships/slideLayout" Target="../slideLayouts/slideLayout110.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17.xml.rels><?xml version="1.0" encoding="UTF-8" standalone="yes"?>
<Relationships xmlns="http://schemas.openxmlformats.org/package/2006/relationships"><Relationship Id="rId3" Type="http://schemas.openxmlformats.org/officeDocument/2006/relationships/hyperlink" Target="https://safeshare.tv/x/ss5dcc3cf735f43" TargetMode="External"/><Relationship Id="rId7"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110.xml"/><Relationship Id="rId6" Type="http://schemas.openxmlformats.org/officeDocument/2006/relationships/image" Target="../media/image46.PNG"/><Relationship Id="rId5" Type="http://schemas.openxmlformats.org/officeDocument/2006/relationships/hyperlink" Target="https://www.ltai.info/" TargetMode="External"/><Relationship Id="rId4" Type="http://schemas.openxmlformats.org/officeDocument/2006/relationships/image" Target="../media/image97.jpeg"/></Relationships>
</file>

<file path=ppt/slides/_rels/slide18.xml.rels><?xml version="1.0" encoding="UTF-8" standalone="yes"?>
<Relationships xmlns="http://schemas.openxmlformats.org/package/2006/relationships"><Relationship Id="rId8" Type="http://schemas.openxmlformats.org/officeDocument/2006/relationships/image" Target="../media/image103.jpeg"/><Relationship Id="rId3" Type="http://schemas.openxmlformats.org/officeDocument/2006/relationships/image" Target="../media/image98.png"/><Relationship Id="rId7" Type="http://schemas.openxmlformats.org/officeDocument/2006/relationships/image" Target="../media/image102.png"/><Relationship Id="rId2" Type="http://schemas.openxmlformats.org/officeDocument/2006/relationships/notesSlide" Target="../notesSlides/notesSlide18.xml"/><Relationship Id="rId1" Type="http://schemas.openxmlformats.org/officeDocument/2006/relationships/slideLayout" Target="../slideLayouts/slideLayout103.xml"/><Relationship Id="rId6" Type="http://schemas.openxmlformats.org/officeDocument/2006/relationships/image" Target="../media/image101.jpeg"/><Relationship Id="rId5" Type="http://schemas.openxmlformats.org/officeDocument/2006/relationships/image" Target="../media/image100.jpeg"/><Relationship Id="rId10" Type="http://schemas.openxmlformats.org/officeDocument/2006/relationships/image" Target="../media/image46.PNG"/><Relationship Id="rId4" Type="http://schemas.openxmlformats.org/officeDocument/2006/relationships/image" Target="../media/image99.jpeg"/><Relationship Id="rId9" Type="http://schemas.openxmlformats.org/officeDocument/2006/relationships/hyperlink" Target="https://www.ltai.info/"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ltai.info/" TargetMode="External"/><Relationship Id="rId3" Type="http://schemas.openxmlformats.org/officeDocument/2006/relationships/hyperlink" Target="https://safeshare.tv/x/ss5dcc3cf735f43" TargetMode="External"/><Relationship Id="rId7" Type="http://schemas.openxmlformats.org/officeDocument/2006/relationships/image" Target="../media/image106.png"/><Relationship Id="rId2" Type="http://schemas.openxmlformats.org/officeDocument/2006/relationships/notesSlide" Target="../notesSlides/notesSlide19.xml"/><Relationship Id="rId1" Type="http://schemas.openxmlformats.org/officeDocument/2006/relationships/slideLayout" Target="../slideLayouts/slideLayout110.xml"/><Relationship Id="rId6" Type="http://schemas.openxmlformats.org/officeDocument/2006/relationships/image" Target="../media/image105.jpeg"/><Relationship Id="rId5" Type="http://schemas.openxmlformats.org/officeDocument/2006/relationships/image" Target="../media/image104.jpeg"/><Relationship Id="rId4" Type="http://schemas.openxmlformats.org/officeDocument/2006/relationships/image" Target="../media/image66.jpeg"/><Relationship Id="rId9" Type="http://schemas.openxmlformats.org/officeDocument/2006/relationships/image" Target="../media/image46.PNG"/></Relationships>
</file>

<file path=ppt/slides/_rels/slide20.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hyperlink" Target="https://www.thinkuknow.co.uk/" TargetMode="External"/><Relationship Id="rId18" Type="http://schemas.openxmlformats.org/officeDocument/2006/relationships/image" Target="../media/image113.jpg"/><Relationship Id="rId3" Type="http://schemas.openxmlformats.org/officeDocument/2006/relationships/hyperlink" Target="https://www.nhs.uk/oneyou/every-mind-matters/coronavirus-covid-19-anxiety-tips/" TargetMode="External"/><Relationship Id="rId7" Type="http://schemas.openxmlformats.org/officeDocument/2006/relationships/hyperlink" Target="https://www.nspcc.org.uk/" TargetMode="External"/><Relationship Id="rId12" Type="http://schemas.openxmlformats.org/officeDocument/2006/relationships/image" Target="../media/image110.jpeg"/><Relationship Id="rId17" Type="http://schemas.openxmlformats.org/officeDocument/2006/relationships/hyperlink" Target="https://www.internetmatters.org/" TargetMode="External"/><Relationship Id="rId2" Type="http://schemas.openxmlformats.org/officeDocument/2006/relationships/notesSlide" Target="../notesSlides/notesSlide20.xml"/><Relationship Id="rId16" Type="http://schemas.openxmlformats.org/officeDocument/2006/relationships/image" Target="../media/image112.jpg"/><Relationship Id="rId20" Type="http://schemas.openxmlformats.org/officeDocument/2006/relationships/image" Target="../media/image114.jpg"/><Relationship Id="rId1" Type="http://schemas.openxmlformats.org/officeDocument/2006/relationships/slideLayout" Target="../slideLayouts/slideLayout117.xml"/><Relationship Id="rId6" Type="http://schemas.openxmlformats.org/officeDocument/2006/relationships/image" Target="../media/image107.jpg"/><Relationship Id="rId11" Type="http://schemas.openxmlformats.org/officeDocument/2006/relationships/hyperlink" Target="https://www.npcc.police.uk/CounterTerrorism/HomePage.aspx" TargetMode="External"/><Relationship Id="rId5" Type="http://schemas.openxmlformats.org/officeDocument/2006/relationships/hyperlink" Target="https://www.nhs.uk/conditions/stress-anxiety-depression/coping-with-bereavement/" TargetMode="External"/><Relationship Id="rId15" Type="http://schemas.openxmlformats.org/officeDocument/2006/relationships/hyperlink" Target="https://parentinfo.org/" TargetMode="External"/><Relationship Id="rId10" Type="http://schemas.openxmlformats.org/officeDocument/2006/relationships/image" Target="../media/image109.png"/><Relationship Id="rId19" Type="http://schemas.openxmlformats.org/officeDocument/2006/relationships/hyperlink" Target="https://www.childline.org.uk/" TargetMode="External"/><Relationship Id="rId4" Type="http://schemas.openxmlformats.org/officeDocument/2006/relationships/hyperlink" Target="https://www.childline.org.uk/info-advice/your-feelings/anxiety-stress-panic/worries-about-the-world/coronavirus/" TargetMode="External"/><Relationship Id="rId9" Type="http://schemas.openxmlformats.org/officeDocument/2006/relationships/hyperlink" Target="https://www.ltai.info/" TargetMode="External"/><Relationship Id="rId14" Type="http://schemas.openxmlformats.org/officeDocument/2006/relationships/image" Target="../media/image111.png"/></Relationships>
</file>

<file path=ppt/slides/_rels/slide21.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21.xml"/><Relationship Id="rId1" Type="http://schemas.openxmlformats.org/officeDocument/2006/relationships/slideLayout" Target="../slideLayouts/slideLayout117.xml"/><Relationship Id="rId4" Type="http://schemas.openxmlformats.org/officeDocument/2006/relationships/image" Target="../media/image116.png"/></Relationships>
</file>

<file path=ppt/slides/_rels/slide22.xml.rels><?xml version="1.0" encoding="UTF-8" standalone="yes"?>
<Relationships xmlns="http://schemas.openxmlformats.org/package/2006/relationships"><Relationship Id="rId3" Type="http://schemas.openxmlformats.org/officeDocument/2006/relationships/hyperlink" Target="https://www.surveymonkey.co.uk/r/SSVGLQV" TargetMode="External"/><Relationship Id="rId2" Type="http://schemas.openxmlformats.org/officeDocument/2006/relationships/notesSlide" Target="../notesSlides/notesSlide22.xml"/><Relationship Id="rId1" Type="http://schemas.openxmlformats.org/officeDocument/2006/relationships/slideLayout" Target="../slideLayouts/slideLayout118.xml"/><Relationship Id="rId6" Type="http://schemas.openxmlformats.org/officeDocument/2006/relationships/image" Target="../media/image118.png"/><Relationship Id="rId5" Type="http://schemas.openxmlformats.org/officeDocument/2006/relationships/image" Target="../media/image117.png"/><Relationship Id="rId4" Type="http://schemas.openxmlformats.org/officeDocument/2006/relationships/hyperlink" Target="mailto:aisling@votesforschools.com"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s://educateagainsthate.com/" TargetMode="External"/><Relationship Id="rId3" Type="http://schemas.openxmlformats.org/officeDocument/2006/relationships/hyperlink" Target="https://www.report-terrorist-material.homeoffice.gov.uk/report" TargetMode="External"/><Relationship Id="rId7" Type="http://schemas.openxmlformats.org/officeDocument/2006/relationships/hyperlink" Target="http://www.childline.org.uk/" TargetMode="External"/><Relationship Id="rId12" Type="http://schemas.openxmlformats.org/officeDocument/2006/relationships/image" Target="../media/image119.png"/><Relationship Id="rId2" Type="http://schemas.openxmlformats.org/officeDocument/2006/relationships/notesSlide" Target="../notesSlides/notesSlide23.xml"/><Relationship Id="rId1" Type="http://schemas.openxmlformats.org/officeDocument/2006/relationships/slideLayout" Target="../slideLayouts/slideLayout117.xml"/><Relationship Id="rId6" Type="http://schemas.openxmlformats.org/officeDocument/2006/relationships/hyperlink" Target="https://www.nspcc.org.uk/fighting-for-childhood/news-opinion/protecting-children-from-radicalisation/" TargetMode="External"/><Relationship Id="rId11" Type="http://schemas.openxmlformats.org/officeDocument/2006/relationships/hyperlink" Target="http://familiesmatter.org.uk/" TargetMode="External"/><Relationship Id="rId5" Type="http://schemas.openxmlformats.org/officeDocument/2006/relationships/hyperlink" Target="https://www.nspcc.org.uk/what-you-can-do/report-abuse/dedicated-helplines/protecting-children-from-radicalisation/" TargetMode="External"/><Relationship Id="rId10" Type="http://schemas.openxmlformats.org/officeDocument/2006/relationships/hyperlink" Target="https://www.familylives.org.uk/about/news-blogs-and-reports/blog/worried-about-extremism-and-radicalisation/" TargetMode="External"/><Relationship Id="rId4" Type="http://schemas.openxmlformats.org/officeDocument/2006/relationships/hyperlink" Target="https://www.ltai.info/" TargetMode="External"/><Relationship Id="rId9" Type="http://schemas.openxmlformats.org/officeDocument/2006/relationships/hyperlink" Target="https://act.campaign.gov.uk/"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118.xml"/><Relationship Id="rId5" Type="http://schemas.microsoft.com/office/2007/relationships/hdphoto" Target="../media/hdphoto1.wdp"/><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4">
            <a:extLst>
              <a:ext uri="{FF2B5EF4-FFF2-40B4-BE49-F238E27FC236}">
                <a16:creationId xmlns:a16="http://schemas.microsoft.com/office/drawing/2014/main" xmlns="" id="{BBB64240-36BF-45D7-9649-A6A329866282}"/>
              </a:ext>
            </a:extLst>
          </p:cNvPr>
          <p:cNvSpPr/>
          <p:nvPr/>
        </p:nvSpPr>
        <p:spPr>
          <a:xfrm>
            <a:off x="3001050" y="3529853"/>
            <a:ext cx="5695403" cy="584285"/>
          </a:xfrm>
          <a:prstGeom prst="rect">
            <a:avLst/>
          </a:prstGeom>
          <a:noFill/>
          <a:ln>
            <a:noFill/>
          </a:ln>
        </p:spPr>
        <p:txBody>
          <a:bodyPr lIns="0" tIns="45700" rIns="91425" bIns="45700" anchor="t" anchorCtr="0">
            <a:noAutofit/>
          </a:bodyPr>
          <a:lstStyle/>
          <a:p>
            <a:pPr lvl="0" algn="r">
              <a:buSzPct val="25000"/>
            </a:pPr>
            <a:r>
              <a:rPr lang="en-GB" sz="3200" b="1" dirty="0">
                <a:solidFill>
                  <a:srgbClr val="AA32EA"/>
                </a:solidFill>
                <a:latin typeface="Century Gothic" panose="020B0502020202020204" pitchFamily="34" charset="0"/>
                <a:ea typeface="Lato"/>
                <a:cs typeface="Lato"/>
                <a:sym typeface="Lato"/>
              </a:rPr>
              <a:t>Talking at home: Extremism </a:t>
            </a:r>
          </a:p>
        </p:txBody>
      </p:sp>
      <p:pic>
        <p:nvPicPr>
          <p:cNvPr id="5" name="Picture 4" descr="A picture containing clock&#10;&#10;Description automatically generated">
            <a:extLst>
              <a:ext uri="{FF2B5EF4-FFF2-40B4-BE49-F238E27FC236}">
                <a16:creationId xmlns:a16="http://schemas.microsoft.com/office/drawing/2014/main" xmlns="" id="{37769AAF-548E-49FC-9415-850078E719E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09369" y="5036355"/>
            <a:ext cx="5040000" cy="1547333"/>
          </a:xfrm>
          <a:prstGeom prst="rect">
            <a:avLst/>
          </a:prstGeom>
        </p:spPr>
      </p:pic>
      <p:pic>
        <p:nvPicPr>
          <p:cNvPr id="7" name="Picture 6">
            <a:extLst>
              <a:ext uri="{FF2B5EF4-FFF2-40B4-BE49-F238E27FC236}">
                <a16:creationId xmlns:a16="http://schemas.microsoft.com/office/drawing/2014/main" xmlns="" id="{808776C4-34AE-4BEE-86BB-531888714B3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5350" b="98354" l="589" r="96879">
                        <a14:foregroundMark x1="589" y1="47737" x2="589" y2="47737"/>
                        <a14:foregroundMark x1="3298" y1="38272" x2="14252" y2="42387"/>
                        <a14:foregroundMark x1="14252" y1="42387" x2="9187" y2="68930"/>
                        <a14:foregroundMark x1="14664" y1="74280" x2="19140" y2="77778"/>
                        <a14:foregroundMark x1="9953" y1="77778" x2="9953" y2="77778"/>
                        <a14:foregroundMark x1="766" y1="79218" x2="6066" y2="95473"/>
                        <a14:foregroundMark x1="6066" y1="95473" x2="12485" y2="98354"/>
                        <a14:foregroundMark x1="95936" y1="58025" x2="96879" y2="86626"/>
                        <a14:foregroundMark x1="8598" y1="5350" x2="17786" y2="33333"/>
                      </a14:backgroundRemoval>
                    </a14:imgEffect>
                  </a14:imgLayer>
                </a14:imgProps>
              </a:ext>
            </a:extLst>
          </a:blip>
          <a:stretch>
            <a:fillRect/>
          </a:stretch>
        </p:blipFill>
        <p:spPr>
          <a:xfrm>
            <a:off x="577604" y="1603949"/>
            <a:ext cx="7988791" cy="2286544"/>
          </a:xfrm>
          <a:prstGeom prst="rect">
            <a:avLst/>
          </a:prstGeom>
        </p:spPr>
      </p:pic>
    </p:spTree>
    <p:extLst>
      <p:ext uri="{BB962C8B-B14F-4D97-AF65-F5344CB8AC3E}">
        <p14:creationId xmlns:p14="http://schemas.microsoft.com/office/powerpoint/2010/main" val="952083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4">
            <a:extLst>
              <a:ext uri="{FF2B5EF4-FFF2-40B4-BE49-F238E27FC236}">
                <a16:creationId xmlns:a16="http://schemas.microsoft.com/office/drawing/2014/main" xmlns="" id="{8C16DB5E-A906-4056-A13A-A4BBEB2879F4}"/>
              </a:ext>
            </a:extLst>
          </p:cNvPr>
          <p:cNvSpPr/>
          <p:nvPr/>
        </p:nvSpPr>
        <p:spPr>
          <a:xfrm>
            <a:off x="243628" y="2994820"/>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700" b="1" dirty="0">
                <a:latin typeface="Century Gothic" panose="020B0502020202020204" pitchFamily="34" charset="0"/>
                <a:ea typeface="Lato"/>
                <a:cs typeface="Lato"/>
                <a:sym typeface="Lato"/>
              </a:rPr>
              <a:t>Getting started…</a:t>
            </a:r>
          </a:p>
        </p:txBody>
      </p:sp>
      <p:sp>
        <p:nvSpPr>
          <p:cNvPr id="10" name="Rectangle: Rounded Corners 9">
            <a:extLst>
              <a:ext uri="{FF2B5EF4-FFF2-40B4-BE49-F238E27FC236}">
                <a16:creationId xmlns:a16="http://schemas.microsoft.com/office/drawing/2014/main" xmlns="" id="{48F5E4A2-4A10-4B61-9E42-2C09D862934D}"/>
              </a:ext>
            </a:extLst>
          </p:cNvPr>
          <p:cNvSpPr/>
          <p:nvPr/>
        </p:nvSpPr>
        <p:spPr>
          <a:xfrm>
            <a:off x="643807" y="4159053"/>
            <a:ext cx="2304188" cy="1287817"/>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Find this button </a:t>
            </a:r>
            <a:r>
              <a:rPr lang="en-GB" sz="1500" dirty="0">
                <a:solidFill>
                  <a:schemeClr val="tx1"/>
                </a:solidFill>
              </a:rPr>
              <a:t>in the bottom right of you screen to </a:t>
            </a:r>
            <a:r>
              <a:rPr lang="en-GB" sz="1500" b="1" dirty="0">
                <a:solidFill>
                  <a:schemeClr val="tx1"/>
                </a:solidFill>
              </a:rPr>
              <a:t>start the slides.</a:t>
            </a:r>
          </a:p>
        </p:txBody>
      </p:sp>
      <p:sp>
        <p:nvSpPr>
          <p:cNvPr id="11" name="Rectangle: Rounded Corners 10">
            <a:extLst>
              <a:ext uri="{FF2B5EF4-FFF2-40B4-BE49-F238E27FC236}">
                <a16:creationId xmlns:a16="http://schemas.microsoft.com/office/drawing/2014/main" xmlns="" id="{BE19C451-EB22-4582-A982-3BD4F4A4C9E7}"/>
              </a:ext>
            </a:extLst>
          </p:cNvPr>
          <p:cNvSpPr/>
          <p:nvPr/>
        </p:nvSpPr>
        <p:spPr>
          <a:xfrm>
            <a:off x="3563476" y="4159054"/>
            <a:ext cx="2304189" cy="1287816"/>
          </a:xfrm>
          <a:prstGeom prst="roundRect">
            <a:avLst/>
          </a:prstGeom>
          <a:solidFill>
            <a:schemeClr val="accent2">
              <a:lumMod val="40000"/>
              <a:lumOff val="6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rPr>
              <a:t>Use the </a:t>
            </a:r>
            <a:r>
              <a:rPr lang="en-GB" sz="1500" b="1" dirty="0">
                <a:solidFill>
                  <a:schemeClr val="tx1"/>
                </a:solidFill>
              </a:rPr>
              <a:t>arrow keys </a:t>
            </a:r>
            <a:r>
              <a:rPr lang="en-GB" sz="1500" dirty="0">
                <a:solidFill>
                  <a:schemeClr val="tx1"/>
                </a:solidFill>
              </a:rPr>
              <a:t>to </a:t>
            </a:r>
            <a:r>
              <a:rPr lang="en-GB" sz="1500" b="1" dirty="0">
                <a:solidFill>
                  <a:schemeClr val="tx1"/>
                </a:solidFill>
              </a:rPr>
              <a:t>go forwards and backwards </a:t>
            </a:r>
            <a:r>
              <a:rPr lang="en-GB" sz="1500" dirty="0">
                <a:solidFill>
                  <a:schemeClr val="tx1"/>
                </a:solidFill>
              </a:rPr>
              <a:t>through the slides.</a:t>
            </a:r>
            <a:endParaRPr lang="en-GB" sz="1500" dirty="0">
              <a:solidFill>
                <a:schemeClr val="tx1"/>
              </a:solidFill>
              <a:highlight>
                <a:srgbClr val="FFFF00"/>
              </a:highlight>
            </a:endParaRPr>
          </a:p>
        </p:txBody>
      </p:sp>
      <p:sp>
        <p:nvSpPr>
          <p:cNvPr id="12" name="Rectangle: Rounded Corners 11">
            <a:extLst>
              <a:ext uri="{FF2B5EF4-FFF2-40B4-BE49-F238E27FC236}">
                <a16:creationId xmlns:a16="http://schemas.microsoft.com/office/drawing/2014/main" xmlns="" id="{7DC2F520-5CE8-49BC-9934-06026E159DD5}"/>
              </a:ext>
            </a:extLst>
          </p:cNvPr>
          <p:cNvSpPr/>
          <p:nvPr/>
        </p:nvSpPr>
        <p:spPr>
          <a:xfrm>
            <a:off x="6367012" y="4123852"/>
            <a:ext cx="2304189" cy="1300850"/>
          </a:xfrm>
          <a:prstGeom prst="roundRect">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rPr>
              <a:t>To go back to your normal screen</a:t>
            </a:r>
            <a:r>
              <a:rPr lang="en-GB" sz="1500" b="1" dirty="0">
                <a:solidFill>
                  <a:schemeClr val="tx1"/>
                </a:solidFill>
              </a:rPr>
              <a:t>, press the esc key</a:t>
            </a:r>
            <a:r>
              <a:rPr lang="en-GB" sz="1500" dirty="0">
                <a:solidFill>
                  <a:schemeClr val="tx1"/>
                </a:solidFill>
              </a:rPr>
              <a:t> on your keyboard.</a:t>
            </a:r>
          </a:p>
        </p:txBody>
      </p:sp>
      <p:sp>
        <p:nvSpPr>
          <p:cNvPr id="20" name="Rectangle: Rounded Corners 19">
            <a:extLst>
              <a:ext uri="{FF2B5EF4-FFF2-40B4-BE49-F238E27FC236}">
                <a16:creationId xmlns:a16="http://schemas.microsoft.com/office/drawing/2014/main" xmlns="" id="{05DE318A-69E4-41CB-AE00-5DC143B00D4E}"/>
              </a:ext>
            </a:extLst>
          </p:cNvPr>
          <p:cNvSpPr/>
          <p:nvPr/>
        </p:nvSpPr>
        <p:spPr>
          <a:xfrm>
            <a:off x="349097" y="5756090"/>
            <a:ext cx="3962761" cy="810053"/>
          </a:xfrm>
          <a:prstGeom prst="roundRect">
            <a:avLst/>
          </a:prstGeom>
          <a:solidFill>
            <a:schemeClr val="bg1">
              <a:lumMod val="95000"/>
              <a:alpha val="63922"/>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tx1"/>
                </a:solidFill>
              </a:rPr>
              <a:t>Videos &amp; References: </a:t>
            </a:r>
          </a:p>
          <a:p>
            <a:pPr algn="ctr"/>
            <a:r>
              <a:rPr lang="en-GB" sz="1300" dirty="0">
                <a:solidFill>
                  <a:schemeClr val="tx1"/>
                </a:solidFill>
              </a:rPr>
              <a:t>Please use the notes section for alternative video links and references on each slide.</a:t>
            </a:r>
          </a:p>
        </p:txBody>
      </p:sp>
      <p:sp>
        <p:nvSpPr>
          <p:cNvPr id="16" name="Shape 114">
            <a:extLst>
              <a:ext uri="{FF2B5EF4-FFF2-40B4-BE49-F238E27FC236}">
                <a16:creationId xmlns:a16="http://schemas.microsoft.com/office/drawing/2014/main" xmlns="" id="{76C3CDE3-1A0A-4D27-849C-4B8B0B93A752}"/>
              </a:ext>
            </a:extLst>
          </p:cNvPr>
          <p:cNvSpPr/>
          <p:nvPr/>
        </p:nvSpPr>
        <p:spPr>
          <a:xfrm>
            <a:off x="243628" y="185503"/>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700" b="1" dirty="0">
                <a:latin typeface="Century Gothic" panose="020B0502020202020204" pitchFamily="34" charset="0"/>
                <a:ea typeface="Lato"/>
                <a:cs typeface="Lato"/>
                <a:sym typeface="Lato"/>
              </a:rPr>
              <a:t>Talking at home</a:t>
            </a:r>
          </a:p>
        </p:txBody>
      </p:sp>
      <p:sp>
        <p:nvSpPr>
          <p:cNvPr id="17" name="Rectangle: Rounded Corners 16">
            <a:extLst>
              <a:ext uri="{FF2B5EF4-FFF2-40B4-BE49-F238E27FC236}">
                <a16:creationId xmlns:a16="http://schemas.microsoft.com/office/drawing/2014/main" xmlns="" id="{E062C256-F089-49C1-9506-40BCFC38E7B2}"/>
              </a:ext>
            </a:extLst>
          </p:cNvPr>
          <p:cNvSpPr/>
          <p:nvPr/>
        </p:nvSpPr>
        <p:spPr>
          <a:xfrm>
            <a:off x="349098" y="739937"/>
            <a:ext cx="8343744" cy="452213"/>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rPr>
              <a:t>Here are some </a:t>
            </a:r>
            <a:r>
              <a:rPr lang="en-GB" sz="1500" b="1" dirty="0">
                <a:solidFill>
                  <a:schemeClr val="tx1"/>
                </a:solidFill>
              </a:rPr>
              <a:t>ideas on how to have conversations at home</a:t>
            </a:r>
            <a:r>
              <a:rPr lang="en-GB" sz="1500" dirty="0">
                <a:solidFill>
                  <a:schemeClr val="tx1"/>
                </a:solidFill>
              </a:rPr>
              <a:t>. </a:t>
            </a:r>
          </a:p>
        </p:txBody>
      </p:sp>
      <p:sp>
        <p:nvSpPr>
          <p:cNvPr id="19" name="Rectangle: Rounded Corners 18">
            <a:extLst>
              <a:ext uri="{FF2B5EF4-FFF2-40B4-BE49-F238E27FC236}">
                <a16:creationId xmlns:a16="http://schemas.microsoft.com/office/drawing/2014/main" xmlns="" id="{51372078-5239-46A8-8AEB-81847EA769FE}"/>
              </a:ext>
            </a:extLst>
          </p:cNvPr>
          <p:cNvSpPr/>
          <p:nvPr/>
        </p:nvSpPr>
        <p:spPr>
          <a:xfrm>
            <a:off x="643807" y="1418237"/>
            <a:ext cx="2304188" cy="1300853"/>
          </a:xfrm>
          <a:prstGeom prst="roundRect">
            <a:avLst/>
          </a:prstGeom>
          <a:solidFill>
            <a:schemeClr val="tx2">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When to talk: </a:t>
            </a:r>
            <a:r>
              <a:rPr lang="en-GB" sz="1500" dirty="0">
                <a:solidFill>
                  <a:schemeClr val="tx1"/>
                </a:solidFill>
              </a:rPr>
              <a:t>try to find a time when there are fewer distractions around.</a:t>
            </a:r>
          </a:p>
        </p:txBody>
      </p:sp>
      <p:sp>
        <p:nvSpPr>
          <p:cNvPr id="21" name="Rectangle: Rounded Corners 20">
            <a:extLst>
              <a:ext uri="{FF2B5EF4-FFF2-40B4-BE49-F238E27FC236}">
                <a16:creationId xmlns:a16="http://schemas.microsoft.com/office/drawing/2014/main" xmlns="" id="{70A948B8-DB88-42C5-95FC-B4395C309933}"/>
              </a:ext>
            </a:extLst>
          </p:cNvPr>
          <p:cNvSpPr/>
          <p:nvPr/>
        </p:nvSpPr>
        <p:spPr>
          <a:xfrm>
            <a:off x="3563477" y="1417423"/>
            <a:ext cx="2304189" cy="1300852"/>
          </a:xfrm>
          <a:prstGeom prst="roundRect">
            <a:avLst/>
          </a:prstGeom>
          <a:solidFill>
            <a:schemeClr val="tx2">
              <a:lumMod val="40000"/>
              <a:lumOff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Where to talk:</a:t>
            </a:r>
            <a:r>
              <a:rPr lang="en-GB" sz="1500" dirty="0">
                <a:solidFill>
                  <a:schemeClr val="tx1"/>
                </a:solidFill>
              </a:rPr>
              <a:t> it’s best to talk in a relaxed, quiet  and neutral place if possible. </a:t>
            </a:r>
          </a:p>
        </p:txBody>
      </p:sp>
      <p:sp>
        <p:nvSpPr>
          <p:cNvPr id="22" name="Rectangle: Rounded Corners 21">
            <a:extLst>
              <a:ext uri="{FF2B5EF4-FFF2-40B4-BE49-F238E27FC236}">
                <a16:creationId xmlns:a16="http://schemas.microsoft.com/office/drawing/2014/main" xmlns="" id="{FD54D12C-E7D6-4574-B5C9-758997D7276B}"/>
              </a:ext>
            </a:extLst>
          </p:cNvPr>
          <p:cNvSpPr/>
          <p:nvPr/>
        </p:nvSpPr>
        <p:spPr>
          <a:xfrm>
            <a:off x="6388651" y="1425496"/>
            <a:ext cx="2304189" cy="1300851"/>
          </a:xfrm>
          <a:prstGeom prst="roundRect">
            <a:avLst/>
          </a:prstGeom>
          <a:solidFill>
            <a:schemeClr val="tx2">
              <a:lumMod val="60000"/>
              <a:lumOff val="4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How to talk</a:t>
            </a:r>
            <a:r>
              <a:rPr lang="en-GB" sz="1500" dirty="0">
                <a:solidFill>
                  <a:schemeClr val="tx1"/>
                </a:solidFill>
              </a:rPr>
              <a:t>: listen carefully, explain simply, ask questions and be patient.</a:t>
            </a:r>
          </a:p>
        </p:txBody>
      </p:sp>
      <p:sp>
        <p:nvSpPr>
          <p:cNvPr id="32" name="Rectangle: Rounded Corners 31">
            <a:extLst>
              <a:ext uri="{FF2B5EF4-FFF2-40B4-BE49-F238E27FC236}">
                <a16:creationId xmlns:a16="http://schemas.microsoft.com/office/drawing/2014/main" xmlns="" id="{809F4B26-C528-4F19-9FA5-17181D75B2B9}"/>
              </a:ext>
            </a:extLst>
          </p:cNvPr>
          <p:cNvSpPr/>
          <p:nvPr/>
        </p:nvSpPr>
        <p:spPr>
          <a:xfrm>
            <a:off x="349097" y="3543122"/>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Use these buttons below </a:t>
            </a:r>
            <a:r>
              <a:rPr lang="en-GB" sz="1500" dirty="0">
                <a:solidFill>
                  <a:schemeClr val="tx1"/>
                </a:solidFill>
              </a:rPr>
              <a:t>to move through the slides.</a:t>
            </a:r>
          </a:p>
        </p:txBody>
      </p:sp>
      <p:sp>
        <p:nvSpPr>
          <p:cNvPr id="9" name="Rectangle 8">
            <a:extLst>
              <a:ext uri="{FF2B5EF4-FFF2-40B4-BE49-F238E27FC236}">
                <a16:creationId xmlns:a16="http://schemas.microsoft.com/office/drawing/2014/main" xmlns="" id="{3541D2BD-05BE-45BA-A9D6-9EC489DF718E}"/>
              </a:ext>
            </a:extLst>
          </p:cNvPr>
          <p:cNvSpPr/>
          <p:nvPr/>
        </p:nvSpPr>
        <p:spPr>
          <a:xfrm>
            <a:off x="374497" y="5117228"/>
            <a:ext cx="517906" cy="28828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34" name="Rectangle: Rounded Corners 33">
            <a:extLst>
              <a:ext uri="{FF2B5EF4-FFF2-40B4-BE49-F238E27FC236}">
                <a16:creationId xmlns:a16="http://schemas.microsoft.com/office/drawing/2014/main" xmlns="" id="{133AEE69-8A95-4893-808C-D5F454DE2FE2}"/>
              </a:ext>
            </a:extLst>
          </p:cNvPr>
          <p:cNvSpPr/>
          <p:nvPr/>
        </p:nvSpPr>
        <p:spPr>
          <a:xfrm>
            <a:off x="4708440" y="5758543"/>
            <a:ext cx="3962761" cy="809535"/>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tx1"/>
                </a:solidFill>
              </a:rPr>
              <a:t>Don’t forget to vote…</a:t>
            </a:r>
          </a:p>
          <a:p>
            <a:pPr algn="ctr"/>
            <a:r>
              <a:rPr lang="en-GB" sz="1300" dirty="0">
                <a:solidFill>
                  <a:schemeClr val="tx1"/>
                </a:solidFill>
              </a:rPr>
              <a:t>At the end of this lesson, vote on the question as a family. Do you all agree?</a:t>
            </a:r>
          </a:p>
        </p:txBody>
      </p:sp>
      <p:pic>
        <p:nvPicPr>
          <p:cNvPr id="14" name="Picture 13">
            <a:extLst>
              <a:ext uri="{FF2B5EF4-FFF2-40B4-BE49-F238E27FC236}">
                <a16:creationId xmlns:a16="http://schemas.microsoft.com/office/drawing/2014/main" xmlns="" id="{85451084-3813-4DDF-A846-1968E258CFF7}"/>
              </a:ext>
            </a:extLst>
          </p:cNvPr>
          <p:cNvPicPr>
            <a:picLocks noChangeAspect="1"/>
          </p:cNvPicPr>
          <p:nvPr/>
        </p:nvPicPr>
        <p:blipFill>
          <a:blip r:embed="rId3" cstate="print">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tretch>
            <a:fillRect/>
          </a:stretch>
        </p:blipFill>
        <p:spPr>
          <a:xfrm>
            <a:off x="6183639" y="5156310"/>
            <a:ext cx="507373" cy="385298"/>
          </a:xfrm>
          <a:prstGeom prst="roundRect">
            <a:avLst/>
          </a:prstGeom>
        </p:spPr>
      </p:pic>
      <p:pic>
        <p:nvPicPr>
          <p:cNvPr id="3" name="Graphic 2" descr="Projector screen">
            <a:extLst>
              <a:ext uri="{FF2B5EF4-FFF2-40B4-BE49-F238E27FC236}">
                <a16:creationId xmlns:a16="http://schemas.microsoft.com/office/drawing/2014/main" xmlns="" id="{AEBCA1CF-C007-4A99-A140-DB47B2B8FA99}"/>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410903" y="5024658"/>
            <a:ext cx="558801" cy="558801"/>
          </a:xfrm>
          <a:prstGeom prst="rect">
            <a:avLst/>
          </a:prstGeom>
        </p:spPr>
      </p:pic>
      <p:sp>
        <p:nvSpPr>
          <p:cNvPr id="5" name="TextBox 4">
            <a:extLst>
              <a:ext uri="{FF2B5EF4-FFF2-40B4-BE49-F238E27FC236}">
                <a16:creationId xmlns:a16="http://schemas.microsoft.com/office/drawing/2014/main" xmlns="" id="{AE4B87EB-1104-4FE3-9B3F-EA8AA7E49FBF}"/>
              </a:ext>
            </a:extLst>
          </p:cNvPr>
          <p:cNvSpPr txBox="1"/>
          <p:nvPr/>
        </p:nvSpPr>
        <p:spPr>
          <a:xfrm>
            <a:off x="537839" y="5053577"/>
            <a:ext cx="345233" cy="369332"/>
          </a:xfrm>
          <a:prstGeom prst="rect">
            <a:avLst/>
          </a:prstGeom>
          <a:noFill/>
        </p:spPr>
        <p:txBody>
          <a:bodyPr wrap="square" rtlCol="0">
            <a:spAutoFit/>
          </a:bodyPr>
          <a:lstStyle/>
          <a:p>
            <a:r>
              <a:rPr lang="en-GB" dirty="0"/>
              <a:t>–</a:t>
            </a:r>
          </a:p>
        </p:txBody>
      </p:sp>
      <p:sp>
        <p:nvSpPr>
          <p:cNvPr id="15" name="Rectangle: Rounded Corners 14">
            <a:extLst>
              <a:ext uri="{FF2B5EF4-FFF2-40B4-BE49-F238E27FC236}">
                <a16:creationId xmlns:a16="http://schemas.microsoft.com/office/drawing/2014/main" xmlns="" id="{0EA09C4D-2029-4ECF-8591-0145B4A363D5}"/>
              </a:ext>
            </a:extLst>
          </p:cNvPr>
          <p:cNvSpPr/>
          <p:nvPr/>
        </p:nvSpPr>
        <p:spPr>
          <a:xfrm>
            <a:off x="3468982" y="4963849"/>
            <a:ext cx="251927" cy="270587"/>
          </a:xfrm>
          <a:prstGeom prst="round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grpSp>
        <p:nvGrpSpPr>
          <p:cNvPr id="8" name="Group 7">
            <a:extLst>
              <a:ext uri="{FF2B5EF4-FFF2-40B4-BE49-F238E27FC236}">
                <a16:creationId xmlns:a16="http://schemas.microsoft.com/office/drawing/2014/main" xmlns="" id="{5AFB824B-2AF7-4212-9AF4-9F346A81B727}"/>
              </a:ext>
            </a:extLst>
          </p:cNvPr>
          <p:cNvGrpSpPr/>
          <p:nvPr/>
        </p:nvGrpSpPr>
        <p:grpSpPr>
          <a:xfrm>
            <a:off x="3068606" y="4907179"/>
            <a:ext cx="1066478" cy="708383"/>
            <a:chOff x="-3863328" y="3072680"/>
            <a:chExt cx="2132955" cy="1420023"/>
          </a:xfrm>
        </p:grpSpPr>
        <p:sp>
          <p:nvSpPr>
            <p:cNvPr id="33" name="Rectangle: Rounded Corners 32">
              <a:extLst>
                <a:ext uri="{FF2B5EF4-FFF2-40B4-BE49-F238E27FC236}">
                  <a16:creationId xmlns:a16="http://schemas.microsoft.com/office/drawing/2014/main" xmlns="" id="{2F88AC22-05B3-4F35-A051-2EFC302937A2}"/>
                </a:ext>
              </a:extLst>
            </p:cNvPr>
            <p:cNvSpPr/>
            <p:nvPr/>
          </p:nvSpPr>
          <p:spPr>
            <a:xfrm>
              <a:off x="-2373517" y="3845892"/>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35" name="Rectangle: Rounded Corners 34">
              <a:extLst>
                <a:ext uri="{FF2B5EF4-FFF2-40B4-BE49-F238E27FC236}">
                  <a16:creationId xmlns:a16="http://schemas.microsoft.com/office/drawing/2014/main" xmlns="" id="{2B6E12F9-4AF7-44A3-B242-7FC7EFCE9425}"/>
                </a:ext>
              </a:extLst>
            </p:cNvPr>
            <p:cNvSpPr/>
            <p:nvPr/>
          </p:nvSpPr>
          <p:spPr>
            <a:xfrm>
              <a:off x="-3053007" y="384229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36" name="Rectangle: Rounded Corners 35">
              <a:extLst>
                <a:ext uri="{FF2B5EF4-FFF2-40B4-BE49-F238E27FC236}">
                  <a16:creationId xmlns:a16="http://schemas.microsoft.com/office/drawing/2014/main" xmlns="" id="{90C66270-C5EF-41FC-9E50-C58D3ED2B8E3}"/>
                </a:ext>
              </a:extLst>
            </p:cNvPr>
            <p:cNvSpPr/>
            <p:nvPr/>
          </p:nvSpPr>
          <p:spPr>
            <a:xfrm>
              <a:off x="-3714265" y="383031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7" name="Rectangle: Rounded Corners 6">
              <a:extLst>
                <a:ext uri="{FF2B5EF4-FFF2-40B4-BE49-F238E27FC236}">
                  <a16:creationId xmlns:a16="http://schemas.microsoft.com/office/drawing/2014/main" xmlns="" id="{C52D988E-05F8-46D5-BDFB-5ED79BC2D7D8}"/>
                </a:ext>
              </a:extLst>
            </p:cNvPr>
            <p:cNvSpPr/>
            <p:nvPr/>
          </p:nvSpPr>
          <p:spPr>
            <a:xfrm>
              <a:off x="-3054679" y="3167485"/>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pic>
          <p:nvPicPr>
            <p:cNvPr id="10244" name="Picture 4" descr="Image result for arrow keys">
              <a:extLst>
                <a:ext uri="{FF2B5EF4-FFF2-40B4-BE49-F238E27FC236}">
                  <a16:creationId xmlns:a16="http://schemas.microsoft.com/office/drawing/2014/main" xmlns="" id="{E8654E3D-C983-4211-A81E-0DF4F0E2413D}"/>
                </a:ext>
              </a:extLst>
            </p:cNvPr>
            <p:cNvPicPr>
              <a:picLocks noChangeAspect="1" noChangeArrowheads="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3863328" y="3072680"/>
              <a:ext cx="2132955" cy="1420023"/>
            </a:xfrm>
            <a:prstGeom prst="rect">
              <a:avLst/>
            </a:prstGeom>
            <a:noFill/>
            <a:extLst>
              <a:ext uri="{909E8E84-426E-40DD-AFC4-6F175D3DCCD1}">
                <a14:hiddenFill xmlns:a14="http://schemas.microsoft.com/office/drawing/2010/main">
                  <a:solidFill>
                    <a:srgbClr val="FFFFFF"/>
                  </a:solidFill>
                </a14:hiddenFill>
              </a:ext>
            </a:extLst>
          </p:spPr>
        </p:pic>
      </p:grpSp>
      <p:pic>
        <p:nvPicPr>
          <p:cNvPr id="4" name="Picture 3" descr="A close up of a clock&#10;&#10;Description automatically generated">
            <a:extLst>
              <a:ext uri="{FF2B5EF4-FFF2-40B4-BE49-F238E27FC236}">
                <a16:creationId xmlns:a16="http://schemas.microsoft.com/office/drawing/2014/main" xmlns="" id="{96529431-C5BD-4769-8D34-932263D614CA}"/>
              </a:ext>
            </a:extLst>
          </p:cNvPr>
          <p:cNvPicPr>
            <a:picLocks noChangeAspect="1"/>
          </p:cNvPicPr>
          <p:nvPr/>
        </p:nvPicPr>
        <p:blipFill>
          <a:blip r:embed="rId8"/>
          <a:stretch>
            <a:fillRect/>
          </a:stretch>
        </p:blipFill>
        <p:spPr>
          <a:xfrm>
            <a:off x="280892" y="2220073"/>
            <a:ext cx="676402" cy="676402"/>
          </a:xfrm>
          <a:prstGeom prst="rect">
            <a:avLst/>
          </a:prstGeom>
        </p:spPr>
      </p:pic>
      <p:pic>
        <p:nvPicPr>
          <p:cNvPr id="18" name="Picture 17">
            <a:extLst>
              <a:ext uri="{FF2B5EF4-FFF2-40B4-BE49-F238E27FC236}">
                <a16:creationId xmlns:a16="http://schemas.microsoft.com/office/drawing/2014/main" xmlns="" id="{65009FE6-F6C4-4A17-BC1E-3C0A363B06A7}"/>
              </a:ext>
            </a:extLst>
          </p:cNvPr>
          <p:cNvPicPr>
            <a:picLocks noChangeAspect="1"/>
          </p:cNvPicPr>
          <p:nvPr/>
        </p:nvPicPr>
        <p:blipFill>
          <a:blip r:embed="rId9"/>
          <a:stretch>
            <a:fillRect/>
          </a:stretch>
        </p:blipFill>
        <p:spPr>
          <a:xfrm>
            <a:off x="3345709" y="2271389"/>
            <a:ext cx="636839" cy="636839"/>
          </a:xfrm>
          <a:prstGeom prst="rect">
            <a:avLst/>
          </a:prstGeom>
        </p:spPr>
      </p:pic>
      <p:pic>
        <p:nvPicPr>
          <p:cNvPr id="27" name="Picture 26">
            <a:extLst>
              <a:ext uri="{FF2B5EF4-FFF2-40B4-BE49-F238E27FC236}">
                <a16:creationId xmlns:a16="http://schemas.microsoft.com/office/drawing/2014/main" xmlns="" id="{5CAB7550-1C68-4390-B650-F68C27069C3A}"/>
              </a:ext>
            </a:extLst>
          </p:cNvPr>
          <p:cNvPicPr>
            <a:picLocks noChangeAspect="1"/>
          </p:cNvPicPr>
          <p:nvPr/>
        </p:nvPicPr>
        <p:blipFill>
          <a:blip r:embed="rId10"/>
          <a:stretch>
            <a:fillRect/>
          </a:stretch>
        </p:blipFill>
        <p:spPr>
          <a:xfrm>
            <a:off x="6183639" y="2386327"/>
            <a:ext cx="528185" cy="528185"/>
          </a:xfrm>
          <a:prstGeom prst="rect">
            <a:avLst/>
          </a:prstGeom>
        </p:spPr>
      </p:pic>
    </p:spTree>
    <p:extLst>
      <p:ext uri="{BB962C8B-B14F-4D97-AF65-F5344CB8AC3E}">
        <p14:creationId xmlns:p14="http://schemas.microsoft.com/office/powerpoint/2010/main" val="1540059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14">
            <a:extLst>
              <a:ext uri="{FF2B5EF4-FFF2-40B4-BE49-F238E27FC236}">
                <a16:creationId xmlns:a16="http://schemas.microsoft.com/office/drawing/2014/main" xmlns="" id="{BBB64240-36BF-45D7-9649-A6A329866282}"/>
              </a:ext>
            </a:extLst>
          </p:cNvPr>
          <p:cNvSpPr/>
          <p:nvPr/>
        </p:nvSpPr>
        <p:spPr>
          <a:xfrm>
            <a:off x="1201837" y="306702"/>
            <a:ext cx="6740321" cy="1128558"/>
          </a:xfrm>
          <a:prstGeom prst="rect">
            <a:avLst/>
          </a:prstGeom>
          <a:noFill/>
          <a:ln>
            <a:noFill/>
          </a:ln>
        </p:spPr>
        <p:txBody>
          <a:bodyPr lIns="0" tIns="45700" rIns="91425" bIns="45700" anchor="t" anchorCtr="0">
            <a:noAutofit/>
          </a:bodyPr>
          <a:lstStyle/>
          <a:p>
            <a:pPr lvl="0" algn="ctr">
              <a:buSzPct val="25000"/>
            </a:pPr>
            <a:r>
              <a:rPr lang="en-GB" sz="3200" b="1" dirty="0">
                <a:latin typeface="Century Gothic" panose="020B0502020202020204" pitchFamily="34" charset="0"/>
                <a:ea typeface="Lato"/>
                <a:cs typeface="Lato"/>
                <a:sym typeface="Lato"/>
              </a:rPr>
              <a:t>Can </a:t>
            </a:r>
            <a:r>
              <a:rPr lang="en-GB" sz="3200" b="1" dirty="0">
                <a:solidFill>
                  <a:schemeClr val="tx2"/>
                </a:solidFill>
                <a:latin typeface="Century Gothic" panose="020B0502020202020204" pitchFamily="34" charset="0"/>
                <a:ea typeface="Lato"/>
                <a:cs typeface="Lato"/>
                <a:sym typeface="Lato"/>
              </a:rPr>
              <a:t>sharing stories </a:t>
            </a:r>
            <a:r>
              <a:rPr lang="en-GB" sz="3200" b="1" dirty="0">
                <a:latin typeface="Century Gothic" panose="020B0502020202020204" pitchFamily="34" charset="0"/>
                <a:ea typeface="Lato"/>
                <a:cs typeface="Lato"/>
                <a:sym typeface="Lato"/>
              </a:rPr>
              <a:t>prevent </a:t>
            </a:r>
            <a:r>
              <a:rPr lang="en-GB" sz="3200" b="1" dirty="0">
                <a:solidFill>
                  <a:schemeClr val="tx2"/>
                </a:solidFill>
                <a:latin typeface="Century Gothic" panose="020B0502020202020204" pitchFamily="34" charset="0"/>
                <a:ea typeface="Lato"/>
                <a:cs typeface="Lato"/>
                <a:sym typeface="Lato"/>
              </a:rPr>
              <a:t>extremism</a:t>
            </a:r>
            <a:r>
              <a:rPr lang="en-GB" sz="3200" b="1" dirty="0">
                <a:latin typeface="Century Gothic" panose="020B0502020202020204" pitchFamily="34" charset="0"/>
                <a:ea typeface="Lato"/>
                <a:cs typeface="Lato"/>
                <a:sym typeface="Lato"/>
              </a:rPr>
              <a:t>?</a:t>
            </a:r>
          </a:p>
        </p:txBody>
      </p:sp>
      <p:pic>
        <p:nvPicPr>
          <p:cNvPr id="6" name="Picture 5" descr="A group of people sitting in a chair&#10;&#10;Description automatically generated">
            <a:extLst>
              <a:ext uri="{FF2B5EF4-FFF2-40B4-BE49-F238E27FC236}">
                <a16:creationId xmlns:a16="http://schemas.microsoft.com/office/drawing/2014/main" xmlns="" id="{9274DA8B-A26E-42A9-885B-71EA634E365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5672" y="1415524"/>
            <a:ext cx="7133027" cy="4755351"/>
          </a:xfrm>
          <a:prstGeom prst="rect">
            <a:avLst/>
          </a:prstGeom>
        </p:spPr>
      </p:pic>
      <p:sp>
        <p:nvSpPr>
          <p:cNvPr id="12" name="Rectangle: Rounded Corners 11">
            <a:extLst>
              <a:ext uri="{FF2B5EF4-FFF2-40B4-BE49-F238E27FC236}">
                <a16:creationId xmlns:a16="http://schemas.microsoft.com/office/drawing/2014/main" xmlns="" id="{FAB2DBB5-6705-468B-B3B5-15ED4453251C}"/>
              </a:ext>
            </a:extLst>
          </p:cNvPr>
          <p:cNvSpPr/>
          <p:nvPr/>
        </p:nvSpPr>
        <p:spPr>
          <a:xfrm>
            <a:off x="751839" y="5464898"/>
            <a:ext cx="7695279" cy="1132456"/>
          </a:xfrm>
          <a:prstGeom prst="roundRect">
            <a:avLst/>
          </a:prstGeom>
          <a:solidFill>
            <a:schemeClr val="accent3"/>
          </a:solidFill>
          <a:ln w="28575">
            <a:solidFill>
              <a:schemeClr val="tx2"/>
            </a:solidFill>
          </a:ln>
        </p:spPr>
        <p:style>
          <a:lnRef idx="2">
            <a:schemeClr val="accent1"/>
          </a:lnRef>
          <a:fillRef idx="1">
            <a:schemeClr val="lt1"/>
          </a:fillRef>
          <a:effectRef idx="0">
            <a:schemeClr val="accent1"/>
          </a:effectRef>
          <a:fontRef idx="minor">
            <a:schemeClr val="dk1"/>
          </a:fontRef>
        </p:style>
        <p:txBody>
          <a:bodyPr lIns="36000" rIns="36000" rtlCol="0" anchor="ctr"/>
          <a:lstStyle/>
          <a:p>
            <a:pPr algn="ctr"/>
            <a:r>
              <a:rPr lang="en-GB" sz="1500" dirty="0">
                <a:solidFill>
                  <a:schemeClr val="tx1"/>
                </a:solidFill>
                <a:latin typeface="Century Gothic" panose="020B0502020202020204" pitchFamily="34" charset="0"/>
                <a:ea typeface="Lato" panose="020F0502020204030203" pitchFamily="34" charset="0"/>
                <a:cs typeface="Lato" panose="020F0502020204030203" pitchFamily="34" charset="0"/>
              </a:rPr>
              <a:t>If you are concerned by any of the issues raised in this ‘talking at home’ session, click on the </a:t>
            </a:r>
            <a:r>
              <a:rPr lang="en-GB" sz="1500" b="1" dirty="0">
                <a:solidFill>
                  <a:schemeClr val="tx1"/>
                </a:solidFill>
                <a:latin typeface="Century Gothic" panose="020B0502020202020204" pitchFamily="34" charset="0"/>
                <a:ea typeface="Lato" panose="020F0502020204030203" pitchFamily="34" charset="0"/>
                <a:cs typeface="Lato" panose="020F0502020204030203" pitchFamily="34" charset="0"/>
              </a:rPr>
              <a:t>Let’s Talk About It </a:t>
            </a:r>
            <a:r>
              <a:rPr lang="en-GB" sz="1500" dirty="0">
                <a:solidFill>
                  <a:schemeClr val="tx1"/>
                </a:solidFill>
                <a:latin typeface="Century Gothic" panose="020B0502020202020204" pitchFamily="34" charset="0"/>
                <a:ea typeface="Lato" panose="020F0502020204030203" pitchFamily="34" charset="0"/>
                <a:cs typeface="Lato" panose="020F0502020204030203" pitchFamily="34" charset="0"/>
              </a:rPr>
              <a:t>website logo to find out about how they can </a:t>
            </a:r>
          </a:p>
          <a:p>
            <a:pPr algn="ctr"/>
            <a:r>
              <a:rPr lang="en-GB" sz="1500" dirty="0">
                <a:solidFill>
                  <a:schemeClr val="tx1"/>
                </a:solidFill>
                <a:latin typeface="Century Gothic" panose="020B0502020202020204" pitchFamily="34" charset="0"/>
                <a:ea typeface="Lato" panose="020F0502020204030203" pitchFamily="34" charset="0"/>
                <a:cs typeface="Lato" panose="020F0502020204030203" pitchFamily="34" charset="0"/>
              </a:rPr>
              <a:t>help you as a parent or carer. Also, see the </a:t>
            </a:r>
            <a:r>
              <a:rPr lang="en-GB" sz="1500" b="1" dirty="0">
                <a:solidFill>
                  <a:schemeClr val="tx1"/>
                </a:solidFill>
                <a:latin typeface="Century Gothic" panose="020B0502020202020204" pitchFamily="34" charset="0"/>
                <a:ea typeface="Lato" panose="020F0502020204030203" pitchFamily="34" charset="0"/>
                <a:cs typeface="Lato" panose="020F0502020204030203" pitchFamily="34" charset="0"/>
              </a:rPr>
              <a:t>final slide </a:t>
            </a:r>
            <a:r>
              <a:rPr lang="en-GB" sz="1500" dirty="0">
                <a:solidFill>
                  <a:schemeClr val="tx1"/>
                </a:solidFill>
                <a:latin typeface="Century Gothic" panose="020B0502020202020204" pitchFamily="34" charset="0"/>
                <a:ea typeface="Lato" panose="020F0502020204030203" pitchFamily="34" charset="0"/>
                <a:cs typeface="Lato" panose="020F0502020204030203" pitchFamily="34" charset="0"/>
              </a:rPr>
              <a:t>for some more </a:t>
            </a:r>
            <a:r>
              <a:rPr lang="en-GB" sz="1500" b="1" dirty="0">
                <a:solidFill>
                  <a:schemeClr val="tx1"/>
                </a:solidFill>
                <a:latin typeface="Century Gothic" panose="020B0502020202020204" pitchFamily="34" charset="0"/>
                <a:ea typeface="Lato" panose="020F0502020204030203" pitchFamily="34" charset="0"/>
                <a:cs typeface="Lato" panose="020F0502020204030203" pitchFamily="34" charset="0"/>
              </a:rPr>
              <a:t>advice</a:t>
            </a:r>
            <a:r>
              <a:rPr lang="en-GB" sz="1500" dirty="0">
                <a:solidFill>
                  <a:schemeClr val="tx1"/>
                </a:solidFill>
                <a:latin typeface="Century Gothic" panose="020B0502020202020204" pitchFamily="34" charset="0"/>
                <a:ea typeface="Lato" panose="020F0502020204030203" pitchFamily="34" charset="0"/>
                <a:cs typeface="Lato" panose="020F0502020204030203" pitchFamily="34" charset="0"/>
              </a:rPr>
              <a:t> </a:t>
            </a:r>
          </a:p>
          <a:p>
            <a:pPr algn="ctr"/>
            <a:r>
              <a:rPr lang="en-GB" sz="1500" dirty="0">
                <a:solidFill>
                  <a:schemeClr val="tx1"/>
                </a:solidFill>
                <a:latin typeface="Century Gothic" panose="020B0502020202020204" pitchFamily="34" charset="0"/>
                <a:ea typeface="Lato" panose="020F0502020204030203" pitchFamily="34" charset="0"/>
                <a:cs typeface="Lato" panose="020F0502020204030203" pitchFamily="34" charset="0"/>
              </a:rPr>
              <a:t>on who to talk to. </a:t>
            </a:r>
          </a:p>
        </p:txBody>
      </p:sp>
      <p:sp>
        <p:nvSpPr>
          <p:cNvPr id="17" name="Rectangle: Rounded Corners 33">
            <a:extLst>
              <a:ext uri="{FF2B5EF4-FFF2-40B4-BE49-F238E27FC236}">
                <a16:creationId xmlns:a16="http://schemas.microsoft.com/office/drawing/2014/main" xmlns="" id="{334AA16F-5B30-43E0-BF7C-A81A9ED48AEC}"/>
              </a:ext>
            </a:extLst>
          </p:cNvPr>
          <p:cNvSpPr/>
          <p:nvPr/>
        </p:nvSpPr>
        <p:spPr>
          <a:xfrm>
            <a:off x="751839" y="5464897"/>
            <a:ext cx="7695279" cy="11285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dirty="0">
                <a:solidFill>
                  <a:schemeClr val="tx1"/>
                </a:solidFill>
              </a:rPr>
              <a:t>This resource aims to encourage </a:t>
            </a:r>
            <a:r>
              <a:rPr lang="en-GB" sz="1500" b="1" dirty="0">
                <a:solidFill>
                  <a:schemeClr val="tx1"/>
                </a:solidFill>
              </a:rPr>
              <a:t>a conversation across the whole family </a:t>
            </a:r>
            <a:r>
              <a:rPr lang="en-GB" sz="1500" dirty="0">
                <a:solidFill>
                  <a:schemeClr val="tx1"/>
                </a:solidFill>
              </a:rPr>
              <a:t>about how </a:t>
            </a:r>
            <a:r>
              <a:rPr lang="en-GB" sz="1500" b="1" dirty="0">
                <a:solidFill>
                  <a:schemeClr val="tx1"/>
                </a:solidFill>
              </a:rPr>
              <a:t>sharing personal stories and experiences </a:t>
            </a:r>
            <a:r>
              <a:rPr lang="en-GB" sz="1500" dirty="0">
                <a:solidFill>
                  <a:schemeClr val="tx1"/>
                </a:solidFill>
              </a:rPr>
              <a:t>can help us learn about </a:t>
            </a:r>
            <a:r>
              <a:rPr lang="en-GB" sz="1500" b="1" dirty="0">
                <a:solidFill>
                  <a:schemeClr val="tx1"/>
                </a:solidFill>
              </a:rPr>
              <a:t>extremism</a:t>
            </a:r>
            <a:r>
              <a:rPr lang="en-GB" sz="1500" dirty="0">
                <a:solidFill>
                  <a:schemeClr val="tx1"/>
                </a:solidFill>
              </a:rPr>
              <a:t> and understand </a:t>
            </a:r>
            <a:r>
              <a:rPr lang="en-GB" sz="1500" b="1" dirty="0">
                <a:solidFill>
                  <a:schemeClr val="tx1"/>
                </a:solidFill>
              </a:rPr>
              <a:t>how to avoid being drawn into extreme ideas</a:t>
            </a:r>
            <a:r>
              <a:rPr lang="en-GB" sz="1500" dirty="0">
                <a:solidFill>
                  <a:schemeClr val="tx1"/>
                </a:solidFill>
              </a:rPr>
              <a:t>. We are thinking particularly about the impact of </a:t>
            </a:r>
            <a:r>
              <a:rPr lang="en-GB" sz="1500" b="1" dirty="0">
                <a:solidFill>
                  <a:schemeClr val="tx1"/>
                </a:solidFill>
              </a:rPr>
              <a:t>COVID-19</a:t>
            </a:r>
            <a:r>
              <a:rPr lang="en-GB" sz="1500" dirty="0">
                <a:solidFill>
                  <a:schemeClr val="tx1"/>
                </a:solidFill>
              </a:rPr>
              <a:t> on this.</a:t>
            </a:r>
            <a:endParaRPr lang="en-GB" sz="1500" b="1" dirty="0">
              <a:solidFill>
                <a:schemeClr val="tx1"/>
              </a:solidFill>
              <a:latin typeface="Century Gothic" panose="020B0502020202020204" pitchFamily="34" charset="0"/>
              <a:ea typeface="Century Gothic"/>
              <a:cs typeface="Century Gothic"/>
              <a:sym typeface="Century Gothic"/>
            </a:endParaRPr>
          </a:p>
        </p:txBody>
      </p:sp>
      <p:pic>
        <p:nvPicPr>
          <p:cNvPr id="18" name="Picture 17">
            <a:extLst>
              <a:ext uri="{FF2B5EF4-FFF2-40B4-BE49-F238E27FC236}">
                <a16:creationId xmlns:a16="http://schemas.microsoft.com/office/drawing/2014/main" xmlns="" id="{15DEC99E-B4BF-4995-9B4C-632605C21706}"/>
              </a:ext>
            </a:extLst>
          </p:cNvPr>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6" name="Picture 15" descr="A close up of a sign&#10;&#10;Description automatically generated">
            <a:hlinkClick r:id="rId5"/>
            <a:extLst>
              <a:ext uri="{FF2B5EF4-FFF2-40B4-BE49-F238E27FC236}">
                <a16:creationId xmlns:a16="http://schemas.microsoft.com/office/drawing/2014/main" xmlns="" id="{EFF3B159-EF60-48B5-AF90-44D2F719D5C3}"/>
              </a:ext>
            </a:extLst>
          </p:cNvPr>
          <p:cNvPicPr>
            <a:picLocks noChangeAspect="1"/>
          </p:cNvPicPr>
          <p:nvPr/>
        </p:nvPicPr>
        <p:blipFill>
          <a:blip r:embed="rId6"/>
          <a:stretch>
            <a:fillRect/>
          </a:stretch>
        </p:blipFill>
        <p:spPr>
          <a:xfrm>
            <a:off x="258384" y="5966648"/>
            <a:ext cx="633030" cy="668839"/>
          </a:xfrm>
          <a:prstGeom prst="roundRect">
            <a:avLst/>
          </a:prstGeom>
        </p:spPr>
      </p:pic>
    </p:spTree>
    <p:extLst>
      <p:ext uri="{BB962C8B-B14F-4D97-AF65-F5344CB8AC3E}">
        <p14:creationId xmlns:p14="http://schemas.microsoft.com/office/powerpoint/2010/main" val="96959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loud 15">
            <a:extLst>
              <a:ext uri="{FF2B5EF4-FFF2-40B4-BE49-F238E27FC236}">
                <a16:creationId xmlns:a16="http://schemas.microsoft.com/office/drawing/2014/main" xmlns="" id="{C4C16400-3059-4F13-A99D-5D6DB0A622F4}"/>
              </a:ext>
            </a:extLst>
          </p:cNvPr>
          <p:cNvSpPr/>
          <p:nvPr/>
        </p:nvSpPr>
        <p:spPr>
          <a:xfrm>
            <a:off x="488890" y="1078903"/>
            <a:ext cx="5222984" cy="3069977"/>
          </a:xfrm>
          <a:prstGeom prst="cloud">
            <a:avLst/>
          </a:prstGeom>
          <a:solidFill>
            <a:srgbClr val="97E8D7"/>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a:ea typeface="Lato" panose="020F0502020204030203" pitchFamily="34" charset="0"/>
                <a:cs typeface="Century Gothic"/>
              </a:rPr>
              <a:t>Show your vote (3-5 mins)</a:t>
            </a:r>
          </a:p>
          <a:p>
            <a:pPr algn="ctr"/>
            <a:r>
              <a:rPr lang="en-GB" sz="1600" dirty="0">
                <a:solidFill>
                  <a:schemeClr val="tx1"/>
                </a:solidFill>
                <a:latin typeface="Century Gothic"/>
                <a:ea typeface="Lato" panose="020F0502020204030203" pitchFamily="34" charset="0"/>
                <a:cs typeface="Century Gothic"/>
              </a:rPr>
              <a:t>On the next slide, discuss the five different views as a family. Where would you put them on the scale, from least to most extreme? Show your answer with your fingers. Can you explain why you think this? Do you all agree? </a:t>
            </a:r>
          </a:p>
        </p:txBody>
      </p:sp>
      <p:sp>
        <p:nvSpPr>
          <p:cNvPr id="30" name="Rectangle: Rounded Corners 23">
            <a:extLst>
              <a:ext uri="{FF2B5EF4-FFF2-40B4-BE49-F238E27FC236}">
                <a16:creationId xmlns:a16="http://schemas.microsoft.com/office/drawing/2014/main" xmlns="" id="{3251D13D-3A59-4EA7-AB40-E336E61FC165}"/>
              </a:ext>
            </a:extLst>
          </p:cNvPr>
          <p:cNvSpPr/>
          <p:nvPr/>
        </p:nvSpPr>
        <p:spPr>
          <a:xfrm>
            <a:off x="6119027" y="1735590"/>
            <a:ext cx="2254592" cy="175660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Extreme</a:t>
            </a:r>
            <a:r>
              <a:rPr lang="en-US" sz="1400" baseline="30000" dirty="0">
                <a:solidFill>
                  <a:schemeClr val="tx1"/>
                </a:solidFill>
                <a:latin typeface="Century Gothic" panose="020B0502020202020204" pitchFamily="34" charset="0"/>
                <a:ea typeface="Lato" panose="020F0502020204030203" pitchFamily="34" charset="0"/>
                <a:cs typeface="Lato" panose="020F0502020204030203" pitchFamily="34" charset="0"/>
              </a:rPr>
              <a:t>1</a:t>
            </a: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a:t>
            </a:r>
          </a:p>
          <a:p>
            <a:pPr algn="ctr"/>
            <a:r>
              <a:rPr lang="en-US" sz="1400" dirty="0">
                <a:solidFill>
                  <a:schemeClr val="tx1"/>
                </a:solidFill>
                <a:latin typeface="Century Gothic" panose="020B0502020202020204" pitchFamily="34" charset="0"/>
                <a:ea typeface="Lato" panose="020F0502020204030203" pitchFamily="34" charset="0"/>
                <a:cs typeface="Lato" panose="020F0502020204030203" pitchFamily="34" charset="0"/>
              </a:rPr>
              <a:t>A view that might seem unreasonable or unacceptable, often because it is hateful towards someone else. </a:t>
            </a:r>
            <a:endParaRPr lang="en-GB" sz="1400" dirty="0">
              <a:solidFill>
                <a:schemeClr val="tx1"/>
              </a:solidFill>
            </a:endParaRPr>
          </a:p>
        </p:txBody>
      </p:sp>
      <p:sp>
        <p:nvSpPr>
          <p:cNvPr id="15" name="Pentagon 20">
            <a:extLst>
              <a:ext uri="{FF2B5EF4-FFF2-40B4-BE49-F238E27FC236}">
                <a16:creationId xmlns:a16="http://schemas.microsoft.com/office/drawing/2014/main" xmlns="" id="{344A9CCA-F88D-4CAA-B14A-098772C57C0C}"/>
              </a:ext>
            </a:extLst>
          </p:cNvPr>
          <p:cNvSpPr/>
          <p:nvPr/>
        </p:nvSpPr>
        <p:spPr>
          <a:xfrm>
            <a:off x="37911" y="181055"/>
            <a:ext cx="758663" cy="537433"/>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1</a:t>
            </a:r>
          </a:p>
        </p:txBody>
      </p:sp>
      <p:pic>
        <p:nvPicPr>
          <p:cNvPr id="17" name="Picture 16">
            <a:extLst>
              <a:ext uri="{FF2B5EF4-FFF2-40B4-BE49-F238E27FC236}">
                <a16:creationId xmlns:a16="http://schemas.microsoft.com/office/drawing/2014/main" xmlns="" id="{7CC375D5-F3B4-4712-9375-CCA877E2B049}"/>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8" name="Arrow: Right 17">
            <a:extLst>
              <a:ext uri="{FF2B5EF4-FFF2-40B4-BE49-F238E27FC236}">
                <a16:creationId xmlns:a16="http://schemas.microsoft.com/office/drawing/2014/main" xmlns="" id="{ECFBE3D6-4BE2-4D20-A87B-64F02D43AD93}"/>
              </a:ext>
            </a:extLst>
          </p:cNvPr>
          <p:cNvSpPr/>
          <p:nvPr/>
        </p:nvSpPr>
        <p:spPr>
          <a:xfrm>
            <a:off x="177799" y="5099941"/>
            <a:ext cx="8797109" cy="698275"/>
          </a:xfrm>
          <a:prstGeom prst="rightArrow">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b="1" dirty="0">
              <a:solidFill>
                <a:schemeClr val="tx1"/>
              </a:solidFill>
            </a:endParaRPr>
          </a:p>
        </p:txBody>
      </p:sp>
      <p:pic>
        <p:nvPicPr>
          <p:cNvPr id="28" name="Picture 27" descr="A close up of a persons hand&#10;&#10;Description automatically generated">
            <a:extLst>
              <a:ext uri="{FF2B5EF4-FFF2-40B4-BE49-F238E27FC236}">
                <a16:creationId xmlns:a16="http://schemas.microsoft.com/office/drawing/2014/main" xmlns="" id="{D92B832D-D569-4B82-B27B-1EFEC58C12FA}"/>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663464" y="3958605"/>
            <a:ext cx="5982958" cy="2385412"/>
          </a:xfrm>
          <a:prstGeom prst="rect">
            <a:avLst/>
          </a:prstGeom>
        </p:spPr>
      </p:pic>
      <p:pic>
        <p:nvPicPr>
          <p:cNvPr id="29" name="Picture 2" descr="Grimacing Face">
            <a:extLst>
              <a:ext uri="{FF2B5EF4-FFF2-40B4-BE49-F238E27FC236}">
                <a16:creationId xmlns:a16="http://schemas.microsoft.com/office/drawing/2014/main" xmlns="" id="{4C15548B-FF19-4F90-8772-E0FEC8ECC718}"/>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016916" y="5975663"/>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4" descr="Face Screaming in Fear">
            <a:extLst>
              <a:ext uri="{FF2B5EF4-FFF2-40B4-BE49-F238E27FC236}">
                <a16:creationId xmlns:a16="http://schemas.microsoft.com/office/drawing/2014/main" xmlns="" id="{36DC1AE7-1486-4DDD-B3AA-AF074D7D0D48}"/>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400519" y="6008856"/>
            <a:ext cx="659068" cy="659068"/>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Thinking Face">
            <a:extLst>
              <a:ext uri="{FF2B5EF4-FFF2-40B4-BE49-F238E27FC236}">
                <a16:creationId xmlns:a16="http://schemas.microsoft.com/office/drawing/2014/main" xmlns="" id="{7E3CD31C-ED3C-4EEA-9538-2CB7757126AA}"/>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846097" y="5992799"/>
            <a:ext cx="659067" cy="659067"/>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8" descr="Face With Open Mouth">
            <a:extLst>
              <a:ext uri="{FF2B5EF4-FFF2-40B4-BE49-F238E27FC236}">
                <a16:creationId xmlns:a16="http://schemas.microsoft.com/office/drawing/2014/main" xmlns="" id="{2D13208C-0B15-4D7B-8BF9-96A8B4466097}"/>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5154344" y="5999811"/>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12" descr="Slightly Smiling Face">
            <a:extLst>
              <a:ext uri="{FF2B5EF4-FFF2-40B4-BE49-F238E27FC236}">
                <a16:creationId xmlns:a16="http://schemas.microsoft.com/office/drawing/2014/main" xmlns="" id="{D514FF18-D9D3-44B7-8EFF-396D45F719CB}"/>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1739954" y="5990366"/>
            <a:ext cx="663934" cy="663934"/>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Rounded Corners 23">
            <a:extLst>
              <a:ext uri="{FF2B5EF4-FFF2-40B4-BE49-F238E27FC236}">
                <a16:creationId xmlns:a16="http://schemas.microsoft.com/office/drawing/2014/main" xmlns="" id="{A1EF2C0E-B3B1-44B1-AE27-B8EDA6DF31CC}"/>
              </a:ext>
            </a:extLst>
          </p:cNvPr>
          <p:cNvSpPr/>
          <p:nvPr/>
        </p:nvSpPr>
        <p:spPr>
          <a:xfrm>
            <a:off x="355627" y="5928060"/>
            <a:ext cx="942118" cy="61611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a:ea typeface="Lato" panose="020F0502020204030203" pitchFamily="34" charset="0"/>
                <a:cs typeface="Century Gothic"/>
              </a:rPr>
              <a:t>Not extreme</a:t>
            </a:r>
          </a:p>
        </p:txBody>
      </p:sp>
      <p:sp>
        <p:nvSpPr>
          <p:cNvPr id="36" name="Rectangle: Rounded Corners 23">
            <a:extLst>
              <a:ext uri="{FF2B5EF4-FFF2-40B4-BE49-F238E27FC236}">
                <a16:creationId xmlns:a16="http://schemas.microsoft.com/office/drawing/2014/main" xmlns="" id="{A82BBA71-D175-4509-89B4-EF06419D7635}"/>
              </a:ext>
            </a:extLst>
          </p:cNvPr>
          <p:cNvSpPr/>
          <p:nvPr/>
        </p:nvSpPr>
        <p:spPr>
          <a:xfrm>
            <a:off x="7902563" y="5928060"/>
            <a:ext cx="942112" cy="609759"/>
          </a:xfrm>
          <a:prstGeom prst="round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a:ea typeface="Lato" panose="020F0502020204030203" pitchFamily="34" charset="0"/>
                <a:cs typeface="Century Gothic"/>
              </a:rPr>
              <a:t>Very extreme</a:t>
            </a:r>
          </a:p>
        </p:txBody>
      </p:sp>
      <p:sp>
        <p:nvSpPr>
          <p:cNvPr id="19" name="Shape 114">
            <a:extLst>
              <a:ext uri="{FF2B5EF4-FFF2-40B4-BE49-F238E27FC236}">
                <a16:creationId xmlns:a16="http://schemas.microsoft.com/office/drawing/2014/main" xmlns="" id="{18322DF6-BFF0-476F-B17F-7577509462A4}"/>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r>
              <a:rPr lang="en-GB" sz="2800" b="1" dirty="0">
                <a:ea typeface="Lato" panose="020F0502020204030203" pitchFamily="34" charset="0"/>
                <a:cs typeface="Century Gothic"/>
              </a:rPr>
              <a:t>What is an extreme view?</a:t>
            </a:r>
            <a:endParaRPr lang="en-GB" sz="2800" b="1" dirty="0"/>
          </a:p>
        </p:txBody>
      </p:sp>
    </p:spTree>
    <p:extLst>
      <p:ext uri="{BB962C8B-B14F-4D97-AF65-F5344CB8AC3E}">
        <p14:creationId xmlns:p14="http://schemas.microsoft.com/office/powerpoint/2010/main" val="952845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Arrow: Right 23">
            <a:extLst>
              <a:ext uri="{FF2B5EF4-FFF2-40B4-BE49-F238E27FC236}">
                <a16:creationId xmlns:a16="http://schemas.microsoft.com/office/drawing/2014/main" xmlns="" id="{AD0FCD63-7426-4599-8CB1-DD565967B19E}"/>
              </a:ext>
            </a:extLst>
          </p:cNvPr>
          <p:cNvSpPr/>
          <p:nvPr/>
        </p:nvSpPr>
        <p:spPr>
          <a:xfrm>
            <a:off x="177799" y="5099941"/>
            <a:ext cx="8797109" cy="698275"/>
          </a:xfrm>
          <a:prstGeom prst="rightArrow">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b="1" dirty="0">
              <a:solidFill>
                <a:schemeClr val="tx1"/>
              </a:solidFill>
            </a:endParaRPr>
          </a:p>
        </p:txBody>
      </p:sp>
      <p:pic>
        <p:nvPicPr>
          <p:cNvPr id="3" name="Picture 2" descr="A close up of a persons hand&#10;&#10;Description automatically generated">
            <a:extLst>
              <a:ext uri="{FF2B5EF4-FFF2-40B4-BE49-F238E27FC236}">
                <a16:creationId xmlns:a16="http://schemas.microsoft.com/office/drawing/2014/main" xmlns="" id="{B0F2D5AB-98EA-474D-8B70-893C5FE22A39}"/>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663464" y="3958605"/>
            <a:ext cx="5982958" cy="2385412"/>
          </a:xfrm>
          <a:prstGeom prst="rect">
            <a:avLst/>
          </a:prstGeom>
        </p:spPr>
      </p:pic>
      <p:pic>
        <p:nvPicPr>
          <p:cNvPr id="2050" name="Picture 2" descr="Grimacing Face">
            <a:extLst>
              <a:ext uri="{FF2B5EF4-FFF2-40B4-BE49-F238E27FC236}">
                <a16:creationId xmlns:a16="http://schemas.microsoft.com/office/drawing/2014/main" xmlns="" id="{8F4FF34E-8E13-49A9-BC0B-6051F58E673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16916" y="5975663"/>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ace Screaming in Fear">
            <a:extLst>
              <a:ext uri="{FF2B5EF4-FFF2-40B4-BE49-F238E27FC236}">
                <a16:creationId xmlns:a16="http://schemas.microsoft.com/office/drawing/2014/main" xmlns="" id="{9CF1D16E-87ED-412B-AB7E-640584770E10}"/>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400519" y="6008856"/>
            <a:ext cx="659068" cy="65906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hinking Face">
            <a:extLst>
              <a:ext uri="{FF2B5EF4-FFF2-40B4-BE49-F238E27FC236}">
                <a16:creationId xmlns:a16="http://schemas.microsoft.com/office/drawing/2014/main" xmlns="" id="{C611B10D-31D5-46C6-8058-A5BB09C1DC1A}"/>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846097" y="5992799"/>
            <a:ext cx="659067" cy="65906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Face With Open Mouth">
            <a:extLst>
              <a:ext uri="{FF2B5EF4-FFF2-40B4-BE49-F238E27FC236}">
                <a16:creationId xmlns:a16="http://schemas.microsoft.com/office/drawing/2014/main" xmlns="" id="{E15BF593-2DFA-4639-95A9-98D3D36E9D19}"/>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154344" y="5999811"/>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Slightly Smiling Face">
            <a:extLst>
              <a:ext uri="{FF2B5EF4-FFF2-40B4-BE49-F238E27FC236}">
                <a16:creationId xmlns:a16="http://schemas.microsoft.com/office/drawing/2014/main" xmlns="" id="{9475D306-3A0F-4746-AE44-B68AB0C0958D}"/>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739954" y="5990366"/>
            <a:ext cx="663934" cy="663934"/>
          </a:xfrm>
          <a:prstGeom prst="rect">
            <a:avLst/>
          </a:prstGeom>
          <a:noFill/>
          <a:extLst>
            <a:ext uri="{909E8E84-426E-40DD-AFC4-6F175D3DCCD1}">
              <a14:hiddenFill xmlns:a14="http://schemas.microsoft.com/office/drawing/2010/main">
                <a:solidFill>
                  <a:srgbClr val="FFFFFF"/>
                </a:solidFill>
              </a14:hiddenFill>
            </a:ext>
          </a:extLst>
        </p:spPr>
      </p:pic>
      <p:sp>
        <p:nvSpPr>
          <p:cNvPr id="27" name="Thought Bubble: Cloud 26">
            <a:extLst>
              <a:ext uri="{FF2B5EF4-FFF2-40B4-BE49-F238E27FC236}">
                <a16:creationId xmlns:a16="http://schemas.microsoft.com/office/drawing/2014/main" xmlns="" id="{AD131ECF-CE45-483F-9472-01EB0924A7E0}"/>
              </a:ext>
            </a:extLst>
          </p:cNvPr>
          <p:cNvSpPr/>
          <p:nvPr/>
        </p:nvSpPr>
        <p:spPr>
          <a:xfrm>
            <a:off x="4599818" y="2846070"/>
            <a:ext cx="4086981" cy="1278766"/>
          </a:xfrm>
          <a:prstGeom prst="cloudCallout">
            <a:avLst>
              <a:gd name="adj1" fmla="val 53936"/>
              <a:gd name="adj2" fmla="val 72439"/>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People who commit a crime should be in prison forever.</a:t>
            </a:r>
          </a:p>
        </p:txBody>
      </p:sp>
      <p:sp>
        <p:nvSpPr>
          <p:cNvPr id="28" name="Speech Bubble: Oval 27">
            <a:extLst>
              <a:ext uri="{FF2B5EF4-FFF2-40B4-BE49-F238E27FC236}">
                <a16:creationId xmlns:a16="http://schemas.microsoft.com/office/drawing/2014/main" xmlns="" id="{0AA833C5-31A1-48EC-BE71-ABE0D262609E}"/>
              </a:ext>
            </a:extLst>
          </p:cNvPr>
          <p:cNvSpPr/>
          <p:nvPr/>
        </p:nvSpPr>
        <p:spPr>
          <a:xfrm>
            <a:off x="645619" y="3169248"/>
            <a:ext cx="3713884" cy="1030751"/>
          </a:xfrm>
          <a:prstGeom prst="wedgeEllipseCallout">
            <a:avLst>
              <a:gd name="adj1" fmla="val -47541"/>
              <a:gd name="adj2" fmla="val 62119"/>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We should all have the same religion.</a:t>
            </a:r>
          </a:p>
        </p:txBody>
      </p:sp>
      <p:sp>
        <p:nvSpPr>
          <p:cNvPr id="29" name="Thought Bubble: Cloud 28">
            <a:extLst>
              <a:ext uri="{FF2B5EF4-FFF2-40B4-BE49-F238E27FC236}">
                <a16:creationId xmlns:a16="http://schemas.microsoft.com/office/drawing/2014/main" xmlns="" id="{4237EA26-E88B-4C7D-9545-34F5BDA16D1D}"/>
              </a:ext>
            </a:extLst>
          </p:cNvPr>
          <p:cNvSpPr/>
          <p:nvPr/>
        </p:nvSpPr>
        <p:spPr>
          <a:xfrm>
            <a:off x="421387" y="1839428"/>
            <a:ext cx="4150614" cy="1119180"/>
          </a:xfrm>
          <a:prstGeom prst="cloudCallout">
            <a:avLst>
              <a:gd name="adj1" fmla="val -52529"/>
              <a:gd name="adj2" fmla="val 80636"/>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People who eat meat should be punished.</a:t>
            </a:r>
          </a:p>
        </p:txBody>
      </p:sp>
      <p:sp>
        <p:nvSpPr>
          <p:cNvPr id="30" name="Speech Bubble: Rectangle with Corners Rounded 29">
            <a:extLst>
              <a:ext uri="{FF2B5EF4-FFF2-40B4-BE49-F238E27FC236}">
                <a16:creationId xmlns:a16="http://schemas.microsoft.com/office/drawing/2014/main" xmlns="" id="{25BB8724-4472-403F-9E4E-BA68CA936218}"/>
              </a:ext>
            </a:extLst>
          </p:cNvPr>
          <p:cNvSpPr/>
          <p:nvPr/>
        </p:nvSpPr>
        <p:spPr>
          <a:xfrm>
            <a:off x="5352696" y="1781127"/>
            <a:ext cx="3334103" cy="854303"/>
          </a:xfrm>
          <a:prstGeom prst="wedgeRoundRectCallout">
            <a:avLst>
              <a:gd name="adj1" fmla="val -65788"/>
              <a:gd name="adj2" fmla="val 701"/>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Girls shouldn’t play football. They ruin the game.</a:t>
            </a:r>
          </a:p>
        </p:txBody>
      </p:sp>
      <p:sp>
        <p:nvSpPr>
          <p:cNvPr id="31" name="Speech Bubble: Rectangle with Corners Rounded 30">
            <a:extLst>
              <a:ext uri="{FF2B5EF4-FFF2-40B4-BE49-F238E27FC236}">
                <a16:creationId xmlns:a16="http://schemas.microsoft.com/office/drawing/2014/main" xmlns="" id="{8596098E-0382-4C75-BDF2-DAECBA47DEAF}"/>
              </a:ext>
            </a:extLst>
          </p:cNvPr>
          <p:cNvSpPr/>
          <p:nvPr/>
        </p:nvSpPr>
        <p:spPr>
          <a:xfrm>
            <a:off x="380327" y="971104"/>
            <a:ext cx="4086981" cy="670602"/>
          </a:xfrm>
          <a:prstGeom prst="wedgeRoundRectCallout">
            <a:avLst>
              <a:gd name="adj1" fmla="val 63674"/>
              <a:gd name="adj2" fmla="val 21626"/>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Everyone should be able to live wherever they want.</a:t>
            </a:r>
          </a:p>
        </p:txBody>
      </p:sp>
      <p:sp>
        <p:nvSpPr>
          <p:cNvPr id="19" name="Rectangle: Rounded Corners 23">
            <a:extLst>
              <a:ext uri="{FF2B5EF4-FFF2-40B4-BE49-F238E27FC236}">
                <a16:creationId xmlns:a16="http://schemas.microsoft.com/office/drawing/2014/main" xmlns="" id="{CB97D5DA-CF78-4360-BD2C-D66A7D20E566}"/>
              </a:ext>
            </a:extLst>
          </p:cNvPr>
          <p:cNvSpPr/>
          <p:nvPr/>
        </p:nvSpPr>
        <p:spPr>
          <a:xfrm>
            <a:off x="6313713" y="255510"/>
            <a:ext cx="2564287" cy="1367549"/>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Extreme</a:t>
            </a:r>
            <a:r>
              <a:rPr lang="en-US" sz="1400" baseline="30000" dirty="0">
                <a:solidFill>
                  <a:schemeClr val="tx1"/>
                </a:solidFill>
                <a:latin typeface="Century Gothic" panose="020B0502020202020204" pitchFamily="34" charset="0"/>
                <a:ea typeface="Lato" panose="020F0502020204030203" pitchFamily="34" charset="0"/>
                <a:cs typeface="Lato" panose="020F0502020204030203" pitchFamily="34" charset="0"/>
              </a:rPr>
              <a:t>1</a:t>
            </a: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a:t>
            </a:r>
          </a:p>
          <a:p>
            <a:pPr algn="ctr"/>
            <a:r>
              <a:rPr lang="en-US" sz="1400" dirty="0">
                <a:solidFill>
                  <a:schemeClr val="tx1"/>
                </a:solidFill>
                <a:latin typeface="Century Gothic" panose="020B0502020202020204" pitchFamily="34" charset="0"/>
                <a:ea typeface="Lato" panose="020F0502020204030203" pitchFamily="34" charset="0"/>
                <a:cs typeface="Lato" panose="020F0502020204030203" pitchFamily="34" charset="0"/>
              </a:rPr>
              <a:t>A view that might seem unreasonable or unacceptable, often because it is hateful towards someone else. </a:t>
            </a:r>
            <a:endParaRPr lang="en-GB" sz="1400" dirty="0">
              <a:solidFill>
                <a:schemeClr val="tx1"/>
              </a:solidFill>
            </a:endParaRPr>
          </a:p>
        </p:txBody>
      </p:sp>
      <p:sp>
        <p:nvSpPr>
          <p:cNvPr id="20" name="Rectangle: Rounded Corners 23">
            <a:extLst>
              <a:ext uri="{FF2B5EF4-FFF2-40B4-BE49-F238E27FC236}">
                <a16:creationId xmlns:a16="http://schemas.microsoft.com/office/drawing/2014/main" xmlns="" id="{3EBBCAEF-F1C5-4891-9306-61F4A3E4EA2B}"/>
              </a:ext>
            </a:extLst>
          </p:cNvPr>
          <p:cNvSpPr/>
          <p:nvPr/>
        </p:nvSpPr>
        <p:spPr>
          <a:xfrm>
            <a:off x="355627" y="5928060"/>
            <a:ext cx="942118" cy="61611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a:ea typeface="Lato" panose="020F0502020204030203" pitchFamily="34" charset="0"/>
                <a:cs typeface="Century Gothic"/>
              </a:rPr>
              <a:t>Not extreme</a:t>
            </a:r>
          </a:p>
        </p:txBody>
      </p:sp>
      <p:sp>
        <p:nvSpPr>
          <p:cNvPr id="21" name="Rectangle: Rounded Corners 23">
            <a:extLst>
              <a:ext uri="{FF2B5EF4-FFF2-40B4-BE49-F238E27FC236}">
                <a16:creationId xmlns:a16="http://schemas.microsoft.com/office/drawing/2014/main" xmlns="" id="{FB734B3A-7EF4-492F-8343-DA326DE982C1}"/>
              </a:ext>
            </a:extLst>
          </p:cNvPr>
          <p:cNvSpPr/>
          <p:nvPr/>
        </p:nvSpPr>
        <p:spPr>
          <a:xfrm>
            <a:off x="7902563" y="5928060"/>
            <a:ext cx="942112" cy="609759"/>
          </a:xfrm>
          <a:prstGeom prst="round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a:ea typeface="Lato" panose="020F0502020204030203" pitchFamily="34" charset="0"/>
                <a:cs typeface="Century Gothic"/>
              </a:rPr>
              <a:t>Very extreme</a:t>
            </a:r>
          </a:p>
        </p:txBody>
      </p:sp>
      <p:sp>
        <p:nvSpPr>
          <p:cNvPr id="25" name="Pentagon 20">
            <a:extLst>
              <a:ext uri="{FF2B5EF4-FFF2-40B4-BE49-F238E27FC236}">
                <a16:creationId xmlns:a16="http://schemas.microsoft.com/office/drawing/2014/main" xmlns="" id="{561E9742-23BB-4C20-828E-E99530A1EEDB}"/>
              </a:ext>
            </a:extLst>
          </p:cNvPr>
          <p:cNvSpPr/>
          <p:nvPr/>
        </p:nvSpPr>
        <p:spPr>
          <a:xfrm>
            <a:off x="37911" y="181055"/>
            <a:ext cx="758663" cy="537433"/>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1</a:t>
            </a:r>
          </a:p>
        </p:txBody>
      </p:sp>
      <p:sp>
        <p:nvSpPr>
          <p:cNvPr id="22" name="Shape 114">
            <a:extLst>
              <a:ext uri="{FF2B5EF4-FFF2-40B4-BE49-F238E27FC236}">
                <a16:creationId xmlns:a16="http://schemas.microsoft.com/office/drawing/2014/main" xmlns="" id="{5AF17341-128F-4929-9E9A-C773B9684E41}"/>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r>
              <a:rPr lang="en-GB" sz="2800" b="1" dirty="0">
                <a:ea typeface="Lato" panose="020F0502020204030203" pitchFamily="34" charset="0"/>
                <a:cs typeface="Century Gothic"/>
              </a:rPr>
              <a:t>What is an extreme view?</a:t>
            </a:r>
            <a:endParaRPr lang="en-GB" sz="2800" b="1" dirty="0"/>
          </a:p>
        </p:txBody>
      </p:sp>
    </p:spTree>
    <p:extLst>
      <p:ext uri="{BB962C8B-B14F-4D97-AF65-F5344CB8AC3E}">
        <p14:creationId xmlns:p14="http://schemas.microsoft.com/office/powerpoint/2010/main" val="209866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entagon 20"/>
          <p:cNvSpPr/>
          <p:nvPr/>
        </p:nvSpPr>
        <p:spPr>
          <a:xfrm>
            <a:off x="37911" y="181055"/>
            <a:ext cx="758663" cy="538608"/>
          </a:xfrm>
          <a:prstGeom prst="homePlate">
            <a:avLst/>
          </a:prstGeom>
          <a:solidFill>
            <a:srgbClr val="AA32EA"/>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1</a:t>
            </a:r>
          </a:p>
        </p:txBody>
      </p:sp>
      <p:sp>
        <p:nvSpPr>
          <p:cNvPr id="14" name="Cloud 13">
            <a:extLst>
              <a:ext uri="{FF2B5EF4-FFF2-40B4-BE49-F238E27FC236}">
                <a16:creationId xmlns:a16="http://schemas.microsoft.com/office/drawing/2014/main" xmlns="" id="{E1D0DE5A-E970-9B43-953C-A51DA20BB2F2}"/>
              </a:ext>
            </a:extLst>
          </p:cNvPr>
          <p:cNvSpPr/>
          <p:nvPr/>
        </p:nvSpPr>
        <p:spPr>
          <a:xfrm>
            <a:off x="558632" y="715633"/>
            <a:ext cx="3371557" cy="1280508"/>
          </a:xfrm>
          <a:prstGeom prst="cloud">
            <a:avLst/>
          </a:prstGeom>
          <a:solidFill>
            <a:srgbClr val="97E8D7"/>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Discuss (1 min)</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What do you think an extremist is?</a:t>
            </a:r>
          </a:p>
        </p:txBody>
      </p:sp>
      <p:pic>
        <p:nvPicPr>
          <p:cNvPr id="19" name="Picture 18" descr="Image result for earth first">
            <a:extLst>
              <a:ext uri="{FF2B5EF4-FFF2-40B4-BE49-F238E27FC236}">
                <a16:creationId xmlns:a16="http://schemas.microsoft.com/office/drawing/2014/main" xmlns="" id="{B29702C0-9098-4BAD-999C-7FB4F6B635A2}"/>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a:stretch/>
        </p:blipFill>
        <p:spPr bwMode="auto">
          <a:xfrm>
            <a:off x="1979487" y="5066299"/>
            <a:ext cx="1653485" cy="157729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descr="Image result for animal rights extremist">
            <a:extLst>
              <a:ext uri="{FF2B5EF4-FFF2-40B4-BE49-F238E27FC236}">
                <a16:creationId xmlns:a16="http://schemas.microsoft.com/office/drawing/2014/main" xmlns="" id="{01547561-E876-4C08-88A4-6CD6CE9CB4E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670468" y="5066298"/>
            <a:ext cx="2103056" cy="157729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Image result for ku klux klan">
            <a:extLst>
              <a:ext uri="{FF2B5EF4-FFF2-40B4-BE49-F238E27FC236}">
                <a16:creationId xmlns:a16="http://schemas.microsoft.com/office/drawing/2014/main" xmlns="" id="{0480F4E5-8E7C-4E55-9B69-F419AA22FE60}"/>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r="-138"/>
          <a:stretch/>
        </p:blipFill>
        <p:spPr bwMode="auto">
          <a:xfrm>
            <a:off x="188175" y="5066298"/>
            <a:ext cx="1753816" cy="157729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Related image">
            <a:extLst>
              <a:ext uri="{FF2B5EF4-FFF2-40B4-BE49-F238E27FC236}">
                <a16:creationId xmlns:a16="http://schemas.microsoft.com/office/drawing/2014/main" xmlns="" id="{698E7EAB-6DC6-4643-9A22-9A6F07114D58}"/>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7758103" y="5066298"/>
            <a:ext cx="1173076" cy="157729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left-wing extremism">
            <a:extLst>
              <a:ext uri="{FF2B5EF4-FFF2-40B4-BE49-F238E27FC236}">
                <a16:creationId xmlns:a16="http://schemas.microsoft.com/office/drawing/2014/main" xmlns="" id="{F9E71E05-2D73-40CD-879A-D6E508790BCB}"/>
              </a:ext>
            </a:extLst>
          </p:cNvPr>
          <p:cNvPicPr>
            <a:picLocks noChangeAspect="1" noChangeArrowheads="1"/>
          </p:cNvPicPr>
          <p:nvPr/>
        </p:nvPicPr>
        <p:blipFill rotWithShape="1">
          <a:blip r:embed="rId7" cstate="hqprint">
            <a:extLst>
              <a:ext uri="{28A0092B-C50C-407E-A947-70E740481C1C}">
                <a14:useLocalDpi xmlns:a14="http://schemas.microsoft.com/office/drawing/2010/main"/>
              </a:ext>
            </a:extLst>
          </a:blip>
          <a:srcRect/>
          <a:stretch/>
        </p:blipFill>
        <p:spPr bwMode="auto">
          <a:xfrm>
            <a:off x="5811020" y="5066299"/>
            <a:ext cx="1909587" cy="1577292"/>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xmlns="" id="{0BD89513-354A-4D66-AFBF-31944B9AE28F}"/>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rot="600776">
            <a:off x="2896328" y="2428089"/>
            <a:ext cx="856088" cy="853430"/>
          </a:xfrm>
          <a:prstGeom prst="rect">
            <a:avLst/>
          </a:prstGeom>
        </p:spPr>
      </p:pic>
      <p:sp>
        <p:nvSpPr>
          <p:cNvPr id="30" name="Rectangle: Rounded Corners 29">
            <a:extLst>
              <a:ext uri="{FF2B5EF4-FFF2-40B4-BE49-F238E27FC236}">
                <a16:creationId xmlns:a16="http://schemas.microsoft.com/office/drawing/2014/main" xmlns="" id="{D7F1BC29-773B-417D-8B97-17115DB5CAD9}"/>
              </a:ext>
            </a:extLst>
          </p:cNvPr>
          <p:cNvSpPr/>
          <p:nvPr/>
        </p:nvSpPr>
        <p:spPr>
          <a:xfrm>
            <a:off x="1772673" y="2921225"/>
            <a:ext cx="1265215" cy="503608"/>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Politics</a:t>
            </a:r>
          </a:p>
        </p:txBody>
      </p:sp>
      <p:pic>
        <p:nvPicPr>
          <p:cNvPr id="31" name="Picture 30">
            <a:extLst>
              <a:ext uri="{FF2B5EF4-FFF2-40B4-BE49-F238E27FC236}">
                <a16:creationId xmlns:a16="http://schemas.microsoft.com/office/drawing/2014/main" xmlns="" id="{719F53E4-E72B-4A36-99AD-97AC76F048B9}"/>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rot="21060440">
            <a:off x="613424" y="3350958"/>
            <a:ext cx="975312" cy="975312"/>
          </a:xfrm>
          <a:prstGeom prst="rect">
            <a:avLst/>
          </a:prstGeom>
        </p:spPr>
      </p:pic>
      <p:sp>
        <p:nvSpPr>
          <p:cNvPr id="32" name="Rectangle: Rounded Corners 31">
            <a:extLst>
              <a:ext uri="{FF2B5EF4-FFF2-40B4-BE49-F238E27FC236}">
                <a16:creationId xmlns:a16="http://schemas.microsoft.com/office/drawing/2014/main" xmlns="" id="{A8F94942-C95B-4C56-96C9-27343F55B11D}"/>
              </a:ext>
            </a:extLst>
          </p:cNvPr>
          <p:cNvSpPr/>
          <p:nvPr/>
        </p:nvSpPr>
        <p:spPr>
          <a:xfrm>
            <a:off x="4121570" y="2476726"/>
            <a:ext cx="4680000" cy="117684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dirty="0">
                <a:solidFill>
                  <a:schemeClr val="tx1"/>
                </a:solidFill>
                <a:latin typeface="Century Gothic" panose="020B0502020202020204" pitchFamily="34" charset="0"/>
                <a:ea typeface="Century Gothic"/>
                <a:cs typeface="Century Gothic"/>
                <a:sym typeface="Century Gothic"/>
              </a:rPr>
              <a:t>Different extremists groups could target anything. They may dislike certain people because of their </a:t>
            </a:r>
            <a:r>
              <a:rPr lang="en-GB" sz="1600" b="1" dirty="0">
                <a:solidFill>
                  <a:schemeClr val="tx1"/>
                </a:solidFill>
                <a:latin typeface="Century Gothic" panose="020B0502020202020204" pitchFamily="34" charset="0"/>
                <a:ea typeface="Century Gothic"/>
                <a:cs typeface="Century Gothic"/>
                <a:sym typeface="Century Gothic"/>
              </a:rPr>
              <a:t>opinions, lifestyle, identity   or culture</a:t>
            </a:r>
            <a:r>
              <a:rPr lang="en-GB" sz="1600" dirty="0">
                <a:solidFill>
                  <a:schemeClr val="tx1"/>
                </a:solidFill>
                <a:latin typeface="Century Gothic" panose="020B0502020202020204" pitchFamily="34" charset="0"/>
                <a:ea typeface="Century Gothic"/>
                <a:cs typeface="Century Gothic"/>
                <a:sym typeface="Century Gothic"/>
              </a:rPr>
              <a:t>.</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33" name="Rectangle: Rounded Corners 32">
            <a:extLst>
              <a:ext uri="{FF2B5EF4-FFF2-40B4-BE49-F238E27FC236}">
                <a16:creationId xmlns:a16="http://schemas.microsoft.com/office/drawing/2014/main" xmlns="" id="{6EF5818A-741E-4278-B41D-E90E91E0BBB8}"/>
              </a:ext>
            </a:extLst>
          </p:cNvPr>
          <p:cNvSpPr/>
          <p:nvPr/>
        </p:nvSpPr>
        <p:spPr>
          <a:xfrm>
            <a:off x="4121570" y="812511"/>
            <a:ext cx="4680000" cy="143218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ea typeface="Century Gothic"/>
                <a:cs typeface="Century Gothic"/>
                <a:sym typeface="Century Gothic"/>
              </a:rPr>
              <a:t>An extremist </a:t>
            </a:r>
            <a:r>
              <a:rPr lang="en-GB" sz="1600" dirty="0">
                <a:solidFill>
                  <a:schemeClr val="tx1"/>
                </a:solidFill>
                <a:latin typeface="Century Gothic" panose="020B0502020202020204" pitchFamily="34" charset="0"/>
                <a:ea typeface="Century Gothic"/>
                <a:cs typeface="Century Gothic"/>
                <a:sym typeface="Century Gothic"/>
              </a:rPr>
              <a:t>strongly supports a </a:t>
            </a:r>
            <a:r>
              <a:rPr lang="en-GB" sz="1600" b="1" dirty="0">
                <a:solidFill>
                  <a:schemeClr val="tx1"/>
                </a:solidFill>
                <a:latin typeface="Century Gothic" panose="020B0502020202020204" pitchFamily="34" charset="0"/>
                <a:ea typeface="Century Gothic"/>
                <a:cs typeface="Century Gothic"/>
                <a:sym typeface="Century Gothic"/>
              </a:rPr>
              <a:t>certain idea or cause</a:t>
            </a:r>
            <a:r>
              <a:rPr lang="en-GB" sz="1600" dirty="0">
                <a:solidFill>
                  <a:schemeClr val="tx1"/>
                </a:solidFill>
                <a:latin typeface="Century Gothic" panose="020B0502020202020204" pitchFamily="34" charset="0"/>
                <a:ea typeface="Century Gothic"/>
                <a:cs typeface="Century Gothic"/>
                <a:sym typeface="Century Gothic"/>
              </a:rPr>
              <a:t> in a way that most people find </a:t>
            </a:r>
            <a:r>
              <a:rPr lang="en-GB" sz="1600" b="1" dirty="0">
                <a:solidFill>
                  <a:schemeClr val="tx1"/>
                </a:solidFill>
                <a:latin typeface="Century Gothic" panose="020B0502020202020204" pitchFamily="34" charset="0"/>
                <a:ea typeface="Century Gothic"/>
                <a:cs typeface="Century Gothic"/>
                <a:sym typeface="Century Gothic"/>
              </a:rPr>
              <a:t>unreasonable. </a:t>
            </a:r>
            <a:r>
              <a:rPr lang="en-GB" sz="1600" dirty="0">
                <a:solidFill>
                  <a:schemeClr val="tx1"/>
                </a:solidFill>
                <a:latin typeface="Century Gothic" panose="020B0502020202020204" pitchFamily="34" charset="0"/>
                <a:ea typeface="Century Gothic"/>
                <a:cs typeface="Century Gothic"/>
                <a:sym typeface="Century Gothic"/>
              </a:rPr>
              <a:t>They may use these views to justify </a:t>
            </a:r>
            <a:r>
              <a:rPr lang="en-GB" sz="1600" b="1" dirty="0">
                <a:solidFill>
                  <a:schemeClr val="tx1"/>
                </a:solidFill>
                <a:latin typeface="Century Gothic" panose="020B0502020202020204" pitchFamily="34" charset="0"/>
                <a:ea typeface="Century Gothic"/>
                <a:cs typeface="Century Gothic"/>
                <a:sym typeface="Century Gothic"/>
              </a:rPr>
              <a:t>hateful or harmful behaviour </a:t>
            </a:r>
            <a:r>
              <a:rPr lang="en-GB" sz="1600" dirty="0">
                <a:solidFill>
                  <a:schemeClr val="tx1"/>
                </a:solidFill>
                <a:latin typeface="Century Gothic" panose="020B0502020202020204" pitchFamily="34" charset="0"/>
                <a:ea typeface="Century Gothic"/>
                <a:cs typeface="Century Gothic"/>
                <a:sym typeface="Century Gothic"/>
              </a:rPr>
              <a:t>towards those they oppose or who oppose them.</a:t>
            </a:r>
          </a:p>
        </p:txBody>
      </p:sp>
      <p:grpSp>
        <p:nvGrpSpPr>
          <p:cNvPr id="34" name="Group 33">
            <a:extLst>
              <a:ext uri="{FF2B5EF4-FFF2-40B4-BE49-F238E27FC236}">
                <a16:creationId xmlns:a16="http://schemas.microsoft.com/office/drawing/2014/main" xmlns="" id="{4751EC8B-8CD4-4539-9ED2-5BAE95BA5C02}"/>
              </a:ext>
            </a:extLst>
          </p:cNvPr>
          <p:cNvGrpSpPr/>
          <p:nvPr/>
        </p:nvGrpSpPr>
        <p:grpSpPr>
          <a:xfrm>
            <a:off x="1543646" y="2237986"/>
            <a:ext cx="1171302" cy="473595"/>
            <a:chOff x="6206060" y="1025721"/>
            <a:chExt cx="1966340" cy="1347884"/>
          </a:xfrm>
          <a:solidFill>
            <a:schemeClr val="accent1"/>
          </a:solidFill>
        </p:grpSpPr>
        <p:sp>
          <p:nvSpPr>
            <p:cNvPr id="43" name="Rectangle: Rounded Corners 42">
              <a:extLst>
                <a:ext uri="{FF2B5EF4-FFF2-40B4-BE49-F238E27FC236}">
                  <a16:creationId xmlns:a16="http://schemas.microsoft.com/office/drawing/2014/main" xmlns="" id="{2066D142-F821-4AAE-9D1A-D0B289D1347C}"/>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baseline="30000" dirty="0">
                <a:solidFill>
                  <a:schemeClr val="tx1"/>
                </a:solidFill>
                <a:latin typeface="Century Gothic"/>
                <a:ea typeface="Lato" panose="020F0502020204030203" pitchFamily="34" charset="0"/>
                <a:cs typeface="Century Gothic"/>
              </a:endParaRPr>
            </a:p>
          </p:txBody>
        </p:sp>
        <p:sp>
          <p:nvSpPr>
            <p:cNvPr id="44" name="Rectangle: Rounded Corners 43">
              <a:extLst>
                <a:ext uri="{FF2B5EF4-FFF2-40B4-BE49-F238E27FC236}">
                  <a16:creationId xmlns:a16="http://schemas.microsoft.com/office/drawing/2014/main" xmlns="" id="{8BBD1E6D-5AB5-4C49-B3FB-31F4A2EABB2A}"/>
                </a:ext>
              </a:extLst>
            </p:cNvPr>
            <p:cNvSpPr/>
            <p:nvPr/>
          </p:nvSpPr>
          <p:spPr>
            <a:xfrm>
              <a:off x="6206060" y="1025721"/>
              <a:ext cx="1966340" cy="1347884"/>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Religion</a:t>
              </a:r>
            </a:p>
          </p:txBody>
        </p:sp>
      </p:grpSp>
      <p:sp>
        <p:nvSpPr>
          <p:cNvPr id="35" name="Rectangle: Rounded Corners 34">
            <a:extLst>
              <a:ext uri="{FF2B5EF4-FFF2-40B4-BE49-F238E27FC236}">
                <a16:creationId xmlns:a16="http://schemas.microsoft.com/office/drawing/2014/main" xmlns="" id="{FFD6CFA9-93B1-40A2-B4BF-CA399CB5E062}"/>
              </a:ext>
            </a:extLst>
          </p:cNvPr>
          <p:cNvSpPr/>
          <p:nvPr/>
        </p:nvSpPr>
        <p:spPr>
          <a:xfrm>
            <a:off x="1543646" y="3703893"/>
            <a:ext cx="1113646" cy="47359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Race</a:t>
            </a:r>
          </a:p>
        </p:txBody>
      </p:sp>
      <p:grpSp>
        <p:nvGrpSpPr>
          <p:cNvPr id="36" name="Group 35">
            <a:extLst>
              <a:ext uri="{FF2B5EF4-FFF2-40B4-BE49-F238E27FC236}">
                <a16:creationId xmlns:a16="http://schemas.microsoft.com/office/drawing/2014/main" xmlns="" id="{1A472A60-CB4C-4012-BFD8-D525A8EE4AC7}"/>
              </a:ext>
            </a:extLst>
          </p:cNvPr>
          <p:cNvGrpSpPr/>
          <p:nvPr/>
        </p:nvGrpSpPr>
        <p:grpSpPr>
          <a:xfrm>
            <a:off x="1772674" y="4421838"/>
            <a:ext cx="1265215" cy="503608"/>
            <a:chOff x="6206060" y="1025721"/>
            <a:chExt cx="1966340" cy="1347884"/>
          </a:xfrm>
          <a:solidFill>
            <a:schemeClr val="accent1"/>
          </a:solidFill>
        </p:grpSpPr>
        <p:sp>
          <p:nvSpPr>
            <p:cNvPr id="41" name="Rectangle: Rounded Corners 40">
              <a:extLst>
                <a:ext uri="{FF2B5EF4-FFF2-40B4-BE49-F238E27FC236}">
                  <a16:creationId xmlns:a16="http://schemas.microsoft.com/office/drawing/2014/main" xmlns="" id="{7684A9E8-C293-40FC-A189-53F8FF2A64C3}"/>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baseline="30000" dirty="0">
                <a:solidFill>
                  <a:schemeClr val="tx1"/>
                </a:solidFill>
                <a:latin typeface="Century Gothic"/>
                <a:ea typeface="Lato" panose="020F0502020204030203" pitchFamily="34" charset="0"/>
                <a:cs typeface="Century Gothic"/>
              </a:endParaRPr>
            </a:p>
          </p:txBody>
        </p:sp>
        <p:sp>
          <p:nvSpPr>
            <p:cNvPr id="42" name="Rectangle: Rounded Corners 41">
              <a:extLst>
                <a:ext uri="{FF2B5EF4-FFF2-40B4-BE49-F238E27FC236}">
                  <a16:creationId xmlns:a16="http://schemas.microsoft.com/office/drawing/2014/main" xmlns="" id="{5611BE7C-8EDF-4A3F-905F-994EF88A377A}"/>
                </a:ext>
              </a:extLst>
            </p:cNvPr>
            <p:cNvSpPr/>
            <p:nvPr/>
          </p:nvSpPr>
          <p:spPr>
            <a:xfrm>
              <a:off x="6206060" y="1025721"/>
              <a:ext cx="1966340" cy="1347884"/>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Gender</a:t>
              </a:r>
            </a:p>
          </p:txBody>
        </p:sp>
      </p:grpSp>
      <p:pic>
        <p:nvPicPr>
          <p:cNvPr id="37" name="Picture 36">
            <a:extLst>
              <a:ext uri="{FF2B5EF4-FFF2-40B4-BE49-F238E27FC236}">
                <a16:creationId xmlns:a16="http://schemas.microsoft.com/office/drawing/2014/main" xmlns="" id="{533683F8-7CBD-4E7B-9455-A7F7025BAA28}"/>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2744299" y="3542472"/>
            <a:ext cx="1113645" cy="1113645"/>
          </a:xfrm>
          <a:prstGeom prst="rect">
            <a:avLst/>
          </a:prstGeom>
        </p:spPr>
      </p:pic>
      <p:pic>
        <p:nvPicPr>
          <p:cNvPr id="38" name="Picture 37">
            <a:extLst>
              <a:ext uri="{FF2B5EF4-FFF2-40B4-BE49-F238E27FC236}">
                <a16:creationId xmlns:a16="http://schemas.microsoft.com/office/drawing/2014/main" xmlns="" id="{1AAE7B7F-2FFA-428C-9C1F-2CBD47E15B5E}"/>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rot="21145263">
            <a:off x="526618" y="1930284"/>
            <a:ext cx="1154855" cy="1039370"/>
          </a:xfrm>
          <a:prstGeom prst="rect">
            <a:avLst/>
          </a:prstGeom>
        </p:spPr>
      </p:pic>
      <p:sp>
        <p:nvSpPr>
          <p:cNvPr id="39" name="Rectangle: Rounded Corners 38">
            <a:extLst>
              <a:ext uri="{FF2B5EF4-FFF2-40B4-BE49-F238E27FC236}">
                <a16:creationId xmlns:a16="http://schemas.microsoft.com/office/drawing/2014/main" xmlns="" id="{4FD1DC31-136B-4EA4-A60C-CB5BFCBEC0EF}"/>
              </a:ext>
            </a:extLst>
          </p:cNvPr>
          <p:cNvSpPr/>
          <p:nvPr/>
        </p:nvSpPr>
        <p:spPr>
          <a:xfrm>
            <a:off x="4121570" y="3887448"/>
            <a:ext cx="4680000" cy="93511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dirty="0">
                <a:solidFill>
                  <a:schemeClr val="tx1"/>
                </a:solidFill>
                <a:latin typeface="Century Gothic" panose="020B0502020202020204" pitchFamily="34" charset="0"/>
                <a:ea typeface="Century Gothic"/>
                <a:cs typeface="Century Gothic"/>
                <a:sym typeface="Century Gothic"/>
              </a:rPr>
              <a:t> They will look out for </a:t>
            </a:r>
            <a:r>
              <a:rPr lang="en-GB" sz="1600" b="1" dirty="0">
                <a:solidFill>
                  <a:schemeClr val="tx1"/>
                </a:solidFill>
                <a:latin typeface="Century Gothic" panose="020B0502020202020204" pitchFamily="34" charset="0"/>
                <a:ea typeface="Century Gothic"/>
                <a:cs typeface="Century Gothic"/>
                <a:sym typeface="Century Gothic"/>
              </a:rPr>
              <a:t>vulnerable people </a:t>
            </a:r>
            <a:r>
              <a:rPr lang="en-GB" sz="1600" dirty="0">
                <a:solidFill>
                  <a:schemeClr val="tx1"/>
                </a:solidFill>
                <a:latin typeface="Century Gothic" panose="020B0502020202020204" pitchFamily="34" charset="0"/>
                <a:ea typeface="Century Gothic"/>
                <a:cs typeface="Century Gothic"/>
                <a:sym typeface="Century Gothic"/>
              </a:rPr>
              <a:t>who they can </a:t>
            </a:r>
            <a:r>
              <a:rPr lang="en-GB" sz="1600" b="1" dirty="0">
                <a:solidFill>
                  <a:schemeClr val="tx1"/>
                </a:solidFill>
                <a:latin typeface="Century Gothic" panose="020B0502020202020204" pitchFamily="34" charset="0"/>
                <a:ea typeface="Century Gothic"/>
                <a:cs typeface="Century Gothic"/>
                <a:sym typeface="Century Gothic"/>
              </a:rPr>
              <a:t>persuade</a:t>
            </a:r>
            <a:r>
              <a:rPr lang="en-GB" sz="1600" dirty="0">
                <a:solidFill>
                  <a:schemeClr val="tx1"/>
                </a:solidFill>
                <a:latin typeface="Century Gothic" panose="020B0502020202020204" pitchFamily="34" charset="0"/>
                <a:ea typeface="Century Gothic"/>
                <a:cs typeface="Century Gothic"/>
                <a:sym typeface="Century Gothic"/>
              </a:rPr>
              <a:t> to agree with their extremist views.</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27" name="Picture 26" descr="A close up of a sign&#10;&#10;Description automatically generated">
            <a:hlinkClick r:id="rId12"/>
            <a:extLst>
              <a:ext uri="{FF2B5EF4-FFF2-40B4-BE49-F238E27FC236}">
                <a16:creationId xmlns:a16="http://schemas.microsoft.com/office/drawing/2014/main" xmlns="" id="{9D7EE28F-0156-4A9A-BFB3-84E93746B571}"/>
              </a:ext>
            </a:extLst>
          </p:cNvPr>
          <p:cNvPicPr>
            <a:picLocks noChangeAspect="1"/>
          </p:cNvPicPr>
          <p:nvPr/>
        </p:nvPicPr>
        <p:blipFill>
          <a:blip r:embed="rId13"/>
          <a:stretch>
            <a:fillRect/>
          </a:stretch>
        </p:blipFill>
        <p:spPr>
          <a:xfrm>
            <a:off x="188175" y="4451299"/>
            <a:ext cx="605963" cy="569013"/>
          </a:xfrm>
          <a:prstGeom prst="roundRect">
            <a:avLst/>
          </a:prstGeom>
        </p:spPr>
      </p:pic>
      <p:sp>
        <p:nvSpPr>
          <p:cNvPr id="26" name="Shape 114">
            <a:extLst>
              <a:ext uri="{FF2B5EF4-FFF2-40B4-BE49-F238E27FC236}">
                <a16:creationId xmlns:a16="http://schemas.microsoft.com/office/drawing/2014/main" xmlns="" id="{E049E3DD-AEDE-4A82-B70A-1023B828848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r>
              <a:rPr lang="en-GB" sz="2800" b="1" dirty="0">
                <a:ea typeface="Lato" panose="020F0502020204030203" pitchFamily="34" charset="0"/>
                <a:cs typeface="Century Gothic"/>
              </a:rPr>
              <a:t>What is an extreme view?</a:t>
            </a:r>
            <a:endParaRPr lang="en-GB" sz="2800" b="1" dirty="0"/>
          </a:p>
        </p:txBody>
      </p:sp>
    </p:spTree>
    <p:extLst>
      <p:ext uri="{BB962C8B-B14F-4D97-AF65-F5344CB8AC3E}">
        <p14:creationId xmlns:p14="http://schemas.microsoft.com/office/powerpoint/2010/main" val="3669416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childTnLst>
                                </p:cTn>
                              </p:par>
                              <p:par>
                                <p:cTn id="21" presetID="10"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par>
                                <p:cTn id="33" presetID="10"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33" grpId="0" animBg="1"/>
      <p:bldP spid="35" grpId="0" animBg="1"/>
      <p:bldP spid="3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xmlns="" id="{443D2CD5-0296-4D27-A69A-A408481A3DE6}"/>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17947" y="4696897"/>
            <a:ext cx="2832695" cy="1937768"/>
          </a:xfrm>
          <a:prstGeom prst="rect">
            <a:avLst/>
          </a:prstGeom>
        </p:spPr>
      </p:pic>
      <p:pic>
        <p:nvPicPr>
          <p:cNvPr id="2054" name="Picture 6" descr="Image result for isis propaganda">
            <a:extLst>
              <a:ext uri="{FF2B5EF4-FFF2-40B4-BE49-F238E27FC236}">
                <a16:creationId xmlns:a16="http://schemas.microsoft.com/office/drawing/2014/main" xmlns="" id="{84B753DE-5ED1-4306-B286-6B3D2BE7D8C6}"/>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6106065" y="2335610"/>
            <a:ext cx="2728744" cy="2019833"/>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Rounded Corners 33">
            <a:extLst>
              <a:ext uri="{FF2B5EF4-FFF2-40B4-BE49-F238E27FC236}">
                <a16:creationId xmlns:a16="http://schemas.microsoft.com/office/drawing/2014/main" xmlns="" id="{E8EECEEA-6703-4525-A437-98E327EAAF81}"/>
              </a:ext>
            </a:extLst>
          </p:cNvPr>
          <p:cNvSpPr/>
          <p:nvPr/>
        </p:nvSpPr>
        <p:spPr>
          <a:xfrm>
            <a:off x="317947" y="3128849"/>
            <a:ext cx="2692974" cy="115200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One strategy is creating stories to prove their cause is </a:t>
            </a:r>
            <a:r>
              <a:rPr lang="en-GB" sz="1600" b="1" dirty="0">
                <a:solidFill>
                  <a:schemeClr val="tx1"/>
                </a:solidFill>
                <a:latin typeface="Century Gothic" panose="020B0502020202020204" pitchFamily="34" charset="0"/>
                <a:ea typeface="Century Gothic"/>
                <a:cs typeface="Century Gothic"/>
                <a:sym typeface="Century Gothic"/>
              </a:rPr>
              <a:t>justified and heroic</a:t>
            </a:r>
            <a:r>
              <a:rPr lang="en-GB" sz="1600" dirty="0">
                <a:solidFill>
                  <a:schemeClr val="tx1"/>
                </a:solidFill>
                <a:latin typeface="Century Gothic" panose="020B0502020202020204" pitchFamily="34" charset="0"/>
                <a:ea typeface="Century Gothic"/>
                <a:cs typeface="Century Gothic"/>
                <a:sym typeface="Century Gothic"/>
              </a:rPr>
              <a:t>.</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9" name="Picture 8">
            <a:extLst>
              <a:ext uri="{FF2B5EF4-FFF2-40B4-BE49-F238E27FC236}">
                <a16:creationId xmlns:a16="http://schemas.microsoft.com/office/drawing/2014/main" xmlns="" id="{F0ECBB7C-DC69-4176-A5B3-EB6E5133933F}"/>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3212006" y="4696897"/>
            <a:ext cx="2832695" cy="1937768"/>
          </a:xfrm>
          <a:prstGeom prst="rect">
            <a:avLst/>
          </a:prstGeom>
        </p:spPr>
      </p:pic>
      <p:pic>
        <p:nvPicPr>
          <p:cNvPr id="32" name="Picture 31">
            <a:extLst>
              <a:ext uri="{FF2B5EF4-FFF2-40B4-BE49-F238E27FC236}">
                <a16:creationId xmlns:a16="http://schemas.microsoft.com/office/drawing/2014/main" xmlns="" id="{49C42794-F75D-4A4B-9A73-177504893C51}"/>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6106066" y="4696897"/>
            <a:ext cx="2728743" cy="1952496"/>
          </a:xfrm>
          <a:prstGeom prst="rect">
            <a:avLst/>
          </a:prstGeom>
        </p:spPr>
      </p:pic>
      <p:sp>
        <p:nvSpPr>
          <p:cNvPr id="8" name="Shape 114">
            <a:extLst>
              <a:ext uri="{FF2B5EF4-FFF2-40B4-BE49-F238E27FC236}">
                <a16:creationId xmlns:a16="http://schemas.microsoft.com/office/drawing/2014/main" xmlns=""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xmlns=""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8" name="Shape 114">
            <a:extLst>
              <a:ext uri="{FF2B5EF4-FFF2-40B4-BE49-F238E27FC236}">
                <a16:creationId xmlns:a16="http://schemas.microsoft.com/office/drawing/2014/main" xmlns="" id="{246E5A88-F55F-40A4-9A3D-6FDA09238AF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r>
              <a:rPr lang="en-GB" sz="2800" b="1" dirty="0">
                <a:ea typeface="Lato" panose="020F0502020204030203" pitchFamily="34" charset="0"/>
                <a:cs typeface="Century Gothic"/>
              </a:rPr>
              <a:t>Extremist propaganda</a:t>
            </a:r>
            <a:endParaRPr lang="en-GB" sz="2800" b="1" dirty="0"/>
          </a:p>
        </p:txBody>
      </p:sp>
      <p:sp>
        <p:nvSpPr>
          <p:cNvPr id="20" name="Pentagon 20">
            <a:extLst>
              <a:ext uri="{FF2B5EF4-FFF2-40B4-BE49-F238E27FC236}">
                <a16:creationId xmlns:a16="http://schemas.microsoft.com/office/drawing/2014/main" xmlns="" id="{0C9CA8BC-4948-473F-A553-73E71828F5EE}"/>
              </a:ext>
            </a:extLst>
          </p:cNvPr>
          <p:cNvSpPr/>
          <p:nvPr/>
        </p:nvSpPr>
        <p:spPr>
          <a:xfrm>
            <a:off x="37911" y="181055"/>
            <a:ext cx="758663" cy="537433"/>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2</a:t>
            </a:r>
          </a:p>
        </p:txBody>
      </p:sp>
      <p:sp>
        <p:nvSpPr>
          <p:cNvPr id="10" name="Google Shape;268;p12">
            <a:extLst>
              <a:ext uri="{FF2B5EF4-FFF2-40B4-BE49-F238E27FC236}">
                <a16:creationId xmlns:a16="http://schemas.microsoft.com/office/drawing/2014/main" xmlns="" id="{24FB77F4-6386-40F8-A8D3-86461C6F30DD}"/>
              </a:ext>
            </a:extLst>
          </p:cNvPr>
          <p:cNvSpPr/>
          <p:nvPr/>
        </p:nvSpPr>
        <p:spPr>
          <a:xfrm>
            <a:off x="293227" y="865658"/>
            <a:ext cx="5611753" cy="2090893"/>
          </a:xfrm>
          <a:prstGeom prst="cloud">
            <a:avLst/>
          </a:prstGeom>
          <a:solidFill>
            <a:srgbClr val="97E8D7"/>
          </a:solidFill>
          <a:ln w="28575" cap="flat" cmpd="sng">
            <a:solidFill>
              <a:srgbClr val="AA32EA"/>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dirty="0">
                <a:latin typeface="Century Gothic"/>
                <a:sym typeface="Century Gothic"/>
              </a:rPr>
              <a:t>Ask your child (2-3 mins) </a:t>
            </a:r>
          </a:p>
          <a:p>
            <a:pPr marL="0" marR="0" lvl="0" indent="0" algn="ctr" rtl="0">
              <a:spcBef>
                <a:spcPts val="0"/>
              </a:spcBef>
              <a:spcAft>
                <a:spcPts val="0"/>
              </a:spcAft>
              <a:buNone/>
            </a:pPr>
            <a:r>
              <a:rPr lang="en-GB" sz="1600" dirty="0">
                <a:latin typeface="Century Gothic"/>
                <a:sym typeface="Century Gothic"/>
              </a:rPr>
              <a:t>Have a look at some of this extremist propaganda. What strategies are they using to promote their cause? </a:t>
            </a:r>
            <a:r>
              <a:rPr lang="en-GB" sz="1600" u="sng" dirty="0">
                <a:latin typeface="Century Gothic"/>
                <a:sym typeface="Century Gothic"/>
              </a:rPr>
              <a:t>Hint:</a:t>
            </a:r>
            <a:r>
              <a:rPr lang="en-GB" sz="1600" dirty="0">
                <a:latin typeface="Century Gothic"/>
                <a:sym typeface="Century Gothic"/>
              </a:rPr>
              <a:t> how are they trying to make the reader feel? </a:t>
            </a:r>
          </a:p>
        </p:txBody>
      </p:sp>
      <p:sp>
        <p:nvSpPr>
          <p:cNvPr id="14" name="Rectangle: Rounded Corners 13">
            <a:extLst>
              <a:ext uri="{FF2B5EF4-FFF2-40B4-BE49-F238E27FC236}">
                <a16:creationId xmlns:a16="http://schemas.microsoft.com/office/drawing/2014/main" xmlns="" id="{8C657712-8507-470E-9EDE-B11862C8E913}"/>
              </a:ext>
            </a:extLst>
          </p:cNvPr>
          <p:cNvSpPr/>
          <p:nvPr/>
        </p:nvSpPr>
        <p:spPr>
          <a:xfrm>
            <a:off x="6510773" y="1911104"/>
            <a:ext cx="2340000" cy="538608"/>
          </a:xfrm>
          <a:prstGeom prst="roundRect">
            <a:avLst/>
          </a:prstGeom>
          <a:solidFill>
            <a:schemeClr val="bg1">
              <a:lumMod val="95000"/>
            </a:schemeClr>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Making their cause seem brave or exciting</a:t>
            </a:r>
          </a:p>
        </p:txBody>
      </p:sp>
      <p:sp>
        <p:nvSpPr>
          <p:cNvPr id="25" name="Rectangle: Rounded Corners 24">
            <a:extLst>
              <a:ext uri="{FF2B5EF4-FFF2-40B4-BE49-F238E27FC236}">
                <a16:creationId xmlns:a16="http://schemas.microsoft.com/office/drawing/2014/main" xmlns="" id="{B55E81BA-15C2-3941-B572-2CA679D40DC6}"/>
              </a:ext>
            </a:extLst>
          </p:cNvPr>
          <p:cNvSpPr/>
          <p:nvPr/>
        </p:nvSpPr>
        <p:spPr>
          <a:xfrm>
            <a:off x="3478447" y="4443724"/>
            <a:ext cx="2340000" cy="591331"/>
          </a:xfrm>
          <a:prstGeom prst="roundRect">
            <a:avLst/>
          </a:prstGeom>
          <a:solidFill>
            <a:schemeClr val="bg1">
              <a:lumMod val="95000"/>
            </a:schemeClr>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Creating a feeling of belonging and identity</a:t>
            </a:r>
          </a:p>
        </p:txBody>
      </p:sp>
      <p:sp>
        <p:nvSpPr>
          <p:cNvPr id="29" name="Rectangle: Rounded Corners 28">
            <a:extLst>
              <a:ext uri="{FF2B5EF4-FFF2-40B4-BE49-F238E27FC236}">
                <a16:creationId xmlns:a16="http://schemas.microsoft.com/office/drawing/2014/main" xmlns="" id="{A7AEA4F5-A2A2-B84E-B604-ED46A09338C6}"/>
              </a:ext>
            </a:extLst>
          </p:cNvPr>
          <p:cNvSpPr/>
          <p:nvPr/>
        </p:nvSpPr>
        <p:spPr>
          <a:xfrm>
            <a:off x="6486053" y="4443724"/>
            <a:ext cx="2340000" cy="591330"/>
          </a:xfrm>
          <a:prstGeom prst="roundRect">
            <a:avLst/>
          </a:prstGeom>
          <a:solidFill>
            <a:schemeClr val="bg1">
              <a:lumMod val="95000"/>
            </a:schemeClr>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Blaming certain groups for problems</a:t>
            </a:r>
          </a:p>
        </p:txBody>
      </p:sp>
      <p:sp>
        <p:nvSpPr>
          <p:cNvPr id="30" name="Rectangle: Rounded Corners 29">
            <a:extLst>
              <a:ext uri="{FF2B5EF4-FFF2-40B4-BE49-F238E27FC236}">
                <a16:creationId xmlns:a16="http://schemas.microsoft.com/office/drawing/2014/main" xmlns="" id="{2B9C2D49-9368-4131-A3EE-B2F6D08FD021}"/>
              </a:ext>
            </a:extLst>
          </p:cNvPr>
          <p:cNvSpPr/>
          <p:nvPr/>
        </p:nvSpPr>
        <p:spPr>
          <a:xfrm>
            <a:off x="309191" y="4453147"/>
            <a:ext cx="2340000" cy="591330"/>
          </a:xfrm>
          <a:prstGeom prst="roundRect">
            <a:avLst/>
          </a:prstGeom>
          <a:solidFill>
            <a:schemeClr val="bg1">
              <a:lumMod val="95000"/>
            </a:schemeClr>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Promising solutions or a better life</a:t>
            </a:r>
          </a:p>
        </p:txBody>
      </p:sp>
      <p:sp>
        <p:nvSpPr>
          <p:cNvPr id="43" name="Rectangle: Rounded Corners 33">
            <a:extLst>
              <a:ext uri="{FF2B5EF4-FFF2-40B4-BE49-F238E27FC236}">
                <a16:creationId xmlns:a16="http://schemas.microsoft.com/office/drawing/2014/main" xmlns="" id="{74628154-1996-4B92-8958-8E4ADCE91A2D}"/>
              </a:ext>
            </a:extLst>
          </p:cNvPr>
          <p:cNvSpPr/>
          <p:nvPr/>
        </p:nvSpPr>
        <p:spPr>
          <a:xfrm>
            <a:off x="3212006" y="3128849"/>
            <a:ext cx="2692974" cy="11520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They may also create narratives which present </a:t>
            </a:r>
            <a:r>
              <a:rPr lang="en-GB" sz="1600" b="1" dirty="0">
                <a:solidFill>
                  <a:schemeClr val="tx1"/>
                </a:solidFill>
                <a:latin typeface="Century Gothic" panose="020B0502020202020204" pitchFamily="34" charset="0"/>
                <a:ea typeface="Century Gothic"/>
                <a:cs typeface="Century Gothic"/>
                <a:sym typeface="Century Gothic"/>
              </a:rPr>
              <a:t>“different” </a:t>
            </a:r>
            <a:r>
              <a:rPr lang="en-GB" sz="1600" dirty="0">
                <a:solidFill>
                  <a:schemeClr val="tx1"/>
                </a:solidFill>
                <a:latin typeface="Century Gothic" panose="020B0502020202020204" pitchFamily="34" charset="0"/>
                <a:ea typeface="Century Gothic"/>
                <a:cs typeface="Century Gothic"/>
                <a:sym typeface="Century Gothic"/>
              </a:rPr>
              <a:t>groups as the </a:t>
            </a:r>
            <a:r>
              <a:rPr lang="en-GB" sz="1600" b="1" dirty="0">
                <a:solidFill>
                  <a:schemeClr val="tx1"/>
                </a:solidFill>
                <a:latin typeface="Century Gothic" panose="020B0502020202020204" pitchFamily="34" charset="0"/>
                <a:ea typeface="Century Gothic"/>
                <a:cs typeface="Century Gothic"/>
                <a:sym typeface="Century Gothic"/>
              </a:rPr>
              <a:t>enemy.</a:t>
            </a:r>
          </a:p>
        </p:txBody>
      </p:sp>
      <p:sp>
        <p:nvSpPr>
          <p:cNvPr id="17" name="Rectangle: Rounded Corners 16">
            <a:extLst>
              <a:ext uri="{FF2B5EF4-FFF2-40B4-BE49-F238E27FC236}">
                <a16:creationId xmlns:a16="http://schemas.microsoft.com/office/drawing/2014/main" xmlns="" id="{00BE7188-84C8-42FD-98E1-9F11A4F3163D}"/>
              </a:ext>
            </a:extLst>
          </p:cNvPr>
          <p:cNvSpPr/>
          <p:nvPr/>
        </p:nvSpPr>
        <p:spPr>
          <a:xfrm>
            <a:off x="6085037" y="391886"/>
            <a:ext cx="2057477" cy="1358092"/>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rPr>
              <a:t>Propaganda:</a:t>
            </a:r>
          </a:p>
          <a:p>
            <a:pPr algn="ctr">
              <a:lnSpc>
                <a:spcPct val="100000"/>
              </a:lnSpc>
            </a:pPr>
            <a:r>
              <a:rPr lang="en-GB" sz="1400" dirty="0">
                <a:solidFill>
                  <a:schemeClr val="tx1"/>
                </a:solidFill>
              </a:rPr>
              <a:t>Information or images designed to influence a person’s opinion.</a:t>
            </a:r>
            <a:endParaRPr lang="en-GB" sz="1400" dirty="0">
              <a:solidFill>
                <a:schemeClr val="tx1"/>
              </a:solidFill>
              <a:ea typeface="Century Gothic"/>
              <a:cs typeface="Century Gothic"/>
              <a:sym typeface="Century Gothic"/>
            </a:endParaRPr>
          </a:p>
        </p:txBody>
      </p:sp>
      <p:pic>
        <p:nvPicPr>
          <p:cNvPr id="19" name="Picture 18" descr="A close up of a sign&#10;&#10;Description automatically generated">
            <a:hlinkClick r:id="rId7"/>
            <a:extLst>
              <a:ext uri="{FF2B5EF4-FFF2-40B4-BE49-F238E27FC236}">
                <a16:creationId xmlns:a16="http://schemas.microsoft.com/office/drawing/2014/main" xmlns="" id="{DCBBD818-A31D-4DF7-9BAF-383E57424628}"/>
              </a:ext>
            </a:extLst>
          </p:cNvPr>
          <p:cNvPicPr>
            <a:picLocks noChangeAspect="1"/>
          </p:cNvPicPr>
          <p:nvPr/>
        </p:nvPicPr>
        <p:blipFill>
          <a:blip r:embed="rId8"/>
          <a:stretch>
            <a:fillRect/>
          </a:stretch>
        </p:blipFill>
        <p:spPr>
          <a:xfrm>
            <a:off x="8302539" y="238931"/>
            <a:ext cx="605963" cy="569013"/>
          </a:xfrm>
          <a:prstGeom prst="roundRect">
            <a:avLst/>
          </a:prstGeom>
        </p:spPr>
      </p:pic>
    </p:spTree>
    <p:extLst>
      <p:ext uri="{BB962C8B-B14F-4D97-AF65-F5344CB8AC3E}">
        <p14:creationId xmlns:p14="http://schemas.microsoft.com/office/powerpoint/2010/main" val="2675835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4" grpId="0" animBg="1"/>
      <p:bldP spid="25" grpId="0" animBg="1"/>
      <p:bldP spid="29" grpId="0" animBg="1"/>
      <p:bldP spid="30" grpId="0" animBg="1"/>
      <p:bldP spid="4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xmlns=""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xmlns=""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20" name="Pentagon 20">
            <a:extLst>
              <a:ext uri="{FF2B5EF4-FFF2-40B4-BE49-F238E27FC236}">
                <a16:creationId xmlns:a16="http://schemas.microsoft.com/office/drawing/2014/main" xmlns="" id="{0C9CA8BC-4948-473F-A553-73E71828F5EE}"/>
              </a:ext>
            </a:extLst>
          </p:cNvPr>
          <p:cNvSpPr/>
          <p:nvPr/>
        </p:nvSpPr>
        <p:spPr>
          <a:xfrm>
            <a:off x="37911" y="181055"/>
            <a:ext cx="758663" cy="537433"/>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3</a:t>
            </a:r>
          </a:p>
        </p:txBody>
      </p:sp>
      <p:sp>
        <p:nvSpPr>
          <p:cNvPr id="21" name="Cloud 20">
            <a:extLst>
              <a:ext uri="{FF2B5EF4-FFF2-40B4-BE49-F238E27FC236}">
                <a16:creationId xmlns:a16="http://schemas.microsoft.com/office/drawing/2014/main" xmlns="" id="{08E5D8B2-7F02-430C-A531-D324E4C53842}"/>
              </a:ext>
            </a:extLst>
          </p:cNvPr>
          <p:cNvSpPr/>
          <p:nvPr/>
        </p:nvSpPr>
        <p:spPr>
          <a:xfrm>
            <a:off x="298452" y="726670"/>
            <a:ext cx="4272326" cy="2158241"/>
          </a:xfrm>
          <a:prstGeom prst="cloud">
            <a:avLst/>
          </a:prstGeom>
          <a:solidFill>
            <a:srgbClr val="97E8D7"/>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Discuss (1 min)</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How has COVID-19 changed your communication and the way you spend your time? (Adults too!)</a:t>
            </a:r>
          </a:p>
        </p:txBody>
      </p:sp>
      <p:pic>
        <p:nvPicPr>
          <p:cNvPr id="1028" name="Picture 4" descr="My teenage daughter's social media use has become really obsessive">
            <a:extLst>
              <a:ext uri="{FF2B5EF4-FFF2-40B4-BE49-F238E27FC236}">
                <a16:creationId xmlns:a16="http://schemas.microsoft.com/office/drawing/2014/main" xmlns="" id="{AD4B7A08-584D-46ED-B2AF-4189231DD3D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76816" y="4026656"/>
            <a:ext cx="2819789" cy="150085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person sitting at a table using a computer&#10;&#10;Description automatically generated">
            <a:extLst>
              <a:ext uri="{FF2B5EF4-FFF2-40B4-BE49-F238E27FC236}">
                <a16:creationId xmlns:a16="http://schemas.microsoft.com/office/drawing/2014/main" xmlns="" id="{1295CAB0-4224-438B-83E2-AB4A475C9E5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03977" y="4026431"/>
            <a:ext cx="2270860" cy="1490181"/>
          </a:xfrm>
          <a:prstGeom prst="rect">
            <a:avLst/>
          </a:prstGeom>
        </p:spPr>
      </p:pic>
      <p:sp>
        <p:nvSpPr>
          <p:cNvPr id="28" name="Speech Bubble: Rectangle with Corners Rounded 27">
            <a:extLst>
              <a:ext uri="{FF2B5EF4-FFF2-40B4-BE49-F238E27FC236}">
                <a16:creationId xmlns:a16="http://schemas.microsoft.com/office/drawing/2014/main" xmlns="" id="{0F249184-9EE5-432C-82C7-1DC10874E4F6}"/>
              </a:ext>
            </a:extLst>
          </p:cNvPr>
          <p:cNvSpPr/>
          <p:nvPr/>
        </p:nvSpPr>
        <p:spPr>
          <a:xfrm>
            <a:off x="298452" y="3048156"/>
            <a:ext cx="3300319" cy="820762"/>
          </a:xfrm>
          <a:prstGeom prst="wedgeRoundRectCallout">
            <a:avLst>
              <a:gd name="adj1" fmla="val -19785"/>
              <a:gd name="adj2" fmla="val 77669"/>
              <a:gd name="adj3" fmla="val 16667"/>
            </a:avLst>
          </a:prstGeom>
          <a:solidFill>
            <a:schemeClr val="accent1"/>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Work it out: </a:t>
            </a:r>
            <a:r>
              <a:rPr lang="en-GB" sz="1500" dirty="0">
                <a:solidFill>
                  <a:schemeClr val="tx1"/>
                </a:solidFill>
                <a:latin typeface="Century Gothic" panose="020B0502020202020204" pitchFamily="34" charset="0"/>
              </a:rPr>
              <a:t>How much time are you spending online each day? </a:t>
            </a:r>
          </a:p>
        </p:txBody>
      </p:sp>
      <p:pic>
        <p:nvPicPr>
          <p:cNvPr id="1034" name="Picture 10" descr="Why can't your teenager stop gaming - and maybe why they shouldn't ...">
            <a:extLst>
              <a:ext uri="{FF2B5EF4-FFF2-40B4-BE49-F238E27FC236}">
                <a16:creationId xmlns:a16="http://schemas.microsoft.com/office/drawing/2014/main" xmlns="" id="{643FF40E-2679-4678-89BF-F032F662FD73}"/>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6282208" y="4021093"/>
            <a:ext cx="2284976" cy="150085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A close up of a sign&#10;&#10;Description automatically generated">
            <a:hlinkClick r:id="rId7"/>
            <a:extLst>
              <a:ext uri="{FF2B5EF4-FFF2-40B4-BE49-F238E27FC236}">
                <a16:creationId xmlns:a16="http://schemas.microsoft.com/office/drawing/2014/main" xmlns="" id="{B09F90EC-5811-4392-B941-947C7670A942}"/>
              </a:ext>
            </a:extLst>
          </p:cNvPr>
          <p:cNvPicPr>
            <a:picLocks noChangeAspect="1"/>
          </p:cNvPicPr>
          <p:nvPr/>
        </p:nvPicPr>
        <p:blipFill>
          <a:blip r:embed="rId8"/>
          <a:stretch>
            <a:fillRect/>
          </a:stretch>
        </p:blipFill>
        <p:spPr>
          <a:xfrm>
            <a:off x="3640179" y="3354201"/>
            <a:ext cx="605963" cy="569013"/>
          </a:xfrm>
          <a:prstGeom prst="roundRect">
            <a:avLst/>
          </a:prstGeom>
        </p:spPr>
      </p:pic>
      <p:sp>
        <p:nvSpPr>
          <p:cNvPr id="16" name="Rectangle: Rounded Corners 33">
            <a:extLst>
              <a:ext uri="{FF2B5EF4-FFF2-40B4-BE49-F238E27FC236}">
                <a16:creationId xmlns:a16="http://schemas.microsoft.com/office/drawing/2014/main" xmlns="" id="{905E548C-531A-4913-B677-BD2D8E836EA6}"/>
              </a:ext>
            </a:extLst>
          </p:cNvPr>
          <p:cNvSpPr/>
          <p:nvPr/>
        </p:nvSpPr>
        <p:spPr>
          <a:xfrm>
            <a:off x="4873760" y="1214273"/>
            <a:ext cx="3879848" cy="149346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260"/>
              </a:spcBef>
            </a:pPr>
            <a:r>
              <a:rPr lang="en-GB" sz="1600" b="1" u="heavy" spc="-10" dirty="0">
                <a:solidFill>
                  <a:schemeClr val="tx1"/>
                </a:solidFill>
                <a:uFill>
                  <a:solidFill>
                    <a:srgbClr val="0462C1"/>
                  </a:solidFill>
                </a:uFill>
                <a:latin typeface="+mj-lt"/>
                <a:cs typeface="Calibri"/>
                <a:hlinkClick r:id="rId9">
                  <a:extLst>
                    <a:ext uri="{A12FA001-AC4F-418D-AE19-62706E023703}">
                      <ahyp:hlinkClr xmlns="" xmlns:ahyp="http://schemas.microsoft.com/office/drawing/2018/hyperlinkcolor" val="tx"/>
                    </a:ext>
                  </a:extLst>
                </a:hlinkClick>
              </a:rPr>
              <a:t>Coronavirus</a:t>
            </a:r>
            <a:r>
              <a:rPr lang="en-GB" sz="1600" spc="35" dirty="0">
                <a:solidFill>
                  <a:schemeClr val="tx1"/>
                </a:solidFill>
                <a:uFill>
                  <a:solidFill>
                    <a:srgbClr val="0462C1"/>
                  </a:solidFill>
                </a:uFill>
                <a:latin typeface="+mj-lt"/>
                <a:cs typeface="Calibri"/>
              </a:rPr>
              <a:t> </a:t>
            </a:r>
            <a:r>
              <a:rPr lang="en-GB" sz="1600" spc="-5" dirty="0">
                <a:solidFill>
                  <a:schemeClr val="tx1"/>
                </a:solidFill>
                <a:latin typeface="+mj-lt"/>
                <a:cs typeface="Calibri"/>
              </a:rPr>
              <a:t>is</a:t>
            </a:r>
            <a:r>
              <a:rPr lang="en-GB" sz="1600" spc="30" dirty="0">
                <a:solidFill>
                  <a:schemeClr val="tx1"/>
                </a:solidFill>
                <a:latin typeface="+mj-lt"/>
                <a:cs typeface="Calibri"/>
              </a:rPr>
              <a:t> </a:t>
            </a:r>
            <a:r>
              <a:rPr lang="en-GB" sz="1600" spc="-5" dirty="0">
                <a:solidFill>
                  <a:schemeClr val="tx1"/>
                </a:solidFill>
                <a:latin typeface="+mj-lt"/>
                <a:cs typeface="Calibri"/>
              </a:rPr>
              <a:t>having</a:t>
            </a:r>
            <a:r>
              <a:rPr lang="en-GB" sz="1600" spc="30" dirty="0">
                <a:solidFill>
                  <a:schemeClr val="tx1"/>
                </a:solidFill>
                <a:latin typeface="+mj-lt"/>
                <a:cs typeface="Calibri"/>
              </a:rPr>
              <a:t> </a:t>
            </a:r>
            <a:r>
              <a:rPr lang="en-GB" sz="1600" dirty="0">
                <a:solidFill>
                  <a:schemeClr val="tx1"/>
                </a:solidFill>
                <a:latin typeface="+mj-lt"/>
                <a:cs typeface="Calibri"/>
              </a:rPr>
              <a:t>a</a:t>
            </a:r>
            <a:r>
              <a:rPr lang="en-GB" sz="1600" spc="30" dirty="0">
                <a:solidFill>
                  <a:schemeClr val="tx1"/>
                </a:solidFill>
                <a:latin typeface="+mj-lt"/>
                <a:cs typeface="Calibri"/>
              </a:rPr>
              <a:t> </a:t>
            </a:r>
            <a:r>
              <a:rPr lang="en-GB" sz="1600" spc="-5" dirty="0">
                <a:solidFill>
                  <a:schemeClr val="tx1"/>
                </a:solidFill>
                <a:latin typeface="+mj-lt"/>
                <a:cs typeface="Calibri"/>
              </a:rPr>
              <a:t>significant</a:t>
            </a:r>
            <a:r>
              <a:rPr lang="en-GB" sz="1600" spc="30" dirty="0">
                <a:solidFill>
                  <a:schemeClr val="tx1"/>
                </a:solidFill>
                <a:latin typeface="+mj-lt"/>
                <a:cs typeface="Calibri"/>
              </a:rPr>
              <a:t> </a:t>
            </a:r>
            <a:r>
              <a:rPr lang="en-GB" sz="1600" spc="-5" dirty="0">
                <a:solidFill>
                  <a:schemeClr val="tx1"/>
                </a:solidFill>
                <a:latin typeface="+mj-lt"/>
                <a:cs typeface="Calibri"/>
              </a:rPr>
              <a:t>impact</a:t>
            </a:r>
            <a:r>
              <a:rPr lang="en-GB" sz="1600" spc="30" dirty="0">
                <a:solidFill>
                  <a:schemeClr val="tx1"/>
                </a:solidFill>
                <a:latin typeface="+mj-lt"/>
                <a:cs typeface="Calibri"/>
              </a:rPr>
              <a:t> </a:t>
            </a:r>
            <a:r>
              <a:rPr lang="en-GB" sz="1600" spc="-5" dirty="0">
                <a:solidFill>
                  <a:schemeClr val="tx1"/>
                </a:solidFill>
                <a:latin typeface="+mj-lt"/>
                <a:cs typeface="Calibri"/>
              </a:rPr>
              <a:t>on</a:t>
            </a:r>
            <a:r>
              <a:rPr lang="en-GB" sz="1600" dirty="0">
                <a:solidFill>
                  <a:schemeClr val="tx1"/>
                </a:solidFill>
                <a:latin typeface="+mj-lt"/>
                <a:cs typeface="Calibri"/>
              </a:rPr>
              <a:t> </a:t>
            </a:r>
            <a:r>
              <a:rPr lang="en-GB" sz="1600" spc="-10" dirty="0">
                <a:solidFill>
                  <a:schemeClr val="tx1"/>
                </a:solidFill>
                <a:latin typeface="+mj-lt"/>
                <a:cs typeface="Calibri"/>
              </a:rPr>
              <a:t>young </a:t>
            </a:r>
            <a:r>
              <a:rPr lang="en-GB" sz="1600" spc="-5" dirty="0">
                <a:solidFill>
                  <a:schemeClr val="tx1"/>
                </a:solidFill>
                <a:latin typeface="+mj-lt"/>
                <a:cs typeface="Calibri"/>
              </a:rPr>
              <a:t>people </a:t>
            </a:r>
            <a:r>
              <a:rPr lang="en-GB" sz="1600" dirty="0">
                <a:solidFill>
                  <a:schemeClr val="tx1"/>
                </a:solidFill>
                <a:latin typeface="+mj-lt"/>
                <a:cs typeface="Calibri"/>
              </a:rPr>
              <a:t>and </a:t>
            </a:r>
            <a:r>
              <a:rPr lang="en-GB" sz="1600" spc="-10" dirty="0">
                <a:solidFill>
                  <a:schemeClr val="tx1"/>
                </a:solidFill>
                <a:latin typeface="+mj-lt"/>
                <a:cs typeface="Calibri"/>
              </a:rPr>
              <a:t>families across </a:t>
            </a:r>
            <a:r>
              <a:rPr lang="en-GB" sz="1600" dirty="0">
                <a:solidFill>
                  <a:schemeClr val="tx1"/>
                </a:solidFill>
                <a:latin typeface="+mj-lt"/>
                <a:cs typeface="Calibri"/>
              </a:rPr>
              <a:t>the</a:t>
            </a:r>
            <a:r>
              <a:rPr lang="en-GB" sz="1600" spc="100" dirty="0">
                <a:solidFill>
                  <a:schemeClr val="tx1"/>
                </a:solidFill>
                <a:latin typeface="+mj-lt"/>
                <a:cs typeface="Calibri"/>
              </a:rPr>
              <a:t> </a:t>
            </a:r>
            <a:r>
              <a:rPr lang="en-GB" sz="1600" spc="-10" dirty="0">
                <a:solidFill>
                  <a:schemeClr val="tx1"/>
                </a:solidFill>
                <a:latin typeface="+mj-lt"/>
                <a:cs typeface="Calibri"/>
              </a:rPr>
              <a:t>world, </a:t>
            </a:r>
            <a:r>
              <a:rPr lang="en-GB" sz="1600" b="1" spc="-10" dirty="0">
                <a:solidFill>
                  <a:schemeClr val="tx1"/>
                </a:solidFill>
                <a:latin typeface="+mj-lt"/>
                <a:cs typeface="Calibri"/>
              </a:rPr>
              <a:t>changing the way that we live, learn and communicate with others</a:t>
            </a:r>
            <a:r>
              <a:rPr lang="en-GB" sz="1600" spc="-10" dirty="0">
                <a:solidFill>
                  <a:schemeClr val="tx1"/>
                </a:solidFill>
                <a:latin typeface="+mj-lt"/>
                <a:cs typeface="Calibri"/>
              </a:rPr>
              <a:t>.</a:t>
            </a:r>
            <a:endParaRPr lang="en-GB" sz="1600" dirty="0">
              <a:solidFill>
                <a:schemeClr val="tx1"/>
              </a:solidFill>
              <a:latin typeface="+mj-lt"/>
              <a:cs typeface="Calibri"/>
            </a:endParaRPr>
          </a:p>
        </p:txBody>
      </p:sp>
      <p:sp>
        <p:nvSpPr>
          <p:cNvPr id="17" name="Rectangle: Rounded Corners 33">
            <a:extLst>
              <a:ext uri="{FF2B5EF4-FFF2-40B4-BE49-F238E27FC236}">
                <a16:creationId xmlns:a16="http://schemas.microsoft.com/office/drawing/2014/main" xmlns="" id="{9061A0EE-C1DF-45E0-8790-335D32C1FCF9}"/>
              </a:ext>
            </a:extLst>
          </p:cNvPr>
          <p:cNvSpPr/>
          <p:nvPr/>
        </p:nvSpPr>
        <p:spPr>
          <a:xfrm>
            <a:off x="4371250" y="2826063"/>
            <a:ext cx="4382358" cy="102252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With </a:t>
            </a:r>
            <a:r>
              <a:rPr lang="en-GB" sz="1600" b="1" dirty="0">
                <a:solidFill>
                  <a:schemeClr val="tx1"/>
                </a:solidFill>
                <a:latin typeface="Century Gothic" panose="020B0502020202020204" pitchFamily="34" charset="0"/>
                <a:ea typeface="Century Gothic"/>
                <a:cs typeface="Century Gothic"/>
                <a:sym typeface="Century Gothic"/>
              </a:rPr>
              <a:t>schools closed too</a:t>
            </a:r>
            <a:r>
              <a:rPr lang="en-GB" sz="1600" dirty="0">
                <a:solidFill>
                  <a:schemeClr val="tx1"/>
                </a:solidFill>
                <a:latin typeface="Century Gothic" panose="020B0502020202020204" pitchFamily="34" charset="0"/>
                <a:ea typeface="Century Gothic"/>
                <a:cs typeface="Century Gothic"/>
                <a:sym typeface="Century Gothic"/>
              </a:rPr>
              <a:t>, we’re all using the internet more than ever to </a:t>
            </a:r>
            <a:r>
              <a:rPr lang="en-GB" sz="1600" b="1" dirty="0">
                <a:solidFill>
                  <a:schemeClr val="tx1"/>
                </a:solidFill>
                <a:latin typeface="Century Gothic" panose="020B0502020202020204" pitchFamily="34" charset="0"/>
                <a:ea typeface="Century Gothic"/>
                <a:cs typeface="Century Gothic"/>
                <a:sym typeface="Century Gothic"/>
              </a:rPr>
              <a:t>play, learn and talk to our friends</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19" name="Rectangle: Rounded Corners 33">
            <a:extLst>
              <a:ext uri="{FF2B5EF4-FFF2-40B4-BE49-F238E27FC236}">
                <a16:creationId xmlns:a16="http://schemas.microsoft.com/office/drawing/2014/main" xmlns="" id="{F5F0AC33-BD29-4B47-B5D0-5339F6CD36AF}"/>
              </a:ext>
            </a:extLst>
          </p:cNvPr>
          <p:cNvSpPr/>
          <p:nvPr/>
        </p:nvSpPr>
        <p:spPr>
          <a:xfrm>
            <a:off x="298452" y="5681073"/>
            <a:ext cx="8455156" cy="820762"/>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260"/>
              </a:spcBef>
            </a:pPr>
            <a:r>
              <a:rPr lang="en-GB" sz="1600" spc="-35" dirty="0">
                <a:solidFill>
                  <a:schemeClr val="tx1"/>
                </a:solidFill>
                <a:latin typeface="+mj-lt"/>
                <a:cs typeface="Calibri"/>
              </a:rPr>
              <a:t>While it doesn’t happen that often, unfortunately there are people online who use the internet, social media and gaming to spread </a:t>
            </a:r>
            <a:r>
              <a:rPr lang="en-GB" sz="1600" b="1" spc="-35" dirty="0">
                <a:solidFill>
                  <a:schemeClr val="tx1"/>
                </a:solidFill>
                <a:latin typeface="+mj-lt"/>
                <a:cs typeface="Calibri"/>
              </a:rPr>
              <a:t>extreme ideas</a:t>
            </a:r>
            <a:r>
              <a:rPr lang="en-GB" sz="1600" spc="-10" dirty="0">
                <a:solidFill>
                  <a:schemeClr val="tx1"/>
                </a:solidFill>
                <a:latin typeface="+mj-lt"/>
                <a:cs typeface="Calibri"/>
              </a:rPr>
              <a:t>.</a:t>
            </a:r>
            <a:endParaRPr lang="en-GB" sz="1600" dirty="0">
              <a:solidFill>
                <a:schemeClr val="tx1"/>
              </a:solidFill>
              <a:latin typeface="+mj-lt"/>
              <a:cs typeface="Calibri"/>
            </a:endParaRPr>
          </a:p>
        </p:txBody>
      </p:sp>
      <p:pic>
        <p:nvPicPr>
          <p:cNvPr id="22" name="Picture 21">
            <a:extLst>
              <a:ext uri="{FF2B5EF4-FFF2-40B4-BE49-F238E27FC236}">
                <a16:creationId xmlns:a16="http://schemas.microsoft.com/office/drawing/2014/main" xmlns="" id="{81721029-60D9-406D-817F-6A7130DFA244}"/>
              </a:ext>
            </a:extLst>
          </p:cNvPr>
          <p:cNvPicPr>
            <a:picLocks noChangeAspect="1"/>
          </p:cNvPicPr>
          <p:nvPr/>
        </p:nvPicPr>
        <p:blipFill>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3" name="Shape 114">
            <a:extLst>
              <a:ext uri="{FF2B5EF4-FFF2-40B4-BE49-F238E27FC236}">
                <a16:creationId xmlns:a16="http://schemas.microsoft.com/office/drawing/2014/main" xmlns="" id="{C239C88B-778C-4FBA-85B7-20CD0E026D3D}"/>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r>
              <a:rPr lang="en-GB" sz="2800" b="1" dirty="0">
                <a:ea typeface="Lato" panose="020F0502020204030203" pitchFamily="34" charset="0"/>
                <a:cs typeface="Century Gothic"/>
              </a:rPr>
              <a:t>Why should we talk about this?</a:t>
            </a:r>
            <a:endParaRPr lang="en-GB" sz="2800" b="1" dirty="0"/>
          </a:p>
        </p:txBody>
      </p:sp>
    </p:spTree>
    <p:extLst>
      <p:ext uri="{BB962C8B-B14F-4D97-AF65-F5344CB8AC3E}">
        <p14:creationId xmlns:p14="http://schemas.microsoft.com/office/powerpoint/2010/main" val="270583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6" grpId="0" animBg="1"/>
      <p:bldP spid="17"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F4B8B890-9AB0-4035-BD5E-7BF158445B9E}"/>
              </a:ext>
            </a:extLst>
          </p:cNvPr>
          <p:cNvSpPr/>
          <p:nvPr/>
        </p:nvSpPr>
        <p:spPr>
          <a:xfrm>
            <a:off x="488479" y="1961417"/>
            <a:ext cx="4208212" cy="146758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For example, in some places, misinformation and fear surrounding Coronavirus has led to </a:t>
            </a:r>
            <a:r>
              <a:rPr lang="en-GB" sz="1600" b="1" dirty="0"/>
              <a:t>East-Asian people being mistreated</a:t>
            </a:r>
            <a:r>
              <a:rPr lang="en-GB" sz="1600" dirty="0"/>
              <a:t>, including </a:t>
            </a:r>
            <a:r>
              <a:rPr lang="en-GB" sz="1600" b="1" dirty="0"/>
              <a:t>abuse </a:t>
            </a:r>
            <a:r>
              <a:rPr lang="en-GB" sz="1600" dirty="0"/>
              <a:t>and </a:t>
            </a:r>
            <a:r>
              <a:rPr lang="en-GB" sz="1600" b="1" dirty="0"/>
              <a:t>violent attacks.</a:t>
            </a:r>
          </a:p>
        </p:txBody>
      </p:sp>
      <p:sp>
        <p:nvSpPr>
          <p:cNvPr id="18" name="Cloud 17">
            <a:extLst>
              <a:ext uri="{FF2B5EF4-FFF2-40B4-BE49-F238E27FC236}">
                <a16:creationId xmlns:a16="http://schemas.microsoft.com/office/drawing/2014/main" xmlns="" id="{A78274D6-DE76-4C76-97D7-9FF5E6BA3998}"/>
              </a:ext>
            </a:extLst>
          </p:cNvPr>
          <p:cNvSpPr/>
          <p:nvPr/>
        </p:nvSpPr>
        <p:spPr>
          <a:xfrm>
            <a:off x="5169967" y="3914480"/>
            <a:ext cx="3530825" cy="265500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Watch (2-3 mins)</a:t>
            </a:r>
          </a:p>
          <a:p>
            <a:pPr algn="ctr"/>
            <a:r>
              <a:rPr lang="en-GB" sz="1600" dirty="0"/>
              <a:t>Click the image to watch a short video. How is this affecting </a:t>
            </a:r>
            <a:r>
              <a:rPr lang="en-GB" sz="1600"/>
              <a:t>different communities </a:t>
            </a:r>
            <a:r>
              <a:rPr lang="en-GB" sz="1600" dirty="0"/>
              <a:t>in the UK?</a:t>
            </a:r>
          </a:p>
        </p:txBody>
      </p:sp>
      <p:pic>
        <p:nvPicPr>
          <p:cNvPr id="1026" name="Picture 2" descr="Twitter post by @ChengwangL: Je suis ChinoisMais je ne suis pas un virus!!Je sais que tout le monde a peur au virus, mais pas de préjugé, svp.#JeNeSuisPasUnVirus ">
            <a:extLst>
              <a:ext uri="{FF2B5EF4-FFF2-40B4-BE49-F238E27FC236}">
                <a16:creationId xmlns:a16="http://schemas.microsoft.com/office/drawing/2014/main" xmlns="" id="{59CBB4F6-98F1-4DFE-B5A8-A0A8A833E7F7}"/>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l="8334" t="47513" r="5789" b="13635"/>
          <a:stretch/>
        </p:blipFill>
        <p:spPr bwMode="auto">
          <a:xfrm>
            <a:off x="4950196" y="956941"/>
            <a:ext cx="3705325" cy="248742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Rounded Corners 8">
            <a:extLst>
              <a:ext uri="{FF2B5EF4-FFF2-40B4-BE49-F238E27FC236}">
                <a16:creationId xmlns:a16="http://schemas.microsoft.com/office/drawing/2014/main" xmlns="" id="{5F67FBA3-A69D-4CFE-8FED-B062E0F21424}"/>
              </a:ext>
            </a:extLst>
          </p:cNvPr>
          <p:cNvSpPr/>
          <p:nvPr/>
        </p:nvSpPr>
        <p:spPr>
          <a:xfrm>
            <a:off x="5506251" y="3226346"/>
            <a:ext cx="3194541" cy="43603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Translation</a:t>
            </a:r>
            <a:r>
              <a:rPr lang="en-GB" sz="1600" dirty="0"/>
              <a:t>: “I am not a virus”</a:t>
            </a:r>
            <a:endParaRPr lang="en-GB" sz="1600" b="1" dirty="0"/>
          </a:p>
        </p:txBody>
      </p:sp>
      <p:pic>
        <p:nvPicPr>
          <p:cNvPr id="2" name="Picture 1">
            <a:hlinkClick r:id="rId4"/>
            <a:extLst>
              <a:ext uri="{FF2B5EF4-FFF2-40B4-BE49-F238E27FC236}">
                <a16:creationId xmlns:a16="http://schemas.microsoft.com/office/drawing/2014/main" xmlns="" id="{67BE6551-5EB8-4532-AFC2-540B10A5C8F2}"/>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12268" y="3914480"/>
            <a:ext cx="4415920" cy="2483955"/>
          </a:xfrm>
          <a:prstGeom prst="rect">
            <a:avLst/>
          </a:prstGeom>
        </p:spPr>
      </p:pic>
      <p:sp>
        <p:nvSpPr>
          <p:cNvPr id="13" name="Rectangle: Rounded Corners 12">
            <a:hlinkClick r:id="rId6"/>
            <a:extLst>
              <a:ext uri="{FF2B5EF4-FFF2-40B4-BE49-F238E27FC236}">
                <a16:creationId xmlns:a16="http://schemas.microsoft.com/office/drawing/2014/main" xmlns="" id="{34EB2760-44A0-40D0-A68E-6E2BAD1A59F7}"/>
              </a:ext>
            </a:extLst>
          </p:cNvPr>
          <p:cNvSpPr/>
          <p:nvPr/>
        </p:nvSpPr>
        <p:spPr>
          <a:xfrm>
            <a:off x="4397892" y="3814924"/>
            <a:ext cx="772075" cy="538608"/>
          </a:xfrm>
          <a:prstGeom prst="roundRect">
            <a:avLst/>
          </a:prstGeom>
          <a:solidFill>
            <a:schemeClr val="accent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0:00-1:33</a:t>
            </a:r>
          </a:p>
        </p:txBody>
      </p:sp>
      <p:sp>
        <p:nvSpPr>
          <p:cNvPr id="19" name="Pentagon 20">
            <a:extLst>
              <a:ext uri="{FF2B5EF4-FFF2-40B4-BE49-F238E27FC236}">
                <a16:creationId xmlns:a16="http://schemas.microsoft.com/office/drawing/2014/main" xmlns="" id="{F95285CA-29A1-422F-892B-9489DAB7C584}"/>
              </a:ext>
            </a:extLst>
          </p:cNvPr>
          <p:cNvSpPr/>
          <p:nvPr/>
        </p:nvSpPr>
        <p:spPr>
          <a:xfrm>
            <a:off x="37911" y="181055"/>
            <a:ext cx="758663" cy="537433"/>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3</a:t>
            </a:r>
          </a:p>
        </p:txBody>
      </p:sp>
      <p:sp>
        <p:nvSpPr>
          <p:cNvPr id="20" name="Shape 114">
            <a:extLst>
              <a:ext uri="{FF2B5EF4-FFF2-40B4-BE49-F238E27FC236}">
                <a16:creationId xmlns:a16="http://schemas.microsoft.com/office/drawing/2014/main" xmlns="" id="{24CEF921-B622-4639-8E8D-B4591EE3FB32}"/>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r>
              <a:rPr lang="en-GB" sz="2800" b="1" dirty="0">
                <a:ea typeface="Lato" panose="020F0502020204030203" pitchFamily="34" charset="0"/>
                <a:cs typeface="Century Gothic"/>
              </a:rPr>
              <a:t>Why should we talk about this?</a:t>
            </a:r>
            <a:endParaRPr lang="en-GB" sz="2800" b="1" dirty="0"/>
          </a:p>
        </p:txBody>
      </p:sp>
      <p:sp>
        <p:nvSpPr>
          <p:cNvPr id="23" name="Rectangle: Rounded Corners 22">
            <a:extLst>
              <a:ext uri="{FF2B5EF4-FFF2-40B4-BE49-F238E27FC236}">
                <a16:creationId xmlns:a16="http://schemas.microsoft.com/office/drawing/2014/main" xmlns="" id="{4597A87C-C8CC-4F2C-80EB-B32032156D07}"/>
              </a:ext>
            </a:extLst>
          </p:cNvPr>
          <p:cNvSpPr/>
          <p:nvPr/>
        </p:nvSpPr>
        <p:spPr>
          <a:xfrm>
            <a:off x="488479" y="1023299"/>
            <a:ext cx="4208211" cy="75665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Misinformation</a:t>
            </a:r>
            <a:r>
              <a:rPr lang="en-GB" sz="1600" dirty="0"/>
              <a:t> and </a:t>
            </a:r>
            <a:r>
              <a:rPr lang="en-GB" sz="1600" b="1" dirty="0"/>
              <a:t>fake news </a:t>
            </a:r>
            <a:r>
              <a:rPr lang="en-GB" sz="1600" dirty="0"/>
              <a:t>can also play a part in </a:t>
            </a:r>
            <a:r>
              <a:rPr lang="en-GB" sz="1600" b="1" dirty="0"/>
              <a:t>spreading extreme ideas.</a:t>
            </a:r>
          </a:p>
        </p:txBody>
      </p:sp>
      <p:sp>
        <p:nvSpPr>
          <p:cNvPr id="3" name="Rectangle 2">
            <a:extLst>
              <a:ext uri="{FF2B5EF4-FFF2-40B4-BE49-F238E27FC236}">
                <a16:creationId xmlns:a16="http://schemas.microsoft.com/office/drawing/2014/main" xmlns="" id="{37FDF286-2FEC-44C1-B06A-B91B6EEC7896}"/>
              </a:ext>
            </a:extLst>
          </p:cNvPr>
          <p:cNvSpPr/>
          <p:nvPr/>
        </p:nvSpPr>
        <p:spPr>
          <a:xfrm>
            <a:off x="107186" y="6627215"/>
            <a:ext cx="2137124" cy="215444"/>
          </a:xfrm>
          <a:prstGeom prst="rect">
            <a:avLst/>
          </a:prstGeom>
        </p:spPr>
        <p:txBody>
          <a:bodyPr wrap="none">
            <a:spAutoFit/>
          </a:bodyPr>
          <a:lstStyle/>
          <a:p>
            <a:r>
              <a:rPr lang="en-GB" sz="800" dirty="0"/>
              <a:t>https://safeshare.tv/x/</a:t>
            </a:r>
            <a:r>
              <a:rPr lang="en-GB" sz="800" dirty="0">
                <a:hlinkClick r:id="rId4"/>
              </a:rPr>
              <a:t>ss5ea028716221b</a:t>
            </a:r>
            <a:endParaRPr lang="en-GB" sz="800" dirty="0"/>
          </a:p>
        </p:txBody>
      </p:sp>
      <p:pic>
        <p:nvPicPr>
          <p:cNvPr id="24" name="Picture 23" descr="A close up of a sign&#10;&#10;Description automatically generated">
            <a:hlinkClick r:id="rId7"/>
            <a:extLst>
              <a:ext uri="{FF2B5EF4-FFF2-40B4-BE49-F238E27FC236}">
                <a16:creationId xmlns:a16="http://schemas.microsoft.com/office/drawing/2014/main" xmlns="" id="{975B7E63-BF0D-4831-97B0-F091F1487213}"/>
              </a:ext>
            </a:extLst>
          </p:cNvPr>
          <p:cNvPicPr>
            <a:picLocks noChangeAspect="1"/>
          </p:cNvPicPr>
          <p:nvPr/>
        </p:nvPicPr>
        <p:blipFill>
          <a:blip r:embed="rId8"/>
          <a:stretch>
            <a:fillRect/>
          </a:stretch>
        </p:blipFill>
        <p:spPr>
          <a:xfrm>
            <a:off x="8086885" y="268381"/>
            <a:ext cx="615948" cy="578390"/>
          </a:xfrm>
          <a:prstGeom prst="rect">
            <a:avLst/>
          </a:prstGeom>
        </p:spPr>
      </p:pic>
    </p:spTree>
    <p:extLst>
      <p:ext uri="{BB962C8B-B14F-4D97-AF65-F5344CB8AC3E}">
        <p14:creationId xmlns:p14="http://schemas.microsoft.com/office/powerpoint/2010/main" val="1181297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9"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xmlns=""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xmlns=""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8" name="Shape 114">
            <a:extLst>
              <a:ext uri="{FF2B5EF4-FFF2-40B4-BE49-F238E27FC236}">
                <a16:creationId xmlns:a16="http://schemas.microsoft.com/office/drawing/2014/main" xmlns="" id="{246E5A88-F55F-40A4-9A3D-6FDA09238AF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latin typeface="Century Gothic" panose="020B0502020202020204" pitchFamily="34" charset="0"/>
                <a:ea typeface="Lato"/>
                <a:cs typeface="Lato"/>
                <a:sym typeface="Lato"/>
              </a:rPr>
              <a:t>Real-life consequences</a:t>
            </a:r>
            <a:endParaRPr lang="en-GB" sz="2800" b="1" dirty="0">
              <a:solidFill>
                <a:schemeClr val="tx1"/>
              </a:solidFill>
              <a:latin typeface="Century Gothic" panose="020B0502020202020204" pitchFamily="34" charset="0"/>
              <a:ea typeface="Lato"/>
              <a:cs typeface="Lato"/>
              <a:sym typeface="Lato"/>
            </a:endParaRPr>
          </a:p>
        </p:txBody>
      </p:sp>
      <p:sp>
        <p:nvSpPr>
          <p:cNvPr id="20" name="Pentagon 20">
            <a:extLst>
              <a:ext uri="{FF2B5EF4-FFF2-40B4-BE49-F238E27FC236}">
                <a16:creationId xmlns:a16="http://schemas.microsoft.com/office/drawing/2014/main" xmlns="" id="{0C9CA8BC-4948-473F-A553-73E71828F5EE}"/>
              </a:ext>
            </a:extLst>
          </p:cNvPr>
          <p:cNvSpPr/>
          <p:nvPr/>
        </p:nvSpPr>
        <p:spPr>
          <a:xfrm>
            <a:off x="37911" y="181055"/>
            <a:ext cx="758663" cy="537433"/>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4</a:t>
            </a:r>
          </a:p>
        </p:txBody>
      </p:sp>
      <p:sp>
        <p:nvSpPr>
          <p:cNvPr id="22" name="Rectangle: Rounded Corners 33">
            <a:extLst>
              <a:ext uri="{FF2B5EF4-FFF2-40B4-BE49-F238E27FC236}">
                <a16:creationId xmlns:a16="http://schemas.microsoft.com/office/drawing/2014/main" xmlns="" id="{1770AEA8-A234-479B-908A-021E842CFA53}"/>
              </a:ext>
            </a:extLst>
          </p:cNvPr>
          <p:cNvSpPr/>
          <p:nvPr/>
        </p:nvSpPr>
        <p:spPr>
          <a:xfrm>
            <a:off x="5679665" y="2864389"/>
            <a:ext cx="3123265" cy="1719141"/>
          </a:xfrm>
          <a:prstGeom prst="roundRect">
            <a:avLst>
              <a:gd name="adj" fmla="val 15968"/>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people you are going to hear from have </a:t>
            </a:r>
            <a:r>
              <a:rPr lang="en-GB" sz="1600" b="1" dirty="0">
                <a:solidFill>
                  <a:schemeClr val="tx1"/>
                </a:solidFill>
                <a:latin typeface="Century Gothic" panose="020B0502020202020204" pitchFamily="34" charset="0"/>
                <a:ea typeface="Century Gothic"/>
                <a:cs typeface="Century Gothic"/>
                <a:sym typeface="Century Gothic"/>
              </a:rPr>
              <a:t>shared their stories </a:t>
            </a:r>
            <a:r>
              <a:rPr lang="en-GB" sz="1600" dirty="0">
                <a:solidFill>
                  <a:schemeClr val="tx1"/>
                </a:solidFill>
                <a:latin typeface="Century Gothic" panose="020B0502020202020204" pitchFamily="34" charset="0"/>
                <a:ea typeface="Century Gothic"/>
                <a:cs typeface="Century Gothic"/>
                <a:sym typeface="Century Gothic"/>
              </a:rPr>
              <a:t>to help </a:t>
            </a:r>
            <a:r>
              <a:rPr lang="en-GB" sz="1600" b="1" dirty="0">
                <a:solidFill>
                  <a:schemeClr val="tx1"/>
                </a:solidFill>
                <a:latin typeface="Century Gothic" panose="020B0502020202020204" pitchFamily="34" charset="0"/>
                <a:ea typeface="Century Gothic"/>
                <a:cs typeface="Century Gothic"/>
                <a:sym typeface="Century Gothic"/>
              </a:rPr>
              <a:t>raise awareness </a:t>
            </a:r>
            <a:r>
              <a:rPr lang="en-GB" sz="1600" dirty="0">
                <a:solidFill>
                  <a:schemeClr val="tx1"/>
                </a:solidFill>
                <a:latin typeface="Century Gothic" panose="020B0502020202020204" pitchFamily="34" charset="0"/>
                <a:ea typeface="Century Gothic"/>
                <a:cs typeface="Century Gothic"/>
                <a:sym typeface="Century Gothic"/>
              </a:rPr>
              <a:t>and </a:t>
            </a:r>
            <a:r>
              <a:rPr lang="en-GB" sz="1600" b="1" dirty="0">
                <a:solidFill>
                  <a:schemeClr val="tx1"/>
                </a:solidFill>
                <a:latin typeface="Century Gothic" panose="020B0502020202020204" pitchFamily="34" charset="0"/>
                <a:ea typeface="Century Gothic"/>
                <a:cs typeface="Century Gothic"/>
                <a:sym typeface="Century Gothic"/>
              </a:rPr>
              <a:t>improve our understanding </a:t>
            </a:r>
            <a:r>
              <a:rPr lang="en-GB" sz="1600" dirty="0">
                <a:solidFill>
                  <a:schemeClr val="tx1"/>
                </a:solidFill>
                <a:latin typeface="Century Gothic" panose="020B0502020202020204" pitchFamily="34" charset="0"/>
                <a:ea typeface="Century Gothic"/>
                <a:cs typeface="Century Gothic"/>
                <a:sym typeface="Century Gothic"/>
              </a:rPr>
              <a:t>of the </a:t>
            </a:r>
            <a:r>
              <a:rPr lang="en-GB" sz="1600" b="1" dirty="0">
                <a:solidFill>
                  <a:schemeClr val="tx1"/>
                </a:solidFill>
                <a:latin typeface="Century Gothic" panose="020B0502020202020204" pitchFamily="34" charset="0"/>
                <a:ea typeface="Century Gothic"/>
                <a:cs typeface="Century Gothic"/>
                <a:sym typeface="Century Gothic"/>
              </a:rPr>
              <a:t>real effects </a:t>
            </a:r>
            <a:r>
              <a:rPr lang="en-GB" sz="1600" dirty="0">
                <a:solidFill>
                  <a:schemeClr val="tx1"/>
                </a:solidFill>
                <a:latin typeface="Century Gothic" panose="020B0502020202020204" pitchFamily="34" charset="0"/>
                <a:ea typeface="Century Gothic"/>
                <a:cs typeface="Century Gothic"/>
                <a:sym typeface="Century Gothic"/>
              </a:rPr>
              <a:t>extremism can have.</a:t>
            </a:r>
          </a:p>
        </p:txBody>
      </p:sp>
      <p:sp>
        <p:nvSpPr>
          <p:cNvPr id="23" name="Rectangle: Rounded Corners 33">
            <a:extLst>
              <a:ext uri="{FF2B5EF4-FFF2-40B4-BE49-F238E27FC236}">
                <a16:creationId xmlns:a16="http://schemas.microsoft.com/office/drawing/2014/main" xmlns="" id="{E2502289-4D72-4EB8-8805-0989344C9BF5}"/>
              </a:ext>
            </a:extLst>
          </p:cNvPr>
          <p:cNvSpPr/>
          <p:nvPr/>
        </p:nvSpPr>
        <p:spPr>
          <a:xfrm>
            <a:off x="338315" y="881576"/>
            <a:ext cx="7759105" cy="72598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During </a:t>
            </a:r>
            <a:r>
              <a:rPr lang="en-GB" sz="1600" b="1" dirty="0">
                <a:solidFill>
                  <a:schemeClr val="tx1"/>
                </a:solidFill>
                <a:latin typeface="Century Gothic" panose="020B0502020202020204" pitchFamily="34" charset="0"/>
                <a:ea typeface="Century Gothic"/>
                <a:cs typeface="Century Gothic"/>
                <a:sym typeface="Century Gothic"/>
              </a:rPr>
              <a:t>COVID-19</a:t>
            </a:r>
            <a:r>
              <a:rPr lang="en-GB" sz="1600" dirty="0">
                <a:solidFill>
                  <a:schemeClr val="tx1"/>
                </a:solidFill>
                <a:latin typeface="Century Gothic" panose="020B0502020202020204" pitchFamily="34" charset="0"/>
                <a:ea typeface="Century Gothic"/>
                <a:cs typeface="Century Gothic"/>
                <a:sym typeface="Century Gothic"/>
              </a:rPr>
              <a:t>, there will be people who want to </a:t>
            </a:r>
            <a:r>
              <a:rPr lang="en-GB" sz="1600" b="1" dirty="0">
                <a:solidFill>
                  <a:schemeClr val="tx1"/>
                </a:solidFill>
                <a:latin typeface="Century Gothic" panose="020B0502020202020204" pitchFamily="34" charset="0"/>
                <a:ea typeface="Century Gothic"/>
                <a:cs typeface="Century Gothic"/>
                <a:sym typeface="Century Gothic"/>
              </a:rPr>
              <a:t>influence</a:t>
            </a:r>
            <a:r>
              <a:rPr lang="en-GB" sz="1600" dirty="0">
                <a:solidFill>
                  <a:schemeClr val="tx1"/>
                </a:solidFill>
                <a:latin typeface="Century Gothic" panose="020B0502020202020204" pitchFamily="34" charset="0"/>
                <a:ea typeface="Century Gothic"/>
                <a:cs typeface="Century Gothic"/>
                <a:sym typeface="Century Gothic"/>
              </a:rPr>
              <a:t> children and young people and </a:t>
            </a:r>
            <a:r>
              <a:rPr lang="en-GB" sz="1600" b="1" dirty="0">
                <a:solidFill>
                  <a:schemeClr val="tx1"/>
                </a:solidFill>
                <a:latin typeface="Century Gothic" panose="020B0502020202020204" pitchFamily="34" charset="0"/>
                <a:ea typeface="Century Gothic"/>
                <a:cs typeface="Century Gothic"/>
                <a:sym typeface="Century Gothic"/>
              </a:rPr>
              <a:t>take advantage </a:t>
            </a:r>
            <a:r>
              <a:rPr lang="en-GB" sz="1600" dirty="0">
                <a:solidFill>
                  <a:schemeClr val="tx1"/>
                </a:solidFill>
                <a:latin typeface="Century Gothic" panose="020B0502020202020204" pitchFamily="34" charset="0"/>
                <a:ea typeface="Century Gothic"/>
                <a:cs typeface="Century Gothic"/>
                <a:sym typeface="Century Gothic"/>
              </a:rPr>
              <a:t>of the time they are spending online.</a:t>
            </a:r>
          </a:p>
        </p:txBody>
      </p:sp>
      <p:sp>
        <p:nvSpPr>
          <p:cNvPr id="31" name="Rectangle: Rounded Corners 33">
            <a:extLst>
              <a:ext uri="{FF2B5EF4-FFF2-40B4-BE49-F238E27FC236}">
                <a16:creationId xmlns:a16="http://schemas.microsoft.com/office/drawing/2014/main" xmlns="" id="{76695FDD-9F38-4BCF-B38B-37385E6F48FF}"/>
              </a:ext>
            </a:extLst>
          </p:cNvPr>
          <p:cNvSpPr/>
          <p:nvPr/>
        </p:nvSpPr>
        <p:spPr>
          <a:xfrm>
            <a:off x="390815" y="4910683"/>
            <a:ext cx="2970907" cy="165666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However, it is important to remember that </a:t>
            </a:r>
            <a:r>
              <a:rPr lang="en-GB" sz="1600" b="1" dirty="0">
                <a:solidFill>
                  <a:schemeClr val="tx1"/>
                </a:solidFill>
                <a:latin typeface="Century Gothic" panose="020B0502020202020204" pitchFamily="34" charset="0"/>
                <a:ea typeface="Century Gothic"/>
                <a:cs typeface="Century Gothic"/>
                <a:sym typeface="Century Gothic"/>
              </a:rPr>
              <a:t>extreme groups also use stories </a:t>
            </a:r>
            <a:r>
              <a:rPr lang="en-GB" sz="1600" dirty="0">
                <a:solidFill>
                  <a:schemeClr val="tx1"/>
                </a:solidFill>
                <a:latin typeface="Century Gothic" panose="020B0502020202020204" pitchFamily="34" charset="0"/>
                <a:ea typeface="Century Gothic"/>
                <a:cs typeface="Century Gothic"/>
                <a:sym typeface="Century Gothic"/>
              </a:rPr>
              <a:t>to persuade people to become part of their organisation.</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2" name="Picture 1">
            <a:extLst>
              <a:ext uri="{FF2B5EF4-FFF2-40B4-BE49-F238E27FC236}">
                <a16:creationId xmlns:a16="http://schemas.microsoft.com/office/drawing/2014/main" xmlns="" id="{CEE32A74-321F-4373-BF28-81E08E3C727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2659" y="1812642"/>
            <a:ext cx="2746407" cy="936911"/>
          </a:xfrm>
          <a:prstGeom prst="rect">
            <a:avLst/>
          </a:prstGeom>
        </p:spPr>
      </p:pic>
      <p:pic>
        <p:nvPicPr>
          <p:cNvPr id="33" name="Picture 32">
            <a:extLst>
              <a:ext uri="{FF2B5EF4-FFF2-40B4-BE49-F238E27FC236}">
                <a16:creationId xmlns:a16="http://schemas.microsoft.com/office/drawing/2014/main" xmlns="" id="{4A9EDDE8-CDDE-414C-B525-D0CE5720B249}"/>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422272" y="2887408"/>
            <a:ext cx="2611708" cy="1818194"/>
          </a:xfrm>
          <a:prstGeom prst="rect">
            <a:avLst/>
          </a:prstGeom>
        </p:spPr>
      </p:pic>
      <p:pic>
        <p:nvPicPr>
          <p:cNvPr id="51" name="Picture 50">
            <a:extLst>
              <a:ext uri="{FF2B5EF4-FFF2-40B4-BE49-F238E27FC236}">
                <a16:creationId xmlns:a16="http://schemas.microsoft.com/office/drawing/2014/main" xmlns="" id="{ACFFCD8B-1968-4DBC-B65A-A28178C1EFC2}"/>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149066" y="2869457"/>
            <a:ext cx="2389294" cy="1818194"/>
          </a:xfrm>
          <a:prstGeom prst="rect">
            <a:avLst/>
          </a:prstGeom>
        </p:spPr>
      </p:pic>
      <p:pic>
        <p:nvPicPr>
          <p:cNvPr id="17" name="Picture 16">
            <a:extLst>
              <a:ext uri="{FF2B5EF4-FFF2-40B4-BE49-F238E27FC236}">
                <a16:creationId xmlns:a16="http://schemas.microsoft.com/office/drawing/2014/main" xmlns="" id="{411D20A2-5833-4B94-B4E2-6BE1B4EAEEA4}"/>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477340" y="4842467"/>
            <a:ext cx="2614028" cy="1749555"/>
          </a:xfrm>
          <a:prstGeom prst="rect">
            <a:avLst/>
          </a:prstGeom>
        </p:spPr>
      </p:pic>
      <p:pic>
        <p:nvPicPr>
          <p:cNvPr id="19" name="Picture 18">
            <a:extLst>
              <a:ext uri="{FF2B5EF4-FFF2-40B4-BE49-F238E27FC236}">
                <a16:creationId xmlns:a16="http://schemas.microsoft.com/office/drawing/2014/main" xmlns="" id="{D95A11F5-9D38-4011-A463-8D95BE64644A}"/>
              </a:ext>
            </a:extLst>
          </p:cNvPr>
          <p:cNvPicPr>
            <a:picLocks noChangeAspect="1"/>
          </p:cNvPicPr>
          <p:nvPr/>
        </p:nvPicPr>
        <p:blipFill rotWithShape="1">
          <a:blip r:embed="rId7" cstate="hqprint">
            <a:extLst>
              <a:ext uri="{28A0092B-C50C-407E-A947-70E740481C1C}">
                <a14:useLocalDpi xmlns:a14="http://schemas.microsoft.com/office/drawing/2010/main"/>
              </a:ext>
            </a:extLst>
          </a:blip>
          <a:srcRect/>
          <a:stretch/>
        </p:blipFill>
        <p:spPr>
          <a:xfrm>
            <a:off x="6206985" y="4806562"/>
            <a:ext cx="2389294" cy="1785460"/>
          </a:xfrm>
          <a:prstGeom prst="rect">
            <a:avLst/>
          </a:prstGeom>
        </p:spPr>
      </p:pic>
      <p:sp>
        <p:nvSpPr>
          <p:cNvPr id="21" name="Rectangle: Rounded Corners 33">
            <a:extLst>
              <a:ext uri="{FF2B5EF4-FFF2-40B4-BE49-F238E27FC236}">
                <a16:creationId xmlns:a16="http://schemas.microsoft.com/office/drawing/2014/main" xmlns="" id="{4229E5B7-8164-4859-8C99-94C097F7B338}"/>
              </a:ext>
            </a:extLst>
          </p:cNvPr>
          <p:cNvSpPr/>
          <p:nvPr/>
        </p:nvSpPr>
        <p:spPr>
          <a:xfrm>
            <a:off x="3210655" y="1812642"/>
            <a:ext cx="5592275" cy="88332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Talking about this as a family will help everyone in your house to </a:t>
            </a:r>
            <a:r>
              <a:rPr lang="en-GB" sz="1600" b="1" dirty="0">
                <a:solidFill>
                  <a:schemeClr val="tx1"/>
                </a:solidFill>
                <a:latin typeface="Century Gothic" panose="020B0502020202020204" pitchFamily="34" charset="0"/>
                <a:ea typeface="Century Gothic"/>
                <a:cs typeface="Century Gothic"/>
                <a:sym typeface="Century Gothic"/>
              </a:rPr>
              <a:t>understand the dangers </a:t>
            </a:r>
            <a:r>
              <a:rPr lang="en-GB" sz="1600" dirty="0">
                <a:solidFill>
                  <a:schemeClr val="tx1"/>
                </a:solidFill>
                <a:latin typeface="Century Gothic" panose="020B0502020202020204" pitchFamily="34" charset="0"/>
                <a:ea typeface="Century Gothic"/>
                <a:cs typeface="Century Gothic"/>
                <a:sym typeface="Century Gothic"/>
              </a:rPr>
              <a:t>that are out there.  </a:t>
            </a:r>
          </a:p>
        </p:txBody>
      </p:sp>
      <p:pic>
        <p:nvPicPr>
          <p:cNvPr id="16" name="Picture 15">
            <a:extLst>
              <a:ext uri="{FF2B5EF4-FFF2-40B4-BE49-F238E27FC236}">
                <a16:creationId xmlns:a16="http://schemas.microsoft.com/office/drawing/2014/main" xmlns="" id="{5D599986-3D7E-43DC-8CA3-AA599C52AA33}"/>
              </a:ext>
            </a:extLst>
          </p:cNvPr>
          <p:cNvPicPr>
            <a:picLocks noChangeAspect="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83346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500"/>
                                        <p:tgtEl>
                                          <p:spTgt spid="33"/>
                                        </p:tgtEl>
                                      </p:cBhvr>
                                    </p:animEffect>
                                  </p:childTnLst>
                                </p:cTn>
                              </p:par>
                              <p:par>
                                <p:cTn id="19" presetID="10" presetClass="entr" presetSubtype="0"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fade">
                                      <p:cBhvr>
                                        <p:cTn id="21" dur="500"/>
                                        <p:tgtEl>
                                          <p:spTgt spid="5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childTnLst>
                                </p:cTn>
                              </p:par>
                              <p:par>
                                <p:cTn id="27" presetID="10"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1"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3"/>
            <a:extLst>
              <a:ext uri="{FF2B5EF4-FFF2-40B4-BE49-F238E27FC236}">
                <a16:creationId xmlns:a16="http://schemas.microsoft.com/office/drawing/2014/main" xmlns="" id="{C9FE3545-A5F7-4AD2-A313-200778019214}"/>
              </a:ext>
            </a:extLst>
          </p:cNvPr>
          <p:cNvPicPr>
            <a:picLocks noChangeAspect="1"/>
          </p:cNvPicPr>
          <p:nvPr/>
        </p:nvPicPr>
        <p:blipFill>
          <a:blip r:embed="rId4"/>
          <a:stretch>
            <a:fillRect/>
          </a:stretch>
        </p:blipFill>
        <p:spPr>
          <a:xfrm>
            <a:off x="4763423" y="2768741"/>
            <a:ext cx="3866587" cy="2942379"/>
          </a:xfrm>
          <a:prstGeom prst="rect">
            <a:avLst/>
          </a:prstGeom>
        </p:spPr>
      </p:pic>
      <p:sp>
        <p:nvSpPr>
          <p:cNvPr id="37" name="Title 1">
            <a:extLst>
              <a:ext uri="{FF2B5EF4-FFF2-40B4-BE49-F238E27FC236}">
                <a16:creationId xmlns:a16="http://schemas.microsoft.com/office/drawing/2014/main" xmlns="" id="{E4B57B9D-D327-4F29-B8AF-4018C465BD62}"/>
              </a:ext>
            </a:extLst>
          </p:cNvPr>
          <p:cNvSpPr txBox="1">
            <a:spLocks/>
          </p:cNvSpPr>
          <p:nvPr/>
        </p:nvSpPr>
        <p:spPr>
          <a:xfrm>
            <a:off x="786476" y="214263"/>
            <a:ext cx="6908286" cy="457199"/>
          </a:xfrm>
          <a:prstGeom prst="rect">
            <a:avLst/>
          </a:prstGeom>
        </p:spPr>
        <p:txBody>
          <a:bodyPr vert="horz" lIns="91440" tIns="45720" rIns="91440" bIns="45720" rtlCol="0" anchor="ctr">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cs typeface="Century Gothic"/>
              </a:rPr>
              <a:t>Real-life consequences</a:t>
            </a:r>
          </a:p>
        </p:txBody>
      </p:sp>
      <p:sp>
        <p:nvSpPr>
          <p:cNvPr id="38" name="Pentagon 20">
            <a:extLst>
              <a:ext uri="{FF2B5EF4-FFF2-40B4-BE49-F238E27FC236}">
                <a16:creationId xmlns:a16="http://schemas.microsoft.com/office/drawing/2014/main" xmlns="" id="{74D31D00-D094-4914-A26F-3AECB794BEB5}"/>
              </a:ext>
            </a:extLst>
          </p:cNvPr>
          <p:cNvSpPr/>
          <p:nvPr/>
        </p:nvSpPr>
        <p:spPr>
          <a:xfrm>
            <a:off x="27813" y="173559"/>
            <a:ext cx="758663" cy="538608"/>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4</a:t>
            </a:r>
          </a:p>
        </p:txBody>
      </p:sp>
      <p:sp>
        <p:nvSpPr>
          <p:cNvPr id="24" name="Rectangle: Rounded Corners 33">
            <a:extLst>
              <a:ext uri="{FF2B5EF4-FFF2-40B4-BE49-F238E27FC236}">
                <a16:creationId xmlns:a16="http://schemas.microsoft.com/office/drawing/2014/main" xmlns="" id="{2584C013-BB04-48A5-93D2-E0E728FD7C86}"/>
              </a:ext>
            </a:extLst>
          </p:cNvPr>
          <p:cNvSpPr/>
          <p:nvPr/>
        </p:nvSpPr>
        <p:spPr>
          <a:xfrm>
            <a:off x="4240618" y="698124"/>
            <a:ext cx="4509571" cy="16508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rPr>
              <a:t>On 3 June 2017, a van was</a:t>
            </a:r>
            <a:r>
              <a:rPr lang="en-GB" sz="1600" b="1" dirty="0">
                <a:solidFill>
                  <a:schemeClr val="tx1"/>
                </a:solidFill>
              </a:rPr>
              <a:t> deliberately driven into pedestrians</a:t>
            </a:r>
            <a:r>
              <a:rPr lang="en-GB" sz="1600" dirty="0">
                <a:solidFill>
                  <a:schemeClr val="tx1"/>
                </a:solidFill>
              </a:rPr>
              <a:t> on London Bridge. The attackers crashed the van, then ran to the nearby Borough Market area and began </a:t>
            </a:r>
            <a:r>
              <a:rPr lang="en-GB" sz="1600" b="1" dirty="0">
                <a:solidFill>
                  <a:schemeClr val="tx1"/>
                </a:solidFill>
              </a:rPr>
              <a:t>attacking people</a:t>
            </a:r>
            <a:r>
              <a:rPr lang="en-GB" sz="1600" dirty="0">
                <a:solidFill>
                  <a:schemeClr val="tx1"/>
                </a:solidFill>
              </a:rPr>
              <a:t>. The attackers were </a:t>
            </a:r>
            <a:r>
              <a:rPr lang="en-GB" sz="1600" b="1" dirty="0">
                <a:solidFill>
                  <a:schemeClr val="tx1"/>
                </a:solidFill>
              </a:rPr>
              <a:t>inspired by Islamic State (ISIS).</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31" name="Rectangle: Rounded Corners 33">
            <a:hlinkClick r:id="rId3"/>
            <a:extLst>
              <a:ext uri="{FF2B5EF4-FFF2-40B4-BE49-F238E27FC236}">
                <a16:creationId xmlns:a16="http://schemas.microsoft.com/office/drawing/2014/main" xmlns="" id="{E671E987-2541-4CC8-B50E-0A5F9D1322D0}"/>
              </a:ext>
            </a:extLst>
          </p:cNvPr>
          <p:cNvSpPr/>
          <p:nvPr/>
        </p:nvSpPr>
        <p:spPr>
          <a:xfrm>
            <a:off x="8013014" y="2627028"/>
            <a:ext cx="737176" cy="605542"/>
          </a:xfrm>
          <a:prstGeom prst="round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0:00 -1:31</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2" name="Picture 1">
            <a:extLst>
              <a:ext uri="{FF2B5EF4-FFF2-40B4-BE49-F238E27FC236}">
                <a16:creationId xmlns:a16="http://schemas.microsoft.com/office/drawing/2014/main" xmlns="" id="{1CB07E25-0B88-4792-B5CF-8780FC4FAE00}"/>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r="3031" b="3952"/>
          <a:stretch/>
        </p:blipFill>
        <p:spPr>
          <a:xfrm>
            <a:off x="352701" y="756570"/>
            <a:ext cx="3800680" cy="2173229"/>
          </a:xfrm>
          <a:prstGeom prst="rect">
            <a:avLst/>
          </a:prstGeom>
        </p:spPr>
      </p:pic>
      <p:sp>
        <p:nvSpPr>
          <p:cNvPr id="3" name="Rectangle 2">
            <a:extLst>
              <a:ext uri="{FF2B5EF4-FFF2-40B4-BE49-F238E27FC236}">
                <a16:creationId xmlns:a16="http://schemas.microsoft.com/office/drawing/2014/main" xmlns="" id="{410C9870-DE91-422D-97E6-3F4598E29DA7}"/>
              </a:ext>
            </a:extLst>
          </p:cNvPr>
          <p:cNvSpPr/>
          <p:nvPr/>
        </p:nvSpPr>
        <p:spPr>
          <a:xfrm>
            <a:off x="202152" y="6613780"/>
            <a:ext cx="1887055" cy="215444"/>
          </a:xfrm>
          <a:prstGeom prst="rect">
            <a:avLst/>
          </a:prstGeom>
        </p:spPr>
        <p:txBody>
          <a:bodyPr wrap="none">
            <a:spAutoFit/>
          </a:bodyPr>
          <a:lstStyle/>
          <a:p>
            <a:r>
              <a:rPr lang="en-GB" sz="800" u="sng" dirty="0">
                <a:latin typeface="Slack-Lato"/>
                <a:hlinkClick r:id="rId3"/>
              </a:rPr>
              <a:t>https://safeshare.tv/x/ss5dc5435358d3a</a:t>
            </a:r>
            <a:endParaRPr lang="en-GB" sz="800" dirty="0"/>
          </a:p>
        </p:txBody>
      </p:sp>
      <p:sp>
        <p:nvSpPr>
          <p:cNvPr id="15" name="Google Shape;268;p12">
            <a:extLst>
              <a:ext uri="{FF2B5EF4-FFF2-40B4-BE49-F238E27FC236}">
                <a16:creationId xmlns:a16="http://schemas.microsoft.com/office/drawing/2014/main" xmlns="" id="{63425737-88A8-4500-8AEE-1FBE7FAA4571}"/>
              </a:ext>
            </a:extLst>
          </p:cNvPr>
          <p:cNvSpPr/>
          <p:nvPr/>
        </p:nvSpPr>
        <p:spPr>
          <a:xfrm>
            <a:off x="265670" y="3764814"/>
            <a:ext cx="4458956" cy="2084272"/>
          </a:xfrm>
          <a:prstGeom prst="cloud">
            <a:avLst/>
          </a:prstGeom>
          <a:solidFill>
            <a:srgbClr val="97E8D7"/>
          </a:solidFill>
          <a:ln w="28575" cap="flat" cmpd="sng">
            <a:solidFill>
              <a:srgbClr val="AA32EA"/>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dirty="0">
                <a:latin typeface="Century Gothic"/>
                <a:sym typeface="Century Gothic"/>
              </a:rPr>
              <a:t>Video task (3-4 mins) </a:t>
            </a:r>
          </a:p>
          <a:p>
            <a:pPr lvl="0" algn="ctr"/>
            <a:r>
              <a:rPr lang="en-GB" sz="1600" dirty="0">
                <a:sym typeface="Century Gothic"/>
              </a:rPr>
              <a:t>Watch and discuss your thoughts on Thomas’ story. What message is he trying to give about the attackers? Do you agree?</a:t>
            </a:r>
          </a:p>
        </p:txBody>
      </p:sp>
      <p:sp>
        <p:nvSpPr>
          <p:cNvPr id="16" name="Rectangle: Rounded Corners 33">
            <a:extLst>
              <a:ext uri="{FF2B5EF4-FFF2-40B4-BE49-F238E27FC236}">
                <a16:creationId xmlns:a16="http://schemas.microsoft.com/office/drawing/2014/main" xmlns="" id="{18DFCB09-7024-4A93-82F8-51DC9238E9FB}"/>
              </a:ext>
            </a:extLst>
          </p:cNvPr>
          <p:cNvSpPr/>
          <p:nvPr/>
        </p:nvSpPr>
        <p:spPr>
          <a:xfrm>
            <a:off x="293311" y="3050683"/>
            <a:ext cx="3919460" cy="605543"/>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rPr>
              <a:t>Thomas* witnessed a family member being hit by the car on London Bridge.</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8" name="Rectangle: Rounded Corners 33">
            <a:extLst>
              <a:ext uri="{FF2B5EF4-FFF2-40B4-BE49-F238E27FC236}">
                <a16:creationId xmlns:a16="http://schemas.microsoft.com/office/drawing/2014/main" xmlns="" id="{16EBFBF2-3EC7-412B-A61D-7AD5C6AD18CC}"/>
              </a:ext>
            </a:extLst>
          </p:cNvPr>
          <p:cNvSpPr/>
          <p:nvPr/>
        </p:nvSpPr>
        <p:spPr>
          <a:xfrm>
            <a:off x="4380578" y="2491605"/>
            <a:ext cx="2831905" cy="879943"/>
          </a:xfrm>
          <a:prstGeom prst="wedgeRoundRectCallout">
            <a:avLst>
              <a:gd name="adj1" fmla="val -7049"/>
              <a:gd name="adj2" fmla="val 112749"/>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“The people who did this are just human beings like you and me.”</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9" name="Rectangle: Rounded Corners 33">
            <a:extLst>
              <a:ext uri="{FF2B5EF4-FFF2-40B4-BE49-F238E27FC236}">
                <a16:creationId xmlns:a16="http://schemas.microsoft.com/office/drawing/2014/main" xmlns="" id="{833EA9EE-301D-444F-B142-A2338B19D4D0}"/>
              </a:ext>
            </a:extLst>
          </p:cNvPr>
          <p:cNvSpPr/>
          <p:nvPr/>
        </p:nvSpPr>
        <p:spPr>
          <a:xfrm>
            <a:off x="7554387" y="5000809"/>
            <a:ext cx="1258065" cy="818898"/>
          </a:xfrm>
          <a:prstGeom prst="wedgeRoundRectCallout">
            <a:avLst>
              <a:gd name="adj1" fmla="val -42803"/>
              <a:gd name="adj2" fmla="val -87511"/>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“No one is born a terrorist.”</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0" name="Rectangle: Rounded Corners 33">
            <a:extLst>
              <a:ext uri="{FF2B5EF4-FFF2-40B4-BE49-F238E27FC236}">
                <a16:creationId xmlns:a16="http://schemas.microsoft.com/office/drawing/2014/main" xmlns="" id="{AA7F6130-C3BF-41A4-B147-A39E4CFA2A74}"/>
              </a:ext>
            </a:extLst>
          </p:cNvPr>
          <p:cNvSpPr/>
          <p:nvPr/>
        </p:nvSpPr>
        <p:spPr>
          <a:xfrm>
            <a:off x="331548" y="5928295"/>
            <a:ext cx="7644482" cy="67489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rPr>
              <a:t>Challenge:</a:t>
            </a:r>
          </a:p>
          <a:p>
            <a:pPr algn="ctr"/>
            <a:r>
              <a:rPr lang="en-GB" sz="1600" dirty="0">
                <a:solidFill>
                  <a:schemeClr val="bg1"/>
                </a:solidFill>
              </a:rPr>
              <a:t>How could a situation like Thomas’ push someone towards extremist views?</a:t>
            </a:r>
          </a:p>
        </p:txBody>
      </p:sp>
      <p:pic>
        <p:nvPicPr>
          <p:cNvPr id="17" name="Picture 16" descr="A close up of a sign&#10;&#10;Description automatically generated">
            <a:hlinkClick r:id="rId6"/>
            <a:extLst>
              <a:ext uri="{FF2B5EF4-FFF2-40B4-BE49-F238E27FC236}">
                <a16:creationId xmlns:a16="http://schemas.microsoft.com/office/drawing/2014/main" xmlns="" id="{46977698-5DDB-4C6D-BF44-901883444677}"/>
              </a:ext>
            </a:extLst>
          </p:cNvPr>
          <p:cNvPicPr>
            <a:picLocks noChangeAspect="1"/>
          </p:cNvPicPr>
          <p:nvPr/>
        </p:nvPicPr>
        <p:blipFill>
          <a:blip r:embed="rId7"/>
          <a:stretch>
            <a:fillRect/>
          </a:stretch>
        </p:blipFill>
        <p:spPr>
          <a:xfrm>
            <a:off x="8093737" y="5928296"/>
            <a:ext cx="718715" cy="674890"/>
          </a:xfrm>
          <a:prstGeom prst="roundRect">
            <a:avLst/>
          </a:prstGeom>
        </p:spPr>
      </p:pic>
    </p:spTree>
    <p:extLst>
      <p:ext uri="{BB962C8B-B14F-4D97-AF65-F5344CB8AC3E}">
        <p14:creationId xmlns:p14="http://schemas.microsoft.com/office/powerpoint/2010/main" val="1805064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5" grpId="0" animBg="1"/>
      <p:bldP spid="16" grpId="0" animBg="1"/>
      <p:bldP spid="18" grpId="0" animBg="1"/>
      <p:bldP spid="19" grpId="0" animBg="1"/>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1">
            <a:extLst>
              <a:ext uri="{FF2B5EF4-FFF2-40B4-BE49-F238E27FC236}">
                <a16:creationId xmlns:a16="http://schemas.microsoft.com/office/drawing/2014/main" xmlns="" id="{E4B57B9D-D327-4F29-B8AF-4018C465BD62}"/>
              </a:ext>
            </a:extLst>
          </p:cNvPr>
          <p:cNvSpPr txBox="1">
            <a:spLocks/>
          </p:cNvSpPr>
          <p:nvPr/>
        </p:nvSpPr>
        <p:spPr>
          <a:xfrm>
            <a:off x="786476" y="214263"/>
            <a:ext cx="6908286" cy="457199"/>
          </a:xfrm>
          <a:prstGeom prst="rect">
            <a:avLst/>
          </a:prstGeom>
        </p:spPr>
        <p:txBody>
          <a:bodyPr vert="horz" lIns="91440" tIns="45720" rIns="91440" bIns="45720" rtlCol="0" anchor="ctr">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cs typeface="Century Gothic"/>
              </a:rPr>
              <a:t>Real-life consequences</a:t>
            </a:r>
          </a:p>
        </p:txBody>
      </p:sp>
      <p:sp>
        <p:nvSpPr>
          <p:cNvPr id="38" name="Pentagon 20">
            <a:extLst>
              <a:ext uri="{FF2B5EF4-FFF2-40B4-BE49-F238E27FC236}">
                <a16:creationId xmlns:a16="http://schemas.microsoft.com/office/drawing/2014/main" xmlns="" id="{74D31D00-D094-4914-A26F-3AECB794BEB5}"/>
              </a:ext>
            </a:extLst>
          </p:cNvPr>
          <p:cNvSpPr/>
          <p:nvPr/>
        </p:nvSpPr>
        <p:spPr>
          <a:xfrm>
            <a:off x="27813" y="173559"/>
            <a:ext cx="758663" cy="538608"/>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4</a:t>
            </a:r>
          </a:p>
        </p:txBody>
      </p:sp>
      <p:sp>
        <p:nvSpPr>
          <p:cNvPr id="24" name="Rectangle: Rounded Corners 33">
            <a:extLst>
              <a:ext uri="{FF2B5EF4-FFF2-40B4-BE49-F238E27FC236}">
                <a16:creationId xmlns:a16="http://schemas.microsoft.com/office/drawing/2014/main" xmlns="" id="{2584C013-BB04-48A5-93D2-E0E728FD7C86}"/>
              </a:ext>
            </a:extLst>
          </p:cNvPr>
          <p:cNvSpPr/>
          <p:nvPr/>
        </p:nvSpPr>
        <p:spPr>
          <a:xfrm>
            <a:off x="360489" y="789368"/>
            <a:ext cx="5071482" cy="134759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rPr>
              <a:t>On 22nd March 2017, a terrorist attack took place on </a:t>
            </a:r>
            <a:r>
              <a:rPr lang="en-GB" sz="1600" b="1" dirty="0">
                <a:solidFill>
                  <a:schemeClr val="tx1"/>
                </a:solidFill>
              </a:rPr>
              <a:t>Westminster Bridge</a:t>
            </a:r>
            <a:r>
              <a:rPr lang="en-GB" sz="1600" dirty="0">
                <a:solidFill>
                  <a:schemeClr val="tx1"/>
                </a:solidFill>
              </a:rPr>
              <a:t>. The attacker </a:t>
            </a:r>
            <a:r>
              <a:rPr lang="en-GB" sz="1600" b="1" dirty="0">
                <a:solidFill>
                  <a:schemeClr val="tx1"/>
                </a:solidFill>
              </a:rPr>
              <a:t>drove a car onto the pavement and injured more than 50 people</a:t>
            </a:r>
            <a:r>
              <a:rPr lang="en-GB" sz="1600" dirty="0">
                <a:solidFill>
                  <a:schemeClr val="tx1"/>
                </a:solidFill>
              </a:rPr>
              <a:t>. Five people died. </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4" name="Picture 3">
            <a:extLst>
              <a:ext uri="{FF2B5EF4-FFF2-40B4-BE49-F238E27FC236}">
                <a16:creationId xmlns:a16="http://schemas.microsoft.com/office/drawing/2014/main" xmlns="" id="{8283BFA3-FD11-4095-B61C-FBBE5174AAB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598402" y="305750"/>
            <a:ext cx="3204988" cy="2034283"/>
          </a:xfrm>
          <a:prstGeom prst="rect">
            <a:avLst/>
          </a:prstGeom>
        </p:spPr>
      </p:pic>
      <p:sp>
        <p:nvSpPr>
          <p:cNvPr id="14" name="Rectangle: Rounded Corners 33">
            <a:extLst>
              <a:ext uri="{FF2B5EF4-FFF2-40B4-BE49-F238E27FC236}">
                <a16:creationId xmlns:a16="http://schemas.microsoft.com/office/drawing/2014/main" xmlns="" id="{792BAB7D-967C-47E1-9D68-4862C4F4BA94}"/>
              </a:ext>
            </a:extLst>
          </p:cNvPr>
          <p:cNvSpPr/>
          <p:nvPr/>
        </p:nvSpPr>
        <p:spPr>
          <a:xfrm>
            <a:off x="340610" y="5678843"/>
            <a:ext cx="3470386" cy="911908"/>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rPr>
              <a:t>Challenge:</a:t>
            </a:r>
          </a:p>
          <a:p>
            <a:pPr algn="ctr"/>
            <a:r>
              <a:rPr lang="en-GB" sz="1600" dirty="0">
                <a:solidFill>
                  <a:schemeClr val="bg1"/>
                </a:solidFill>
                <a:sym typeface="Century Gothic"/>
              </a:rPr>
              <a:t>How might extremists use this story to help their cause?</a:t>
            </a:r>
            <a:endParaRPr lang="en-GB" sz="1600" b="1" dirty="0">
              <a:solidFill>
                <a:schemeClr val="bg1"/>
              </a:solidFill>
              <a:latin typeface="Century Gothic" panose="020B0502020202020204" pitchFamily="34" charset="0"/>
              <a:ea typeface="Century Gothic"/>
              <a:cs typeface="Century Gothic"/>
              <a:sym typeface="Century Gothic"/>
            </a:endParaRPr>
          </a:p>
        </p:txBody>
      </p:sp>
      <p:pic>
        <p:nvPicPr>
          <p:cNvPr id="13" name="Picture 12">
            <a:hlinkClick r:id="rId4"/>
            <a:extLst>
              <a:ext uri="{FF2B5EF4-FFF2-40B4-BE49-F238E27FC236}">
                <a16:creationId xmlns:a16="http://schemas.microsoft.com/office/drawing/2014/main" xmlns="" id="{61003BA0-C45F-436D-BEF9-77379FAB88C0}"/>
              </a:ext>
            </a:extLst>
          </p:cNvPr>
          <p:cNvPicPr>
            <a:picLocks noChangeAspect="1"/>
          </p:cNvPicPr>
          <p:nvPr/>
        </p:nvPicPr>
        <p:blipFill>
          <a:blip r:embed="rId5"/>
          <a:stretch>
            <a:fillRect/>
          </a:stretch>
        </p:blipFill>
        <p:spPr>
          <a:xfrm>
            <a:off x="350550" y="2318665"/>
            <a:ext cx="3470386" cy="2589105"/>
          </a:xfrm>
          <a:prstGeom prst="rect">
            <a:avLst/>
          </a:prstGeom>
        </p:spPr>
      </p:pic>
      <p:sp>
        <p:nvSpPr>
          <p:cNvPr id="15" name="Rectangle: Rounded Corners 33">
            <a:hlinkClick r:id="rId4"/>
            <a:extLst>
              <a:ext uri="{FF2B5EF4-FFF2-40B4-BE49-F238E27FC236}">
                <a16:creationId xmlns:a16="http://schemas.microsoft.com/office/drawing/2014/main" xmlns="" id="{821B1F71-8949-4472-934F-35F971B3750D}"/>
              </a:ext>
            </a:extLst>
          </p:cNvPr>
          <p:cNvSpPr/>
          <p:nvPr/>
        </p:nvSpPr>
        <p:spPr>
          <a:xfrm>
            <a:off x="3220792" y="2277886"/>
            <a:ext cx="737176" cy="605542"/>
          </a:xfrm>
          <a:prstGeom prst="round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0:00 -1:22</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6" name="Rectangle 15">
            <a:extLst>
              <a:ext uri="{FF2B5EF4-FFF2-40B4-BE49-F238E27FC236}">
                <a16:creationId xmlns:a16="http://schemas.microsoft.com/office/drawing/2014/main" xmlns="" id="{2EF6DD96-20D8-4EC3-A4D4-B33CCDA47D57}"/>
              </a:ext>
            </a:extLst>
          </p:cNvPr>
          <p:cNvSpPr/>
          <p:nvPr/>
        </p:nvSpPr>
        <p:spPr>
          <a:xfrm>
            <a:off x="71386" y="6631456"/>
            <a:ext cx="2053767" cy="215444"/>
          </a:xfrm>
          <a:prstGeom prst="rect">
            <a:avLst/>
          </a:prstGeom>
        </p:spPr>
        <p:txBody>
          <a:bodyPr wrap="none">
            <a:spAutoFit/>
          </a:bodyPr>
          <a:lstStyle/>
          <a:p>
            <a:r>
              <a:rPr lang="en-GB" sz="800" dirty="0">
                <a:hlinkClick r:id="rId4"/>
              </a:rPr>
              <a:t>https://safeshare.tv/x/CQsnabyOwyc</a:t>
            </a:r>
            <a:endParaRPr lang="en-GB" sz="800" dirty="0"/>
          </a:p>
        </p:txBody>
      </p:sp>
      <p:sp>
        <p:nvSpPr>
          <p:cNvPr id="17" name="Rectangle: Rounded Corners 33">
            <a:extLst>
              <a:ext uri="{FF2B5EF4-FFF2-40B4-BE49-F238E27FC236}">
                <a16:creationId xmlns:a16="http://schemas.microsoft.com/office/drawing/2014/main" xmlns="" id="{7EB7C92E-2561-41C0-B6DB-84FC293B1D5B}"/>
              </a:ext>
            </a:extLst>
          </p:cNvPr>
          <p:cNvSpPr/>
          <p:nvPr/>
        </p:nvSpPr>
        <p:spPr>
          <a:xfrm>
            <a:off x="4129789" y="5422931"/>
            <a:ext cx="4673601" cy="110722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It took Travis 18 months to recover from his injuries. He wondered whether</a:t>
            </a:r>
            <a:r>
              <a:rPr lang="en-GB" sz="1600" b="1" dirty="0">
                <a:solidFill>
                  <a:schemeClr val="tx1"/>
                </a:solidFill>
                <a:latin typeface="Century Gothic" panose="020B0502020202020204" pitchFamily="34" charset="0"/>
                <a:ea typeface="Century Gothic"/>
                <a:cs typeface="Century Gothic"/>
                <a:sym typeface="Century Gothic"/>
              </a:rPr>
              <a:t> </a:t>
            </a:r>
            <a:r>
              <a:rPr lang="en-GB" sz="1600" dirty="0">
                <a:solidFill>
                  <a:schemeClr val="tx1"/>
                </a:solidFill>
                <a:latin typeface="Century Gothic" panose="020B0502020202020204" pitchFamily="34" charset="0"/>
                <a:ea typeface="Century Gothic"/>
                <a:cs typeface="Century Gothic"/>
                <a:sym typeface="Century Gothic"/>
              </a:rPr>
              <a:t>this tragedy could have been prevented</a:t>
            </a:r>
            <a:r>
              <a:rPr lang="en-GB" sz="1600" b="1" dirty="0">
                <a:solidFill>
                  <a:schemeClr val="tx1"/>
                </a:solidFill>
                <a:latin typeface="Century Gothic" panose="020B0502020202020204" pitchFamily="34" charset="0"/>
                <a:ea typeface="Century Gothic"/>
                <a:cs typeface="Century Gothic"/>
                <a:sym typeface="Century Gothic"/>
              </a:rPr>
              <a:t> if the terrorist’s family and friends had spotted the signs.</a:t>
            </a:r>
          </a:p>
        </p:txBody>
      </p:sp>
      <p:sp>
        <p:nvSpPr>
          <p:cNvPr id="18" name="Google Shape;268;p12">
            <a:extLst>
              <a:ext uri="{FF2B5EF4-FFF2-40B4-BE49-F238E27FC236}">
                <a16:creationId xmlns:a16="http://schemas.microsoft.com/office/drawing/2014/main" xmlns="" id="{511E9514-4AC8-4A80-BFE0-5EBE62A217FF}"/>
              </a:ext>
            </a:extLst>
          </p:cNvPr>
          <p:cNvSpPr/>
          <p:nvPr/>
        </p:nvSpPr>
        <p:spPr>
          <a:xfrm>
            <a:off x="3957968" y="2431521"/>
            <a:ext cx="4845421" cy="2850492"/>
          </a:xfrm>
          <a:prstGeom prst="cloud">
            <a:avLst/>
          </a:prstGeom>
          <a:solidFill>
            <a:srgbClr val="97E8D7"/>
          </a:solidFill>
          <a:ln w="28575" cap="flat" cmpd="sng">
            <a:solidFill>
              <a:srgbClr val="AA32EA"/>
            </a:solidFill>
            <a:prstDash val="solid"/>
            <a:miter lim="800000"/>
            <a:headEnd type="none" w="sm" len="sm"/>
            <a:tailEnd type="none" w="sm" len="sm"/>
          </a:ln>
        </p:spPr>
        <p:txBody>
          <a:bodyPr spcFirstLastPara="1" wrap="square" lIns="0" tIns="45700" rIns="0" bIns="45700" anchor="ctr" anchorCtr="0">
            <a:noAutofit/>
          </a:bodyPr>
          <a:lstStyle/>
          <a:p>
            <a:pPr algn="ctr"/>
            <a:r>
              <a:rPr lang="en-GB" sz="1600" b="1" dirty="0">
                <a:latin typeface="Century Gothic" panose="020B0502020202020204" pitchFamily="34" charset="0"/>
                <a:ea typeface="Century Gothic"/>
                <a:cs typeface="Century Gothic"/>
                <a:sym typeface="Century Gothic"/>
              </a:rPr>
              <a:t>Video task (3-4 mins)</a:t>
            </a:r>
          </a:p>
          <a:p>
            <a:pPr algn="ctr"/>
            <a:r>
              <a:rPr lang="en-GB" sz="1600" dirty="0">
                <a:latin typeface="Century Gothic" panose="020B0502020202020204" pitchFamily="34" charset="0"/>
                <a:ea typeface="Century Gothic"/>
                <a:cs typeface="Century Gothic"/>
                <a:sym typeface="Century Gothic"/>
              </a:rPr>
              <a:t>Watch the video or read the summary below and discuss: </a:t>
            </a:r>
          </a:p>
          <a:p>
            <a:pPr algn="ctr"/>
            <a:r>
              <a:rPr lang="en-GB" sz="1600" dirty="0">
                <a:latin typeface="Century Gothic" panose="020B0502020202020204" pitchFamily="34" charset="0"/>
                <a:ea typeface="Century Gothic"/>
                <a:cs typeface="Century Gothic"/>
                <a:sym typeface="Century Gothic"/>
              </a:rPr>
              <a:t>What would you do if you thought one of your friends was being drawn into extremism? Would you know what to look out for? </a:t>
            </a:r>
          </a:p>
        </p:txBody>
      </p:sp>
      <p:pic>
        <p:nvPicPr>
          <p:cNvPr id="19" name="Picture 18" descr="A close up of a sign&#10;&#10;Description automatically generated">
            <a:hlinkClick r:id="rId6"/>
            <a:extLst>
              <a:ext uri="{FF2B5EF4-FFF2-40B4-BE49-F238E27FC236}">
                <a16:creationId xmlns:a16="http://schemas.microsoft.com/office/drawing/2014/main" xmlns="" id="{A72DC956-6964-4158-ADB6-259A1A159229}"/>
              </a:ext>
            </a:extLst>
          </p:cNvPr>
          <p:cNvPicPr>
            <a:picLocks noChangeAspect="1"/>
          </p:cNvPicPr>
          <p:nvPr/>
        </p:nvPicPr>
        <p:blipFill>
          <a:blip r:embed="rId7"/>
          <a:stretch>
            <a:fillRect/>
          </a:stretch>
        </p:blipFill>
        <p:spPr>
          <a:xfrm>
            <a:off x="8197426" y="4938740"/>
            <a:ext cx="605963" cy="569013"/>
          </a:xfrm>
          <a:prstGeom prst="roundRect">
            <a:avLst/>
          </a:prstGeom>
        </p:spPr>
      </p:pic>
      <p:sp>
        <p:nvSpPr>
          <p:cNvPr id="20" name="Rectangle: Rounded Corners 33">
            <a:extLst>
              <a:ext uri="{FF2B5EF4-FFF2-40B4-BE49-F238E27FC236}">
                <a16:creationId xmlns:a16="http://schemas.microsoft.com/office/drawing/2014/main" xmlns="" id="{381FEE2E-3DFD-44E2-9A90-DF843B98D31C}"/>
              </a:ext>
            </a:extLst>
          </p:cNvPr>
          <p:cNvSpPr/>
          <p:nvPr/>
        </p:nvSpPr>
        <p:spPr>
          <a:xfrm>
            <a:off x="360490" y="5022264"/>
            <a:ext cx="3470386" cy="569013"/>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Travis</a:t>
            </a:r>
            <a:r>
              <a:rPr lang="en-GB" sz="1600" dirty="0">
                <a:solidFill>
                  <a:schemeClr val="tx1"/>
                </a:solidFill>
              </a:rPr>
              <a:t> was one of the people injured that day. </a:t>
            </a:r>
            <a:endParaRPr lang="en-GB" sz="1600" b="1" dirty="0">
              <a:solidFill>
                <a:schemeClr val="tx1"/>
              </a:solidFill>
              <a:latin typeface="Century Gothic" panose="020B0502020202020204" pitchFamily="34" charset="0"/>
              <a:ea typeface="Century Gothic"/>
              <a:cs typeface="Century Gothic"/>
              <a:sym typeface="Century Gothic"/>
            </a:endParaRPr>
          </a:p>
        </p:txBody>
      </p:sp>
    </p:spTree>
    <p:extLst>
      <p:ext uri="{BB962C8B-B14F-4D97-AF65-F5344CB8AC3E}">
        <p14:creationId xmlns:p14="http://schemas.microsoft.com/office/powerpoint/2010/main" val="2361599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par>
                                <p:cTn id="25" presetID="10"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8"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Rounded Corners 33">
            <a:extLst>
              <a:ext uri="{FF2B5EF4-FFF2-40B4-BE49-F238E27FC236}">
                <a16:creationId xmlns:a16="http://schemas.microsoft.com/office/drawing/2014/main" xmlns="" id="{E8EECEEA-6703-4525-A437-98E327EAAF81}"/>
              </a:ext>
            </a:extLst>
          </p:cNvPr>
          <p:cNvSpPr/>
          <p:nvPr/>
        </p:nvSpPr>
        <p:spPr>
          <a:xfrm>
            <a:off x="332908" y="769726"/>
            <a:ext cx="5066886" cy="123013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Extremist groups also tell stories which are </a:t>
            </a:r>
            <a:r>
              <a:rPr lang="en-GB" sz="1600" b="1" dirty="0">
                <a:solidFill>
                  <a:schemeClr val="tx1"/>
                </a:solidFill>
                <a:latin typeface="Century Gothic" panose="020B0502020202020204" pitchFamily="34" charset="0"/>
                <a:ea typeface="Century Gothic"/>
                <a:cs typeface="Century Gothic"/>
                <a:sym typeface="Century Gothic"/>
              </a:rPr>
              <a:t>personalised</a:t>
            </a:r>
            <a:r>
              <a:rPr lang="en-GB" sz="1600" dirty="0">
                <a:solidFill>
                  <a:schemeClr val="tx1"/>
                </a:solidFill>
                <a:latin typeface="Century Gothic" panose="020B0502020202020204" pitchFamily="34" charset="0"/>
                <a:ea typeface="Century Gothic"/>
                <a:cs typeface="Century Gothic"/>
                <a:sym typeface="Century Gothic"/>
              </a:rPr>
              <a:t> to make the listeners feel certain emotions. The stories may be based on true events, exaggerated or completely made up.</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8" name="Shape 114">
            <a:extLst>
              <a:ext uri="{FF2B5EF4-FFF2-40B4-BE49-F238E27FC236}">
                <a16:creationId xmlns:a16="http://schemas.microsoft.com/office/drawing/2014/main" xmlns=""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xmlns=""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8" name="Shape 114">
            <a:extLst>
              <a:ext uri="{FF2B5EF4-FFF2-40B4-BE49-F238E27FC236}">
                <a16:creationId xmlns:a16="http://schemas.microsoft.com/office/drawing/2014/main" xmlns="" id="{246E5A88-F55F-40A4-9A3D-6FDA09238AF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latin typeface="Century Gothic" panose="020B0502020202020204" pitchFamily="34" charset="0"/>
                <a:ea typeface="Lato"/>
                <a:cs typeface="Lato"/>
                <a:sym typeface="Lato"/>
              </a:rPr>
              <a:t>The other side of the story</a:t>
            </a:r>
            <a:endParaRPr lang="en-GB" sz="2800" b="1" dirty="0">
              <a:solidFill>
                <a:schemeClr val="tx1"/>
              </a:solidFill>
              <a:latin typeface="Century Gothic" panose="020B0502020202020204" pitchFamily="34" charset="0"/>
              <a:ea typeface="Lato"/>
              <a:cs typeface="Lato"/>
              <a:sym typeface="Lato"/>
            </a:endParaRPr>
          </a:p>
        </p:txBody>
      </p:sp>
      <p:sp>
        <p:nvSpPr>
          <p:cNvPr id="20" name="Pentagon 20">
            <a:extLst>
              <a:ext uri="{FF2B5EF4-FFF2-40B4-BE49-F238E27FC236}">
                <a16:creationId xmlns:a16="http://schemas.microsoft.com/office/drawing/2014/main" xmlns="" id="{0C9CA8BC-4948-473F-A553-73E71828F5EE}"/>
              </a:ext>
            </a:extLst>
          </p:cNvPr>
          <p:cNvSpPr/>
          <p:nvPr/>
        </p:nvSpPr>
        <p:spPr>
          <a:xfrm>
            <a:off x="37911" y="181055"/>
            <a:ext cx="758663" cy="537433"/>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5</a:t>
            </a:r>
          </a:p>
        </p:txBody>
      </p:sp>
      <p:sp>
        <p:nvSpPr>
          <p:cNvPr id="14" name="Speech Bubble: Rectangle with Corners Rounded 13">
            <a:extLst>
              <a:ext uri="{FF2B5EF4-FFF2-40B4-BE49-F238E27FC236}">
                <a16:creationId xmlns:a16="http://schemas.microsoft.com/office/drawing/2014/main" xmlns="" id="{8C657712-8507-470E-9EDE-B11862C8E913}"/>
              </a:ext>
            </a:extLst>
          </p:cNvPr>
          <p:cNvSpPr/>
          <p:nvPr/>
        </p:nvSpPr>
        <p:spPr>
          <a:xfrm>
            <a:off x="3133934" y="2214722"/>
            <a:ext cx="2700000" cy="745735"/>
          </a:xfrm>
          <a:prstGeom prst="wedgeRoundRectCallout">
            <a:avLst>
              <a:gd name="adj1" fmla="val -20833"/>
              <a:gd name="adj2" fmla="val 72613"/>
              <a:gd name="adj3" fmla="val 16667"/>
            </a:avLst>
          </a:prstGeom>
          <a:solidFill>
            <a:schemeClr val="accent3"/>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“It’s time to get revenge for what they’ve done.”</a:t>
            </a:r>
          </a:p>
        </p:txBody>
      </p:sp>
      <p:sp>
        <p:nvSpPr>
          <p:cNvPr id="25" name="Speech Bubble: Rectangle with Corners Rounded 24">
            <a:extLst>
              <a:ext uri="{FF2B5EF4-FFF2-40B4-BE49-F238E27FC236}">
                <a16:creationId xmlns:a16="http://schemas.microsoft.com/office/drawing/2014/main" xmlns="" id="{B55E81BA-15C2-3941-B572-2CA679D40DC6}"/>
              </a:ext>
            </a:extLst>
          </p:cNvPr>
          <p:cNvSpPr/>
          <p:nvPr/>
        </p:nvSpPr>
        <p:spPr>
          <a:xfrm>
            <a:off x="242044" y="2660673"/>
            <a:ext cx="2700000" cy="745735"/>
          </a:xfrm>
          <a:prstGeom prst="wedgeRoundRectCallout">
            <a:avLst>
              <a:gd name="adj1" fmla="val -21236"/>
              <a:gd name="adj2" fmla="val 74178"/>
              <a:gd name="adj3" fmla="val 16667"/>
            </a:avLst>
          </a:prstGeom>
          <a:solidFill>
            <a:schemeClr val="bg1">
              <a:lumMod val="95000"/>
            </a:schemeClr>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“Life will be better without them.”</a:t>
            </a:r>
          </a:p>
        </p:txBody>
      </p:sp>
      <p:sp>
        <p:nvSpPr>
          <p:cNvPr id="29" name="Speech Bubble: Rectangle with Corners Rounded 28">
            <a:extLst>
              <a:ext uri="{FF2B5EF4-FFF2-40B4-BE49-F238E27FC236}">
                <a16:creationId xmlns:a16="http://schemas.microsoft.com/office/drawing/2014/main" xmlns="" id="{A7AEA4F5-A2A2-B84E-B604-ED46A09338C6}"/>
              </a:ext>
            </a:extLst>
          </p:cNvPr>
          <p:cNvSpPr/>
          <p:nvPr/>
        </p:nvSpPr>
        <p:spPr>
          <a:xfrm>
            <a:off x="3169032" y="3236181"/>
            <a:ext cx="2700000" cy="745735"/>
          </a:xfrm>
          <a:prstGeom prst="wedgeRoundRectCallout">
            <a:avLst>
              <a:gd name="adj1" fmla="val 29094"/>
              <a:gd name="adj2" fmla="val 73877"/>
              <a:gd name="adj3" fmla="val 16667"/>
            </a:avLst>
          </a:prstGeom>
          <a:solidFill>
            <a:schemeClr val="bg1">
              <a:lumMod val="95000"/>
            </a:schemeClr>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“No one is listening, we have to take action.”</a:t>
            </a:r>
          </a:p>
        </p:txBody>
      </p:sp>
      <p:sp>
        <p:nvSpPr>
          <p:cNvPr id="19" name="Speech Bubble: Rectangle with Corners Rounded 18">
            <a:extLst>
              <a:ext uri="{FF2B5EF4-FFF2-40B4-BE49-F238E27FC236}">
                <a16:creationId xmlns:a16="http://schemas.microsoft.com/office/drawing/2014/main" xmlns="" id="{D080EA83-3753-43FB-88A5-7F35EF038D9E}"/>
              </a:ext>
            </a:extLst>
          </p:cNvPr>
          <p:cNvSpPr/>
          <p:nvPr/>
        </p:nvSpPr>
        <p:spPr>
          <a:xfrm>
            <a:off x="3150347" y="4242314"/>
            <a:ext cx="2700000" cy="745735"/>
          </a:xfrm>
          <a:prstGeom prst="wedgeRoundRectCallout">
            <a:avLst>
              <a:gd name="adj1" fmla="val -19785"/>
              <a:gd name="adj2" fmla="val 77669"/>
              <a:gd name="adj3" fmla="val 16667"/>
            </a:avLst>
          </a:prstGeom>
          <a:solidFill>
            <a:schemeClr val="accent1"/>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“We know how you feel.”</a:t>
            </a:r>
          </a:p>
        </p:txBody>
      </p:sp>
      <p:sp>
        <p:nvSpPr>
          <p:cNvPr id="21" name="Speech Bubble: Rectangle with Corners Rounded 20">
            <a:extLst>
              <a:ext uri="{FF2B5EF4-FFF2-40B4-BE49-F238E27FC236}">
                <a16:creationId xmlns:a16="http://schemas.microsoft.com/office/drawing/2014/main" xmlns="" id="{E8F35553-7ACD-4322-818E-92F31CF9F418}"/>
              </a:ext>
            </a:extLst>
          </p:cNvPr>
          <p:cNvSpPr/>
          <p:nvPr/>
        </p:nvSpPr>
        <p:spPr>
          <a:xfrm>
            <a:off x="6035231" y="3797225"/>
            <a:ext cx="2700000" cy="745735"/>
          </a:xfrm>
          <a:prstGeom prst="wedgeRoundRectCallout">
            <a:avLst>
              <a:gd name="adj1" fmla="val 26301"/>
              <a:gd name="adj2" fmla="val 71349"/>
              <a:gd name="adj3" fmla="val 16667"/>
            </a:avLst>
          </a:prstGeom>
          <a:solidFill>
            <a:schemeClr val="bg1">
              <a:lumMod val="95000"/>
            </a:schemeClr>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“They are to blame.”</a:t>
            </a:r>
          </a:p>
        </p:txBody>
      </p:sp>
      <p:sp>
        <p:nvSpPr>
          <p:cNvPr id="22" name="Speech Bubble: Rectangle with Corners Rounded 21">
            <a:extLst>
              <a:ext uri="{FF2B5EF4-FFF2-40B4-BE49-F238E27FC236}">
                <a16:creationId xmlns:a16="http://schemas.microsoft.com/office/drawing/2014/main" xmlns="" id="{0A582832-B7F1-4B89-9FF8-62015F38F1D7}"/>
              </a:ext>
            </a:extLst>
          </p:cNvPr>
          <p:cNvSpPr/>
          <p:nvPr/>
        </p:nvSpPr>
        <p:spPr>
          <a:xfrm>
            <a:off x="274680" y="3797225"/>
            <a:ext cx="2700000" cy="745735"/>
          </a:xfrm>
          <a:prstGeom prst="wedgeRoundRectCallout">
            <a:avLst>
              <a:gd name="adj1" fmla="val -20484"/>
              <a:gd name="adj2" fmla="val 76405"/>
              <a:gd name="adj3" fmla="val 16667"/>
            </a:avLst>
          </a:prstGeom>
          <a:solidFill>
            <a:schemeClr val="accent3"/>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“We have to defend ourselves.”</a:t>
            </a:r>
          </a:p>
        </p:txBody>
      </p:sp>
      <p:sp>
        <p:nvSpPr>
          <p:cNvPr id="23" name="Speech Bubble: Rectangle with Corners Rounded 22">
            <a:extLst>
              <a:ext uri="{FF2B5EF4-FFF2-40B4-BE49-F238E27FC236}">
                <a16:creationId xmlns:a16="http://schemas.microsoft.com/office/drawing/2014/main" xmlns="" id="{C2F71A02-AF39-4F02-AB7E-9F44D0716940}"/>
              </a:ext>
            </a:extLst>
          </p:cNvPr>
          <p:cNvSpPr/>
          <p:nvPr/>
        </p:nvSpPr>
        <p:spPr>
          <a:xfrm>
            <a:off x="6035231" y="2660673"/>
            <a:ext cx="2700000" cy="745735"/>
          </a:xfrm>
          <a:prstGeom prst="wedgeRoundRectCallout">
            <a:avLst>
              <a:gd name="adj1" fmla="val 25254"/>
              <a:gd name="adj2" fmla="val 80197"/>
              <a:gd name="adj3" fmla="val 16667"/>
            </a:avLst>
          </a:prstGeom>
          <a:solidFill>
            <a:schemeClr val="accent1"/>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b="1" dirty="0">
                <a:solidFill>
                  <a:schemeClr val="tx1"/>
                </a:solidFill>
                <a:latin typeface="Century Gothic" panose="020B0502020202020204" pitchFamily="34" charset="0"/>
              </a:rPr>
              <a:t>“We need people like you.”</a:t>
            </a:r>
          </a:p>
        </p:txBody>
      </p:sp>
      <p:sp>
        <p:nvSpPr>
          <p:cNvPr id="24" name="Rectangle: Rounded Corners 23">
            <a:extLst>
              <a:ext uri="{FF2B5EF4-FFF2-40B4-BE49-F238E27FC236}">
                <a16:creationId xmlns:a16="http://schemas.microsoft.com/office/drawing/2014/main" xmlns="" id="{AFE20A2C-8515-47C3-B2F3-132CA65A2CE0}"/>
              </a:ext>
            </a:extLst>
          </p:cNvPr>
          <p:cNvSpPr/>
          <p:nvPr/>
        </p:nvSpPr>
        <p:spPr>
          <a:xfrm>
            <a:off x="1577897" y="6134211"/>
            <a:ext cx="993104" cy="364582"/>
          </a:xfrm>
          <a:prstGeom prst="roundRect">
            <a:avLst/>
          </a:prstGeom>
          <a:solidFill>
            <a:schemeClr val="accent2"/>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Proud</a:t>
            </a:r>
          </a:p>
        </p:txBody>
      </p:sp>
      <p:sp>
        <p:nvSpPr>
          <p:cNvPr id="26" name="Rectangle: Rounded Corners 25">
            <a:extLst>
              <a:ext uri="{FF2B5EF4-FFF2-40B4-BE49-F238E27FC236}">
                <a16:creationId xmlns:a16="http://schemas.microsoft.com/office/drawing/2014/main" xmlns="" id="{347F6A0C-23E2-453F-9184-091815407A36}"/>
              </a:ext>
            </a:extLst>
          </p:cNvPr>
          <p:cNvSpPr/>
          <p:nvPr/>
        </p:nvSpPr>
        <p:spPr>
          <a:xfrm>
            <a:off x="272343" y="5368225"/>
            <a:ext cx="993104" cy="364582"/>
          </a:xfrm>
          <a:prstGeom prst="roundRect">
            <a:avLst/>
          </a:prstGeom>
          <a:solidFill>
            <a:schemeClr val="accent2"/>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Angry</a:t>
            </a:r>
          </a:p>
        </p:txBody>
      </p:sp>
      <p:sp>
        <p:nvSpPr>
          <p:cNvPr id="27" name="Rectangle: Rounded Corners 26">
            <a:extLst>
              <a:ext uri="{FF2B5EF4-FFF2-40B4-BE49-F238E27FC236}">
                <a16:creationId xmlns:a16="http://schemas.microsoft.com/office/drawing/2014/main" xmlns="" id="{72C1BCB3-9F49-4529-B211-08F695F59476}"/>
              </a:ext>
            </a:extLst>
          </p:cNvPr>
          <p:cNvSpPr/>
          <p:nvPr/>
        </p:nvSpPr>
        <p:spPr>
          <a:xfrm>
            <a:off x="2883451" y="5368225"/>
            <a:ext cx="993104" cy="364582"/>
          </a:xfrm>
          <a:prstGeom prst="roundRect">
            <a:avLst/>
          </a:prstGeom>
          <a:solidFill>
            <a:schemeClr val="accent2"/>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Afraid</a:t>
            </a:r>
          </a:p>
        </p:txBody>
      </p:sp>
      <p:sp>
        <p:nvSpPr>
          <p:cNvPr id="33" name="Rectangle: Rounded Corners 32">
            <a:extLst>
              <a:ext uri="{FF2B5EF4-FFF2-40B4-BE49-F238E27FC236}">
                <a16:creationId xmlns:a16="http://schemas.microsoft.com/office/drawing/2014/main" xmlns="" id="{36566D16-9695-455C-9336-A43E86F282B5}"/>
              </a:ext>
            </a:extLst>
          </p:cNvPr>
          <p:cNvSpPr/>
          <p:nvPr/>
        </p:nvSpPr>
        <p:spPr>
          <a:xfrm>
            <a:off x="4189005" y="6134211"/>
            <a:ext cx="993104" cy="364582"/>
          </a:xfrm>
          <a:prstGeom prst="roundRect">
            <a:avLst/>
          </a:prstGeom>
          <a:solidFill>
            <a:schemeClr val="accent2"/>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Hopeful</a:t>
            </a:r>
          </a:p>
        </p:txBody>
      </p:sp>
      <p:sp>
        <p:nvSpPr>
          <p:cNvPr id="35" name="Rectangle: Rounded Corners 34">
            <a:extLst>
              <a:ext uri="{FF2B5EF4-FFF2-40B4-BE49-F238E27FC236}">
                <a16:creationId xmlns:a16="http://schemas.microsoft.com/office/drawing/2014/main" xmlns="" id="{2AF681F8-F7C6-4C88-B331-A1F708E95286}"/>
              </a:ext>
            </a:extLst>
          </p:cNvPr>
          <p:cNvSpPr/>
          <p:nvPr/>
        </p:nvSpPr>
        <p:spPr>
          <a:xfrm>
            <a:off x="6952515" y="6178431"/>
            <a:ext cx="993104" cy="364582"/>
          </a:xfrm>
          <a:prstGeom prst="roundRect">
            <a:avLst/>
          </a:prstGeom>
          <a:solidFill>
            <a:schemeClr val="accent2"/>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Valued</a:t>
            </a:r>
          </a:p>
        </p:txBody>
      </p:sp>
      <p:sp>
        <p:nvSpPr>
          <p:cNvPr id="36" name="Google Shape;268;p12">
            <a:extLst>
              <a:ext uri="{FF2B5EF4-FFF2-40B4-BE49-F238E27FC236}">
                <a16:creationId xmlns:a16="http://schemas.microsoft.com/office/drawing/2014/main" xmlns="" id="{3744C332-9626-4A3F-A2BB-896BB8FA32F4}"/>
              </a:ext>
            </a:extLst>
          </p:cNvPr>
          <p:cNvSpPr/>
          <p:nvPr/>
        </p:nvSpPr>
        <p:spPr>
          <a:xfrm>
            <a:off x="5495487" y="497278"/>
            <a:ext cx="3406469" cy="1832661"/>
          </a:xfrm>
          <a:prstGeom prst="cloud">
            <a:avLst/>
          </a:prstGeom>
          <a:solidFill>
            <a:srgbClr val="97E8D7"/>
          </a:solidFill>
          <a:ln w="28575" cap="flat" cmpd="sng">
            <a:solidFill>
              <a:srgbClr val="AA32EA"/>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dirty="0">
                <a:latin typeface="Century Gothic"/>
                <a:sym typeface="Century Gothic"/>
              </a:rPr>
              <a:t>Family chat (4-6 mins) </a:t>
            </a:r>
          </a:p>
          <a:p>
            <a:pPr marL="0" marR="0" lvl="0" indent="0" algn="ctr" rtl="0">
              <a:spcBef>
                <a:spcPts val="0"/>
              </a:spcBef>
              <a:spcAft>
                <a:spcPts val="0"/>
              </a:spcAft>
              <a:buNone/>
            </a:pPr>
            <a:r>
              <a:rPr lang="en-GB" sz="1600" dirty="0">
                <a:latin typeface="Century Gothic"/>
                <a:sym typeface="Century Gothic"/>
              </a:rPr>
              <a:t>What are these statements trying to make you feel?</a:t>
            </a:r>
          </a:p>
        </p:txBody>
      </p:sp>
      <p:pic>
        <p:nvPicPr>
          <p:cNvPr id="3" name="Picture 2">
            <a:extLst>
              <a:ext uri="{FF2B5EF4-FFF2-40B4-BE49-F238E27FC236}">
                <a16:creationId xmlns:a16="http://schemas.microsoft.com/office/drawing/2014/main" xmlns="" id="{042B3DCD-B92C-491A-8860-27FFEA372598}"/>
              </a:ext>
            </a:extLst>
          </p:cNvPr>
          <p:cNvPicPr>
            <a:picLocks noChangeAspect="1"/>
          </p:cNvPicPr>
          <p:nvPr/>
        </p:nvPicPr>
        <p:blipFill>
          <a:blip r:embed="rId3"/>
          <a:stretch>
            <a:fillRect/>
          </a:stretch>
        </p:blipFill>
        <p:spPr>
          <a:xfrm>
            <a:off x="7056308" y="5329985"/>
            <a:ext cx="708044" cy="765675"/>
          </a:xfrm>
          <a:prstGeom prst="rect">
            <a:avLst/>
          </a:prstGeom>
        </p:spPr>
      </p:pic>
      <p:pic>
        <p:nvPicPr>
          <p:cNvPr id="5" name="Picture 4">
            <a:extLst>
              <a:ext uri="{FF2B5EF4-FFF2-40B4-BE49-F238E27FC236}">
                <a16:creationId xmlns:a16="http://schemas.microsoft.com/office/drawing/2014/main" xmlns="" id="{1197D70A-A397-4D2C-8019-AECD93C97E60}"/>
              </a:ext>
            </a:extLst>
          </p:cNvPr>
          <p:cNvPicPr>
            <a:picLocks noChangeAspect="1"/>
          </p:cNvPicPr>
          <p:nvPr/>
        </p:nvPicPr>
        <p:blipFill>
          <a:blip r:embed="rId4"/>
          <a:stretch>
            <a:fillRect/>
          </a:stretch>
        </p:blipFill>
        <p:spPr>
          <a:xfrm>
            <a:off x="1752491" y="5368225"/>
            <a:ext cx="660236" cy="644327"/>
          </a:xfrm>
          <a:prstGeom prst="rect">
            <a:avLst/>
          </a:prstGeom>
        </p:spPr>
      </p:pic>
      <p:pic>
        <p:nvPicPr>
          <p:cNvPr id="6" name="Picture 5">
            <a:extLst>
              <a:ext uri="{FF2B5EF4-FFF2-40B4-BE49-F238E27FC236}">
                <a16:creationId xmlns:a16="http://schemas.microsoft.com/office/drawing/2014/main" xmlns="" id="{52AA2E3F-D88F-45E8-8E33-E19EAC765FC9}"/>
              </a:ext>
            </a:extLst>
          </p:cNvPr>
          <p:cNvPicPr>
            <a:picLocks noChangeAspect="1"/>
          </p:cNvPicPr>
          <p:nvPr/>
        </p:nvPicPr>
        <p:blipFill>
          <a:blip r:embed="rId5"/>
          <a:stretch>
            <a:fillRect/>
          </a:stretch>
        </p:blipFill>
        <p:spPr>
          <a:xfrm>
            <a:off x="5595661" y="5868841"/>
            <a:ext cx="773909" cy="666879"/>
          </a:xfrm>
          <a:prstGeom prst="rect">
            <a:avLst/>
          </a:prstGeom>
        </p:spPr>
      </p:pic>
      <p:pic>
        <p:nvPicPr>
          <p:cNvPr id="9" name="Picture 8">
            <a:extLst>
              <a:ext uri="{FF2B5EF4-FFF2-40B4-BE49-F238E27FC236}">
                <a16:creationId xmlns:a16="http://schemas.microsoft.com/office/drawing/2014/main" xmlns="" id="{A1B70899-694E-4AC8-A95A-DBDCE3070068}"/>
              </a:ext>
            </a:extLst>
          </p:cNvPr>
          <p:cNvPicPr>
            <a:picLocks noChangeAspect="1"/>
          </p:cNvPicPr>
          <p:nvPr/>
        </p:nvPicPr>
        <p:blipFill>
          <a:blip r:embed="rId6"/>
          <a:stretch>
            <a:fillRect/>
          </a:stretch>
        </p:blipFill>
        <p:spPr>
          <a:xfrm>
            <a:off x="3014881" y="5917300"/>
            <a:ext cx="683345" cy="625713"/>
          </a:xfrm>
          <a:prstGeom prst="rect">
            <a:avLst/>
          </a:prstGeom>
        </p:spPr>
      </p:pic>
      <p:pic>
        <p:nvPicPr>
          <p:cNvPr id="13" name="Picture 12">
            <a:extLst>
              <a:ext uri="{FF2B5EF4-FFF2-40B4-BE49-F238E27FC236}">
                <a16:creationId xmlns:a16="http://schemas.microsoft.com/office/drawing/2014/main" xmlns="" id="{790834E1-5C02-4356-9895-033782FB2DAE}"/>
              </a:ext>
            </a:extLst>
          </p:cNvPr>
          <p:cNvPicPr>
            <a:picLocks noChangeAspect="1"/>
          </p:cNvPicPr>
          <p:nvPr/>
        </p:nvPicPr>
        <p:blipFill>
          <a:blip r:embed="rId7"/>
          <a:stretch>
            <a:fillRect/>
          </a:stretch>
        </p:blipFill>
        <p:spPr>
          <a:xfrm>
            <a:off x="4347577" y="5368225"/>
            <a:ext cx="676179" cy="647405"/>
          </a:xfrm>
          <a:prstGeom prst="rect">
            <a:avLst/>
          </a:prstGeom>
        </p:spPr>
      </p:pic>
      <p:sp>
        <p:nvSpPr>
          <p:cNvPr id="51" name="Rectangle: Rounded Corners 50">
            <a:extLst>
              <a:ext uri="{FF2B5EF4-FFF2-40B4-BE49-F238E27FC236}">
                <a16:creationId xmlns:a16="http://schemas.microsoft.com/office/drawing/2014/main" xmlns="" id="{00623651-0827-45AA-AE3D-7223844F6138}"/>
              </a:ext>
            </a:extLst>
          </p:cNvPr>
          <p:cNvSpPr/>
          <p:nvPr/>
        </p:nvSpPr>
        <p:spPr>
          <a:xfrm>
            <a:off x="5494559" y="5399168"/>
            <a:ext cx="1145504" cy="364582"/>
          </a:xfrm>
          <a:prstGeom prst="roundRect">
            <a:avLst/>
          </a:prstGeom>
          <a:solidFill>
            <a:schemeClr val="accent2"/>
          </a:solidFill>
          <a:ln w="28575">
            <a:solidFill>
              <a:srgbClr val="AA32E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tx1"/>
                </a:solidFill>
                <a:latin typeface="Century Gothic" panose="020B0502020202020204" pitchFamily="34" charset="0"/>
              </a:rPr>
              <a:t>Victimised</a:t>
            </a:r>
          </a:p>
        </p:txBody>
      </p:sp>
      <p:pic>
        <p:nvPicPr>
          <p:cNvPr id="53" name="Picture 52">
            <a:extLst>
              <a:ext uri="{FF2B5EF4-FFF2-40B4-BE49-F238E27FC236}">
                <a16:creationId xmlns:a16="http://schemas.microsoft.com/office/drawing/2014/main" xmlns="" id="{BA445F6A-B4CB-4C6E-8F69-5579DAE76B4A}"/>
              </a:ext>
            </a:extLst>
          </p:cNvPr>
          <p:cNvPicPr>
            <a:picLocks noChangeAspect="1"/>
          </p:cNvPicPr>
          <p:nvPr/>
        </p:nvPicPr>
        <p:blipFill>
          <a:blip r:embed="rId8"/>
          <a:stretch>
            <a:fillRect/>
          </a:stretch>
        </p:blipFill>
        <p:spPr>
          <a:xfrm>
            <a:off x="352195" y="5873620"/>
            <a:ext cx="699811" cy="617480"/>
          </a:xfrm>
          <a:prstGeom prst="rect">
            <a:avLst/>
          </a:prstGeom>
        </p:spPr>
      </p:pic>
      <p:pic>
        <p:nvPicPr>
          <p:cNvPr id="28" name="Picture 27" descr="A close up of a sign&#10;&#10;Description automatically generated">
            <a:hlinkClick r:id="rId9"/>
            <a:extLst>
              <a:ext uri="{FF2B5EF4-FFF2-40B4-BE49-F238E27FC236}">
                <a16:creationId xmlns:a16="http://schemas.microsoft.com/office/drawing/2014/main" xmlns="" id="{DB2D5C2F-E234-4D41-9451-0EA35D28728B}"/>
              </a:ext>
            </a:extLst>
          </p:cNvPr>
          <p:cNvPicPr>
            <a:picLocks noChangeAspect="1"/>
          </p:cNvPicPr>
          <p:nvPr/>
        </p:nvPicPr>
        <p:blipFill>
          <a:blip r:embed="rId10"/>
          <a:stretch>
            <a:fillRect/>
          </a:stretch>
        </p:blipFill>
        <p:spPr>
          <a:xfrm>
            <a:off x="8107795" y="5797278"/>
            <a:ext cx="794161" cy="745735"/>
          </a:xfrm>
          <a:prstGeom prst="roundRect">
            <a:avLst/>
          </a:prstGeom>
        </p:spPr>
      </p:pic>
    </p:spTree>
    <p:extLst>
      <p:ext uri="{BB962C8B-B14F-4D97-AF65-F5344CB8AC3E}">
        <p14:creationId xmlns:p14="http://schemas.microsoft.com/office/powerpoint/2010/main" val="48904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5" grpId="0" animBg="1"/>
      <p:bldP spid="29" grpId="0" animBg="1"/>
      <p:bldP spid="19" grpId="0" animBg="1"/>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hollyoaks&quot;">
            <a:extLst>
              <a:ext uri="{FF2B5EF4-FFF2-40B4-BE49-F238E27FC236}">
                <a16:creationId xmlns:a16="http://schemas.microsoft.com/office/drawing/2014/main" xmlns="" id="{8786E251-89DF-4BEA-BD7E-4B1449E69A45}"/>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a:stretch/>
        </p:blipFill>
        <p:spPr bwMode="auto">
          <a:xfrm>
            <a:off x="4962975" y="1360205"/>
            <a:ext cx="3814998" cy="25416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xmlns="" id="{E7E2EDFA-37CF-40FA-913F-7B1E726F5074}"/>
              </a:ext>
            </a:extLst>
          </p:cNvPr>
          <p:cNvPicPr>
            <a:picLocks noChangeAspect="1"/>
          </p:cNvPicPr>
          <p:nvPr/>
        </p:nvPicPr>
        <p:blipFill>
          <a:blip r:embed="rId4"/>
          <a:stretch>
            <a:fillRect/>
          </a:stretch>
        </p:blipFill>
        <p:spPr>
          <a:xfrm>
            <a:off x="4995476" y="1382014"/>
            <a:ext cx="3749997" cy="2497982"/>
          </a:xfrm>
          <a:prstGeom prst="rect">
            <a:avLst/>
          </a:prstGeom>
        </p:spPr>
      </p:pic>
      <p:pic>
        <p:nvPicPr>
          <p:cNvPr id="1026" name="Picture 2" descr="Related image">
            <a:extLst>
              <a:ext uri="{FF2B5EF4-FFF2-40B4-BE49-F238E27FC236}">
                <a16:creationId xmlns:a16="http://schemas.microsoft.com/office/drawing/2014/main" xmlns="" id="{0CEB8CA0-94FA-40C1-8D9F-6588229A9724}"/>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4982297" y="1373235"/>
            <a:ext cx="3776355" cy="25155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83320B6E-FBDB-4214-A7B7-7A22ED201AD8}"/>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4982296" y="1373236"/>
            <a:ext cx="3776356" cy="2515539"/>
          </a:xfrm>
          <a:prstGeom prst="rect">
            <a:avLst/>
          </a:prstGeom>
        </p:spPr>
      </p:pic>
      <p:sp>
        <p:nvSpPr>
          <p:cNvPr id="4" name="Rectangle: Rounded Corners 3">
            <a:extLst>
              <a:ext uri="{FF2B5EF4-FFF2-40B4-BE49-F238E27FC236}">
                <a16:creationId xmlns:a16="http://schemas.microsoft.com/office/drawing/2014/main" xmlns="" id="{F47F9520-7FEF-4BC6-97EA-8399C49DA3B2}"/>
              </a:ext>
            </a:extLst>
          </p:cNvPr>
          <p:cNvSpPr/>
          <p:nvPr/>
        </p:nvSpPr>
        <p:spPr>
          <a:xfrm>
            <a:off x="251321" y="1380058"/>
            <a:ext cx="4558185" cy="582288"/>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Ste’s sister died </a:t>
            </a:r>
            <a:r>
              <a:rPr lang="en-GB" sz="1600" dirty="0">
                <a:solidFill>
                  <a:schemeClr val="tx1"/>
                </a:solidFill>
              </a:rPr>
              <a:t>in a terrible accident, which left him upset and angry.</a:t>
            </a:r>
          </a:p>
        </p:txBody>
      </p:sp>
      <p:sp>
        <p:nvSpPr>
          <p:cNvPr id="9" name="Rectangle: Rounded Corners 8">
            <a:extLst>
              <a:ext uri="{FF2B5EF4-FFF2-40B4-BE49-F238E27FC236}">
                <a16:creationId xmlns:a16="http://schemas.microsoft.com/office/drawing/2014/main" xmlns="" id="{A6B951A0-5246-473B-B2AB-43B557785B91}"/>
              </a:ext>
            </a:extLst>
          </p:cNvPr>
          <p:cNvSpPr/>
          <p:nvPr/>
        </p:nvSpPr>
        <p:spPr>
          <a:xfrm>
            <a:off x="251321" y="2071389"/>
            <a:ext cx="4558185" cy="817460"/>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He </a:t>
            </a:r>
            <a:r>
              <a:rPr lang="en-GB" sz="1600" b="1" dirty="0">
                <a:solidFill>
                  <a:schemeClr val="tx1"/>
                </a:solidFill>
              </a:rPr>
              <a:t>blamed the doctor</a:t>
            </a:r>
            <a:r>
              <a:rPr lang="en-GB" sz="1600" dirty="0">
                <a:solidFill>
                  <a:schemeClr val="tx1"/>
                </a:solidFill>
              </a:rPr>
              <a:t>, Misbah, for her death because thought she had made a mistake when caring for his sister.</a:t>
            </a:r>
          </a:p>
        </p:txBody>
      </p:sp>
      <p:sp>
        <p:nvSpPr>
          <p:cNvPr id="11" name="Rectangle: Rounded Corners 10">
            <a:extLst>
              <a:ext uri="{FF2B5EF4-FFF2-40B4-BE49-F238E27FC236}">
                <a16:creationId xmlns:a16="http://schemas.microsoft.com/office/drawing/2014/main" xmlns="" id="{85598A25-51C2-4E37-AA04-BAB585E361E5}"/>
              </a:ext>
            </a:extLst>
          </p:cNvPr>
          <p:cNvSpPr/>
          <p:nvPr/>
        </p:nvSpPr>
        <p:spPr>
          <a:xfrm>
            <a:off x="251321" y="2997892"/>
            <a:ext cx="4558185" cy="889640"/>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Members of an extreme group, Jonny and Stuart,</a:t>
            </a:r>
            <a:r>
              <a:rPr lang="en-GB" sz="1600" dirty="0">
                <a:solidFill>
                  <a:schemeClr val="tx1"/>
                </a:solidFill>
              </a:rPr>
              <a:t> recognised that Ste was </a:t>
            </a:r>
            <a:r>
              <a:rPr lang="en-GB" sz="1600" b="1" dirty="0">
                <a:solidFill>
                  <a:schemeClr val="tx1"/>
                </a:solidFill>
              </a:rPr>
              <a:t>vulnerable</a:t>
            </a:r>
            <a:r>
              <a:rPr lang="en-GB" sz="1600" dirty="0">
                <a:solidFill>
                  <a:schemeClr val="tx1"/>
                </a:solidFill>
              </a:rPr>
              <a:t> and </a:t>
            </a:r>
            <a:r>
              <a:rPr lang="en-GB" sz="1600" b="1" dirty="0">
                <a:solidFill>
                  <a:schemeClr val="tx1"/>
                </a:solidFill>
              </a:rPr>
              <a:t>gained his trust.</a:t>
            </a:r>
            <a:endParaRPr lang="en-GB" sz="1600" dirty="0">
              <a:solidFill>
                <a:schemeClr val="tx1"/>
              </a:solidFill>
            </a:endParaRPr>
          </a:p>
        </p:txBody>
      </p:sp>
      <p:sp>
        <p:nvSpPr>
          <p:cNvPr id="12" name="Rectangle: Rounded Corners 11">
            <a:extLst>
              <a:ext uri="{FF2B5EF4-FFF2-40B4-BE49-F238E27FC236}">
                <a16:creationId xmlns:a16="http://schemas.microsoft.com/office/drawing/2014/main" xmlns="" id="{5563C179-475D-4CA2-A9B9-418AF232EFBC}"/>
              </a:ext>
            </a:extLst>
          </p:cNvPr>
          <p:cNvSpPr/>
          <p:nvPr/>
        </p:nvSpPr>
        <p:spPr>
          <a:xfrm>
            <a:off x="251321" y="3996575"/>
            <a:ext cx="4558185" cy="131380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They told Ste that </a:t>
            </a:r>
            <a:r>
              <a:rPr lang="en-GB" sz="1600" b="1" dirty="0">
                <a:solidFill>
                  <a:schemeClr val="tx1"/>
                </a:solidFill>
              </a:rPr>
              <a:t>people like Misbah </a:t>
            </a:r>
            <a:r>
              <a:rPr lang="en-GB" sz="1600" dirty="0">
                <a:solidFill>
                  <a:schemeClr val="tx1"/>
                </a:solidFill>
              </a:rPr>
              <a:t>should be </a:t>
            </a:r>
            <a:r>
              <a:rPr lang="en-GB" sz="1600" b="1" dirty="0">
                <a:solidFill>
                  <a:schemeClr val="tx1"/>
                </a:solidFill>
              </a:rPr>
              <a:t>blamed for most of his problems</a:t>
            </a:r>
            <a:r>
              <a:rPr lang="en-GB" sz="1600" dirty="0">
                <a:solidFill>
                  <a:schemeClr val="tx1"/>
                </a:solidFill>
              </a:rPr>
              <a:t> because they are Muslim</a:t>
            </a:r>
            <a:r>
              <a:rPr lang="en-GB" sz="1600" b="1" dirty="0">
                <a:solidFill>
                  <a:schemeClr val="tx1"/>
                </a:solidFill>
              </a:rPr>
              <a:t>. </a:t>
            </a:r>
            <a:r>
              <a:rPr lang="en-GB" sz="1600" dirty="0">
                <a:solidFill>
                  <a:schemeClr val="tx1"/>
                </a:solidFill>
              </a:rPr>
              <a:t>They tried to </a:t>
            </a:r>
            <a:r>
              <a:rPr lang="en-GB" sz="1600" b="1" dirty="0">
                <a:solidFill>
                  <a:schemeClr val="tx1"/>
                </a:solidFill>
              </a:rPr>
              <a:t>persuade him to damage a local centre that many Muslims use.</a:t>
            </a:r>
          </a:p>
        </p:txBody>
      </p:sp>
      <p:sp>
        <p:nvSpPr>
          <p:cNvPr id="13" name="Rectangle: Rounded Corners 12">
            <a:extLst>
              <a:ext uri="{FF2B5EF4-FFF2-40B4-BE49-F238E27FC236}">
                <a16:creationId xmlns:a16="http://schemas.microsoft.com/office/drawing/2014/main" xmlns="" id="{4A0AA778-0146-400F-B76E-E0811EE40150}"/>
              </a:ext>
            </a:extLst>
          </p:cNvPr>
          <p:cNvSpPr/>
          <p:nvPr/>
        </p:nvSpPr>
        <p:spPr>
          <a:xfrm>
            <a:off x="251321" y="5419419"/>
            <a:ext cx="4558185" cy="1128156"/>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After some encouragement from his family, </a:t>
            </a:r>
            <a:r>
              <a:rPr lang="en-GB" sz="1600" b="1" dirty="0">
                <a:solidFill>
                  <a:schemeClr val="tx1"/>
                </a:solidFill>
              </a:rPr>
              <a:t>Ste agreed to talk to a Prevent officer </a:t>
            </a:r>
            <a:r>
              <a:rPr lang="en-GB" sz="1600" dirty="0">
                <a:solidFill>
                  <a:schemeClr val="tx1"/>
                </a:solidFill>
              </a:rPr>
              <a:t>who helped him break his ties with the   extremist group. </a:t>
            </a:r>
            <a:endParaRPr lang="en-GB" sz="1600" b="1" dirty="0">
              <a:solidFill>
                <a:schemeClr val="tx1"/>
              </a:solidFill>
            </a:endParaRPr>
          </a:p>
        </p:txBody>
      </p:sp>
      <p:pic>
        <p:nvPicPr>
          <p:cNvPr id="14" name="Picture 13">
            <a:extLst>
              <a:ext uri="{FF2B5EF4-FFF2-40B4-BE49-F238E27FC236}">
                <a16:creationId xmlns:a16="http://schemas.microsoft.com/office/drawing/2014/main" xmlns="" id="{89358876-BFDD-4853-AA5D-FFC888416008}"/>
              </a:ext>
            </a:extLst>
          </p:cNvPr>
          <p:cNvPicPr>
            <a:picLocks noChangeAspect="1"/>
          </p:cNvPicPr>
          <p:nvPr/>
        </p:nvPicPr>
        <p:blipFill>
          <a:blip r:embed="rId7"/>
          <a:stretch>
            <a:fillRect/>
          </a:stretch>
        </p:blipFill>
        <p:spPr>
          <a:xfrm>
            <a:off x="4982296" y="1368777"/>
            <a:ext cx="3776356" cy="2524457"/>
          </a:xfrm>
          <a:prstGeom prst="rect">
            <a:avLst/>
          </a:prstGeom>
        </p:spPr>
      </p:pic>
      <p:pic>
        <p:nvPicPr>
          <p:cNvPr id="5" name="Picture 2" descr="Image result for ste sami hollyoaks grooming">
            <a:extLst>
              <a:ext uri="{FF2B5EF4-FFF2-40B4-BE49-F238E27FC236}">
                <a16:creationId xmlns:a16="http://schemas.microsoft.com/office/drawing/2014/main" xmlns="" id="{E531C9C9-4C08-4496-A190-B320DEE6173E}"/>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a:off x="4962975" y="1360205"/>
            <a:ext cx="3814998" cy="2541600"/>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xmlns="" id="{977559CA-B2F4-4E9C-BDBA-C6D00C023151}"/>
              </a:ext>
            </a:extLst>
          </p:cNvPr>
          <p:cNvSpPr/>
          <p:nvPr/>
        </p:nvSpPr>
        <p:spPr>
          <a:xfrm>
            <a:off x="251321" y="794499"/>
            <a:ext cx="7235644" cy="421616"/>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err="1">
                <a:solidFill>
                  <a:schemeClr val="tx1"/>
                </a:solidFill>
              </a:rPr>
              <a:t>Hollyoaks</a:t>
            </a:r>
            <a:r>
              <a:rPr lang="en-GB" sz="1600" b="1" dirty="0">
                <a:solidFill>
                  <a:schemeClr val="tx1"/>
                </a:solidFill>
              </a:rPr>
              <a:t> drew attention to extremism through Ste’s storyline in 2019…</a:t>
            </a:r>
            <a:endParaRPr lang="en-GB" sz="1600" b="1" i="1" dirty="0">
              <a:solidFill>
                <a:schemeClr val="tx1"/>
              </a:solidFill>
            </a:endParaRPr>
          </a:p>
        </p:txBody>
      </p:sp>
      <p:sp>
        <p:nvSpPr>
          <p:cNvPr id="23" name="Rectangle: Rounded Corners 22">
            <a:extLst>
              <a:ext uri="{FF2B5EF4-FFF2-40B4-BE49-F238E27FC236}">
                <a16:creationId xmlns:a16="http://schemas.microsoft.com/office/drawing/2014/main" xmlns="" id="{9E4CAF5F-166E-40F7-BB0D-C323F31D50F9}"/>
              </a:ext>
            </a:extLst>
          </p:cNvPr>
          <p:cNvSpPr/>
          <p:nvPr/>
        </p:nvSpPr>
        <p:spPr>
          <a:xfrm>
            <a:off x="4962975" y="3999835"/>
            <a:ext cx="3929704" cy="1642050"/>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err="1">
                <a:solidFill>
                  <a:schemeClr val="tx1"/>
                </a:solidFill>
              </a:rPr>
              <a:t>Hollyoaks</a:t>
            </a:r>
            <a:r>
              <a:rPr lang="en-GB" sz="1600" dirty="0">
                <a:solidFill>
                  <a:schemeClr val="tx1"/>
                </a:solidFill>
              </a:rPr>
              <a:t> wanted to portray how </a:t>
            </a:r>
            <a:r>
              <a:rPr lang="en-GB" sz="1600" b="1" dirty="0">
                <a:solidFill>
                  <a:schemeClr val="tx1"/>
                </a:solidFill>
              </a:rPr>
              <a:t>extremism and radicalisation can happen to anyone </a:t>
            </a:r>
            <a:r>
              <a:rPr lang="en-GB" sz="1600" dirty="0">
                <a:solidFill>
                  <a:schemeClr val="tx1"/>
                </a:solidFill>
              </a:rPr>
              <a:t>and show </a:t>
            </a:r>
            <a:r>
              <a:rPr lang="en-GB" sz="1600" b="1" dirty="0">
                <a:solidFill>
                  <a:schemeClr val="tx1"/>
                </a:solidFill>
              </a:rPr>
              <a:t>what you can do if you’re worried that yourself or someone you know is being radicalised</a:t>
            </a:r>
            <a:r>
              <a:rPr lang="en-GB" sz="1600" dirty="0">
                <a:solidFill>
                  <a:schemeClr val="tx1"/>
                </a:solidFill>
              </a:rPr>
              <a:t>. </a:t>
            </a:r>
          </a:p>
        </p:txBody>
      </p:sp>
      <p:sp>
        <p:nvSpPr>
          <p:cNvPr id="18" name="Shape 114">
            <a:extLst>
              <a:ext uri="{FF2B5EF4-FFF2-40B4-BE49-F238E27FC236}">
                <a16:creationId xmlns:a16="http://schemas.microsoft.com/office/drawing/2014/main" xmlns="" id="{6A2914FE-B08C-4C02-826A-1F3EC9DAD4AC}"/>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latin typeface="Century Gothic" panose="020B0502020202020204" pitchFamily="34" charset="0"/>
                <a:ea typeface="Lato"/>
                <a:cs typeface="Lato"/>
                <a:sym typeface="Lato"/>
              </a:rPr>
              <a:t>The other side of the story</a:t>
            </a:r>
            <a:endParaRPr lang="en-GB" sz="2800" b="1" dirty="0">
              <a:solidFill>
                <a:schemeClr val="tx1"/>
              </a:solidFill>
              <a:latin typeface="Century Gothic" panose="020B0502020202020204" pitchFamily="34" charset="0"/>
              <a:ea typeface="Lato"/>
              <a:cs typeface="Lato"/>
              <a:sym typeface="Lato"/>
            </a:endParaRPr>
          </a:p>
        </p:txBody>
      </p:sp>
      <p:sp>
        <p:nvSpPr>
          <p:cNvPr id="19" name="Pentagon 20">
            <a:extLst>
              <a:ext uri="{FF2B5EF4-FFF2-40B4-BE49-F238E27FC236}">
                <a16:creationId xmlns:a16="http://schemas.microsoft.com/office/drawing/2014/main" xmlns="" id="{E77AA404-7497-4F54-8980-AFB576C8F3B8}"/>
              </a:ext>
            </a:extLst>
          </p:cNvPr>
          <p:cNvSpPr/>
          <p:nvPr/>
        </p:nvSpPr>
        <p:spPr>
          <a:xfrm>
            <a:off x="37911" y="181055"/>
            <a:ext cx="758663" cy="537433"/>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5</a:t>
            </a:r>
          </a:p>
        </p:txBody>
      </p:sp>
      <p:sp>
        <p:nvSpPr>
          <p:cNvPr id="20" name="Rectangle: Rounded Corners 19">
            <a:extLst>
              <a:ext uri="{FF2B5EF4-FFF2-40B4-BE49-F238E27FC236}">
                <a16:creationId xmlns:a16="http://schemas.microsoft.com/office/drawing/2014/main" xmlns="" id="{2C7F7AE0-3D14-4EC9-A255-0DFCF5819A04}"/>
              </a:ext>
            </a:extLst>
          </p:cNvPr>
          <p:cNvSpPr/>
          <p:nvPr/>
        </p:nvSpPr>
        <p:spPr>
          <a:xfrm>
            <a:off x="4979126" y="5745574"/>
            <a:ext cx="3929704" cy="797136"/>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Radicalise:</a:t>
            </a:r>
          </a:p>
          <a:p>
            <a:pPr algn="ctr"/>
            <a:r>
              <a:rPr lang="en-GB" sz="1600" dirty="0">
                <a:solidFill>
                  <a:schemeClr val="tx1"/>
                </a:solidFill>
                <a:latin typeface="Century Gothic" panose="020B0502020202020204" pitchFamily="34" charset="0"/>
              </a:rPr>
              <a:t>Making someone become more extreme in their beliefs.</a:t>
            </a:r>
            <a:endParaRPr lang="en-GB" sz="1600" dirty="0">
              <a:solidFill>
                <a:schemeClr val="tx1"/>
              </a:solidFill>
            </a:endParaRPr>
          </a:p>
        </p:txBody>
      </p:sp>
      <p:pic>
        <p:nvPicPr>
          <p:cNvPr id="21" name="Picture 20" descr="A close up of a sign&#10;&#10;Description automatically generated">
            <a:hlinkClick r:id="rId9"/>
            <a:extLst>
              <a:ext uri="{FF2B5EF4-FFF2-40B4-BE49-F238E27FC236}">
                <a16:creationId xmlns:a16="http://schemas.microsoft.com/office/drawing/2014/main" xmlns="" id="{C1507F2F-40FF-4EF2-BC7E-40B2C0662600}"/>
              </a:ext>
            </a:extLst>
          </p:cNvPr>
          <p:cNvPicPr>
            <a:picLocks noChangeAspect="1"/>
          </p:cNvPicPr>
          <p:nvPr/>
        </p:nvPicPr>
        <p:blipFill>
          <a:blip r:embed="rId10"/>
          <a:stretch>
            <a:fillRect/>
          </a:stretch>
        </p:blipFill>
        <p:spPr>
          <a:xfrm>
            <a:off x="7486965" y="249039"/>
            <a:ext cx="605963" cy="569013"/>
          </a:xfrm>
          <a:prstGeom prst="roundRect">
            <a:avLst/>
          </a:prstGeom>
        </p:spPr>
      </p:pic>
      <p:pic>
        <p:nvPicPr>
          <p:cNvPr id="24" name="Picture 23">
            <a:extLst>
              <a:ext uri="{FF2B5EF4-FFF2-40B4-BE49-F238E27FC236}">
                <a16:creationId xmlns:a16="http://schemas.microsoft.com/office/drawing/2014/main" xmlns="" id="{36DF85BD-D02D-4967-A67A-13D9732DF8F6}"/>
              </a:ext>
            </a:extLst>
          </p:cNvPr>
          <p:cNvPicPr>
            <a:picLocks noChangeAspect="1"/>
          </p:cNvPicPr>
          <p:nvPr/>
        </p:nvPicPr>
        <p:blipFill>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85430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fade">
                                      <p:cBhvr>
                                        <p:cTn id="18" dur="5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1" grpId="0" animBg="1"/>
      <p:bldP spid="12" grpId="0" animBg="1"/>
      <p:bldP spid="13" grpId="0" animBg="1"/>
      <p:bldP spid="23" grpId="0" animBg="1"/>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1">
            <a:extLst>
              <a:ext uri="{FF2B5EF4-FFF2-40B4-BE49-F238E27FC236}">
                <a16:creationId xmlns:a16="http://schemas.microsoft.com/office/drawing/2014/main" xmlns="" id="{E4B57B9D-D327-4F29-B8AF-4018C465BD62}"/>
              </a:ext>
            </a:extLst>
          </p:cNvPr>
          <p:cNvSpPr txBox="1">
            <a:spLocks/>
          </p:cNvSpPr>
          <p:nvPr/>
        </p:nvSpPr>
        <p:spPr>
          <a:xfrm>
            <a:off x="786476" y="214263"/>
            <a:ext cx="6908286" cy="457199"/>
          </a:xfrm>
          <a:prstGeom prst="rect">
            <a:avLst/>
          </a:prstGeom>
        </p:spPr>
        <p:txBody>
          <a:bodyPr vert="horz" lIns="91440" tIns="45720" rIns="91440" bIns="45720" rtlCol="0" anchor="ctr">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lvl="0">
              <a:spcBef>
                <a:spcPts val="0"/>
              </a:spcBef>
              <a:buSzPct val="25000"/>
            </a:pPr>
            <a:r>
              <a:rPr lang="en-GB" dirty="0">
                <a:latin typeface="Century Gothic" panose="020B0502020202020204" pitchFamily="34" charset="0"/>
                <a:ea typeface="Lato"/>
                <a:cs typeface="Lato"/>
                <a:sym typeface="Lato"/>
              </a:rPr>
              <a:t>The other side of the story</a:t>
            </a:r>
          </a:p>
        </p:txBody>
      </p:sp>
      <p:sp>
        <p:nvSpPr>
          <p:cNvPr id="38" name="Pentagon 20">
            <a:extLst>
              <a:ext uri="{FF2B5EF4-FFF2-40B4-BE49-F238E27FC236}">
                <a16:creationId xmlns:a16="http://schemas.microsoft.com/office/drawing/2014/main" xmlns="" id="{74D31D00-D094-4914-A26F-3AECB794BEB5}"/>
              </a:ext>
            </a:extLst>
          </p:cNvPr>
          <p:cNvSpPr/>
          <p:nvPr/>
        </p:nvSpPr>
        <p:spPr>
          <a:xfrm>
            <a:off x="27813" y="173559"/>
            <a:ext cx="758663" cy="538608"/>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5</a:t>
            </a:r>
          </a:p>
        </p:txBody>
      </p:sp>
      <p:sp>
        <p:nvSpPr>
          <p:cNvPr id="21" name="Rectangle 20">
            <a:extLst>
              <a:ext uri="{FF2B5EF4-FFF2-40B4-BE49-F238E27FC236}">
                <a16:creationId xmlns:a16="http://schemas.microsoft.com/office/drawing/2014/main" xmlns="" id="{55B084F6-8D0A-40C3-A05B-EF6212BE311C}"/>
              </a:ext>
            </a:extLst>
          </p:cNvPr>
          <p:cNvSpPr/>
          <p:nvPr/>
        </p:nvSpPr>
        <p:spPr>
          <a:xfrm>
            <a:off x="128587" y="6633642"/>
            <a:ext cx="4572000" cy="215444"/>
          </a:xfrm>
          <a:prstGeom prst="rect">
            <a:avLst/>
          </a:prstGeom>
        </p:spPr>
        <p:txBody>
          <a:bodyPr>
            <a:spAutoFit/>
          </a:bodyPr>
          <a:lstStyle/>
          <a:p>
            <a:r>
              <a:rPr lang="en-GB" sz="800" dirty="0">
                <a:hlinkClick r:id="rId3"/>
              </a:rPr>
              <a:t>https://safeshare.tv/x/ss5dcc3a6c45a53</a:t>
            </a:r>
            <a:endParaRPr lang="en-GB" sz="800" dirty="0"/>
          </a:p>
        </p:txBody>
      </p:sp>
      <p:pic>
        <p:nvPicPr>
          <p:cNvPr id="14" name="Picture 13">
            <a:hlinkClick r:id="rId4"/>
            <a:extLst>
              <a:ext uri="{FF2B5EF4-FFF2-40B4-BE49-F238E27FC236}">
                <a16:creationId xmlns:a16="http://schemas.microsoft.com/office/drawing/2014/main" xmlns="" id="{D2F91F80-C7AE-4070-92AA-101225F8A493}"/>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67717" y="917924"/>
            <a:ext cx="4200879" cy="2638913"/>
          </a:xfrm>
          <a:prstGeom prst="rect">
            <a:avLst/>
          </a:prstGeom>
        </p:spPr>
      </p:pic>
      <p:sp>
        <p:nvSpPr>
          <p:cNvPr id="17" name="Google Shape;268;p12">
            <a:extLst>
              <a:ext uri="{FF2B5EF4-FFF2-40B4-BE49-F238E27FC236}">
                <a16:creationId xmlns:a16="http://schemas.microsoft.com/office/drawing/2014/main" xmlns="" id="{EA812A22-3949-42DD-9242-EEF38229093F}"/>
              </a:ext>
            </a:extLst>
          </p:cNvPr>
          <p:cNvSpPr/>
          <p:nvPr/>
        </p:nvSpPr>
        <p:spPr>
          <a:xfrm>
            <a:off x="4832508" y="3541491"/>
            <a:ext cx="3943775" cy="2244403"/>
          </a:xfrm>
          <a:prstGeom prst="cloud">
            <a:avLst/>
          </a:prstGeom>
          <a:solidFill>
            <a:schemeClr val="accent5"/>
          </a:solidFill>
          <a:ln w="28575" cap="flat" cmpd="sng">
            <a:solidFill>
              <a:schemeClr val="tx2"/>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dirty="0">
                <a:latin typeface="Century Gothic"/>
                <a:sym typeface="Century Gothic"/>
              </a:rPr>
              <a:t>Video task (5-6 mins)</a:t>
            </a:r>
          </a:p>
          <a:p>
            <a:pPr marL="0" marR="0" lvl="0" indent="0" algn="ctr" rtl="0">
              <a:spcBef>
                <a:spcPts val="0"/>
              </a:spcBef>
              <a:spcAft>
                <a:spcPts val="0"/>
              </a:spcAft>
              <a:buNone/>
            </a:pPr>
            <a:r>
              <a:rPr lang="en-GB" sz="1600" dirty="0">
                <a:latin typeface="Century Gothic"/>
                <a:sym typeface="Century Gothic"/>
              </a:rPr>
              <a:t>Listen to John’s story. What lies did the extremist group tell him? Who helped him to leave the group?</a:t>
            </a:r>
          </a:p>
        </p:txBody>
      </p:sp>
      <p:sp>
        <p:nvSpPr>
          <p:cNvPr id="23" name="Rectangle: Rounded Corners 33">
            <a:extLst>
              <a:ext uri="{FF2B5EF4-FFF2-40B4-BE49-F238E27FC236}">
                <a16:creationId xmlns:a16="http://schemas.microsoft.com/office/drawing/2014/main" xmlns="" id="{6486A51C-F331-4C69-BC77-1C1F587A33B6}"/>
              </a:ext>
            </a:extLst>
          </p:cNvPr>
          <p:cNvSpPr/>
          <p:nvPr/>
        </p:nvSpPr>
        <p:spPr>
          <a:xfrm>
            <a:off x="4832507" y="2128603"/>
            <a:ext cx="3943775" cy="12461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John used to be part of a far-right extremist group. </a:t>
            </a:r>
            <a:r>
              <a:rPr lang="en-GB" sz="1600" dirty="0">
                <a:solidFill>
                  <a:schemeClr val="tx1"/>
                </a:solidFill>
              </a:rPr>
              <a:t>He </a:t>
            </a:r>
            <a:r>
              <a:rPr lang="en-GB" sz="1600" b="1" dirty="0">
                <a:solidFill>
                  <a:schemeClr val="tx1"/>
                </a:solidFill>
              </a:rPr>
              <a:t>told his story to Hollyoaks</a:t>
            </a:r>
            <a:r>
              <a:rPr lang="en-GB" sz="1600" dirty="0">
                <a:solidFill>
                  <a:schemeClr val="tx1"/>
                </a:solidFill>
              </a:rPr>
              <a:t> and the writers used the information to </a:t>
            </a:r>
            <a:r>
              <a:rPr lang="en-GB" sz="1600" b="1" dirty="0">
                <a:solidFill>
                  <a:schemeClr val="tx1"/>
                </a:solidFill>
              </a:rPr>
              <a:t>make the programme</a:t>
            </a:r>
            <a:r>
              <a:rPr lang="en-GB" sz="1600" dirty="0">
                <a:solidFill>
                  <a:schemeClr val="tx1"/>
                </a:solidFill>
              </a:rPr>
              <a:t>. </a:t>
            </a:r>
            <a:endParaRPr lang="en-GB" sz="1600" dirty="0">
              <a:solidFill>
                <a:schemeClr val="tx1"/>
              </a:solidFill>
              <a:latin typeface="Century Gothic" panose="020B0502020202020204" pitchFamily="34" charset="0"/>
              <a:ea typeface="Century Gothic"/>
              <a:cs typeface="Century Gothic"/>
              <a:sym typeface="Century Gothic"/>
            </a:endParaRPr>
          </a:p>
        </p:txBody>
      </p:sp>
      <p:sp>
        <p:nvSpPr>
          <p:cNvPr id="24" name="Rectangle: Rounded Corners 33">
            <a:hlinkClick r:id="rId4"/>
            <a:extLst>
              <a:ext uri="{FF2B5EF4-FFF2-40B4-BE49-F238E27FC236}">
                <a16:creationId xmlns:a16="http://schemas.microsoft.com/office/drawing/2014/main" xmlns="" id="{1A54B975-B1CD-4DE7-8B51-B877887371E7}"/>
              </a:ext>
            </a:extLst>
          </p:cNvPr>
          <p:cNvSpPr/>
          <p:nvPr/>
        </p:nvSpPr>
        <p:spPr>
          <a:xfrm>
            <a:off x="3940694" y="805210"/>
            <a:ext cx="737176" cy="605542"/>
          </a:xfrm>
          <a:prstGeom prst="roundRect">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0:00 -3:39</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5" name="Rectangle: Rounded Corners 33">
            <a:extLst>
              <a:ext uri="{FF2B5EF4-FFF2-40B4-BE49-F238E27FC236}">
                <a16:creationId xmlns:a16="http://schemas.microsoft.com/office/drawing/2014/main" xmlns="" id="{E520C22E-1996-4595-89EA-EBFEE85E8117}"/>
              </a:ext>
            </a:extLst>
          </p:cNvPr>
          <p:cNvSpPr/>
          <p:nvPr/>
        </p:nvSpPr>
        <p:spPr>
          <a:xfrm>
            <a:off x="292702" y="4877543"/>
            <a:ext cx="4282225" cy="955242"/>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There are some </a:t>
            </a:r>
            <a:r>
              <a:rPr lang="en-GB" sz="1600" b="1" dirty="0">
                <a:solidFill>
                  <a:schemeClr val="tx1"/>
                </a:solidFill>
                <a:latin typeface="Century Gothic" panose="020B0502020202020204" pitchFamily="34" charset="0"/>
                <a:ea typeface="Century Gothic"/>
                <a:cs typeface="Century Gothic"/>
                <a:sym typeface="Century Gothic"/>
              </a:rPr>
              <a:t>racist groups </a:t>
            </a:r>
            <a:r>
              <a:rPr lang="en-GB" sz="1600" dirty="0">
                <a:solidFill>
                  <a:schemeClr val="tx1"/>
                </a:solidFill>
                <a:latin typeface="Century Gothic" panose="020B0502020202020204" pitchFamily="34" charset="0"/>
                <a:ea typeface="Century Gothic"/>
                <a:cs typeface="Century Gothic"/>
                <a:sym typeface="Century Gothic"/>
              </a:rPr>
              <a:t>that </a:t>
            </a:r>
            <a:r>
              <a:rPr lang="en-GB" sz="1600" b="1" dirty="0">
                <a:solidFill>
                  <a:schemeClr val="tx1"/>
                </a:solidFill>
                <a:latin typeface="Century Gothic" panose="020B0502020202020204" pitchFamily="34" charset="0"/>
                <a:ea typeface="Century Gothic"/>
                <a:cs typeface="Century Gothic"/>
                <a:sym typeface="Century Gothic"/>
              </a:rPr>
              <a:t>encourage hate and violence </a:t>
            </a:r>
            <a:r>
              <a:rPr lang="en-GB" sz="1600" dirty="0">
                <a:solidFill>
                  <a:schemeClr val="tx1"/>
                </a:solidFill>
                <a:latin typeface="Century Gothic" panose="020B0502020202020204" pitchFamily="34" charset="0"/>
                <a:ea typeface="Century Gothic"/>
                <a:cs typeface="Century Gothic"/>
                <a:sym typeface="Century Gothic"/>
              </a:rPr>
              <a:t>that are </a:t>
            </a:r>
            <a:r>
              <a:rPr lang="en-GB" sz="1600" b="1" dirty="0">
                <a:solidFill>
                  <a:schemeClr val="tx1"/>
                </a:solidFill>
                <a:latin typeface="Century Gothic" panose="020B0502020202020204" pitchFamily="34" charset="0"/>
                <a:ea typeface="Century Gothic"/>
                <a:cs typeface="Century Gothic"/>
                <a:sym typeface="Century Gothic"/>
              </a:rPr>
              <a:t>banned in the UK.</a:t>
            </a:r>
            <a:endParaRPr lang="en-GB" sz="1600" dirty="0">
              <a:solidFill>
                <a:schemeClr val="tx1"/>
              </a:solidFill>
              <a:latin typeface="Century Gothic" panose="020B0502020202020204" pitchFamily="34" charset="0"/>
              <a:ea typeface="Century Gothic"/>
              <a:cs typeface="Century Gothic"/>
              <a:sym typeface="Century Gothic"/>
            </a:endParaRPr>
          </a:p>
        </p:txBody>
      </p:sp>
      <p:sp>
        <p:nvSpPr>
          <p:cNvPr id="26" name="Rectangle: Rounded Corners 33">
            <a:extLst>
              <a:ext uri="{FF2B5EF4-FFF2-40B4-BE49-F238E27FC236}">
                <a16:creationId xmlns:a16="http://schemas.microsoft.com/office/drawing/2014/main" xmlns="" id="{C0C3BB2C-4366-4C65-86D2-0D3B3AB5EFEB}"/>
              </a:ext>
            </a:extLst>
          </p:cNvPr>
          <p:cNvSpPr/>
          <p:nvPr/>
        </p:nvSpPr>
        <p:spPr>
          <a:xfrm>
            <a:off x="292702" y="3739211"/>
            <a:ext cx="4282225" cy="9559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Far-right groups are </a:t>
            </a:r>
            <a:r>
              <a:rPr lang="en-GB" sz="1600" b="1" dirty="0">
                <a:solidFill>
                  <a:schemeClr val="tx1"/>
                </a:solidFill>
                <a:latin typeface="Century Gothic" panose="020B0502020202020204" pitchFamily="34" charset="0"/>
                <a:ea typeface="Century Gothic"/>
                <a:cs typeface="Century Gothic"/>
                <a:sym typeface="Century Gothic"/>
              </a:rPr>
              <a:t>often based on hate</a:t>
            </a:r>
            <a:r>
              <a:rPr lang="en-GB" sz="1600" dirty="0">
                <a:solidFill>
                  <a:schemeClr val="tx1"/>
                </a:solidFill>
                <a:latin typeface="Century Gothic" panose="020B0502020202020204" pitchFamily="34" charset="0"/>
                <a:ea typeface="Century Gothic"/>
                <a:cs typeface="Century Gothic"/>
                <a:sym typeface="Century Gothic"/>
              </a:rPr>
              <a:t>, believing that </a:t>
            </a:r>
            <a:r>
              <a:rPr lang="en-GB" sz="1600" b="1" dirty="0">
                <a:solidFill>
                  <a:schemeClr val="tx1"/>
                </a:solidFill>
                <a:latin typeface="Century Gothic" panose="020B0502020202020204" pitchFamily="34" charset="0"/>
                <a:ea typeface="Century Gothic"/>
                <a:cs typeface="Century Gothic"/>
                <a:sym typeface="Century Gothic"/>
              </a:rPr>
              <a:t>certain groups of people shouldn’t live with others</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27" name="Rectangle: Rounded Corners 33">
            <a:extLst>
              <a:ext uri="{FF2B5EF4-FFF2-40B4-BE49-F238E27FC236}">
                <a16:creationId xmlns:a16="http://schemas.microsoft.com/office/drawing/2014/main" xmlns="" id="{6DE86666-03D2-45B4-B031-28DC34248C6C}"/>
              </a:ext>
            </a:extLst>
          </p:cNvPr>
          <p:cNvSpPr/>
          <p:nvPr/>
        </p:nvSpPr>
        <p:spPr>
          <a:xfrm>
            <a:off x="4858477" y="1145780"/>
            <a:ext cx="3943775" cy="80414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To make the storyline </a:t>
            </a:r>
            <a:r>
              <a:rPr lang="en-GB" sz="1600" b="1" dirty="0">
                <a:solidFill>
                  <a:schemeClr val="tx1"/>
                </a:solidFill>
                <a:latin typeface="Century Gothic" panose="020B0502020202020204" pitchFamily="34" charset="0"/>
                <a:ea typeface="Century Gothic"/>
                <a:cs typeface="Century Gothic"/>
                <a:sym typeface="Century Gothic"/>
              </a:rPr>
              <a:t>similar to real life</a:t>
            </a:r>
            <a:r>
              <a:rPr lang="en-GB" sz="1600" dirty="0">
                <a:solidFill>
                  <a:schemeClr val="tx1"/>
                </a:solidFill>
                <a:latin typeface="Century Gothic" panose="020B0502020202020204" pitchFamily="34" charset="0"/>
                <a:ea typeface="Century Gothic"/>
                <a:cs typeface="Century Gothic"/>
                <a:sym typeface="Century Gothic"/>
              </a:rPr>
              <a:t>, Hollyoaks also worked with John.</a:t>
            </a:r>
          </a:p>
        </p:txBody>
      </p:sp>
      <p:sp>
        <p:nvSpPr>
          <p:cNvPr id="30" name="Rectangle: Rounded Corners 33">
            <a:extLst>
              <a:ext uri="{FF2B5EF4-FFF2-40B4-BE49-F238E27FC236}">
                <a16:creationId xmlns:a16="http://schemas.microsoft.com/office/drawing/2014/main" xmlns="" id="{6E41781A-543E-44D8-BA10-0C55DB0B1CE7}"/>
              </a:ext>
            </a:extLst>
          </p:cNvPr>
          <p:cNvSpPr/>
          <p:nvPr/>
        </p:nvSpPr>
        <p:spPr>
          <a:xfrm>
            <a:off x="292702" y="5973629"/>
            <a:ext cx="7873398" cy="619308"/>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b="1" dirty="0">
                <a:solidFill>
                  <a:schemeClr val="bg1"/>
                </a:solidFill>
              </a:rPr>
              <a:t>Extension:</a:t>
            </a:r>
          </a:p>
          <a:p>
            <a:pPr algn="ctr"/>
            <a:r>
              <a:rPr lang="en-GB" dirty="0">
                <a:solidFill>
                  <a:schemeClr val="bg1"/>
                </a:solidFill>
              </a:rPr>
              <a:t>Why do the </a:t>
            </a:r>
            <a:r>
              <a:rPr lang="en-GB" dirty="0" err="1">
                <a:solidFill>
                  <a:schemeClr val="bg1"/>
                </a:solidFill>
              </a:rPr>
              <a:t>Hollyoaks</a:t>
            </a:r>
            <a:r>
              <a:rPr lang="en-GB" dirty="0">
                <a:solidFill>
                  <a:schemeClr val="bg1"/>
                </a:solidFill>
              </a:rPr>
              <a:t> cast think it’s important to tell this story?</a:t>
            </a:r>
          </a:p>
        </p:txBody>
      </p:sp>
      <p:pic>
        <p:nvPicPr>
          <p:cNvPr id="31" name="Picture 30" descr="A close up of a sign&#10;&#10;Description automatically generated">
            <a:hlinkClick r:id="rId6"/>
            <a:extLst>
              <a:ext uri="{FF2B5EF4-FFF2-40B4-BE49-F238E27FC236}">
                <a16:creationId xmlns:a16="http://schemas.microsoft.com/office/drawing/2014/main" xmlns="" id="{40D8E078-BC64-4CF8-BFC4-63CAC4BA0CD4}"/>
              </a:ext>
            </a:extLst>
          </p:cNvPr>
          <p:cNvPicPr>
            <a:picLocks noChangeAspect="1"/>
          </p:cNvPicPr>
          <p:nvPr/>
        </p:nvPicPr>
        <p:blipFill>
          <a:blip r:embed="rId7"/>
          <a:stretch>
            <a:fillRect/>
          </a:stretch>
        </p:blipFill>
        <p:spPr>
          <a:xfrm>
            <a:off x="8280400" y="5998776"/>
            <a:ext cx="605963" cy="569013"/>
          </a:xfrm>
          <a:prstGeom prst="roundRect">
            <a:avLst/>
          </a:prstGeom>
        </p:spPr>
      </p:pic>
      <p:pic>
        <p:nvPicPr>
          <p:cNvPr id="15" name="Picture 14">
            <a:extLst>
              <a:ext uri="{FF2B5EF4-FFF2-40B4-BE49-F238E27FC236}">
                <a16:creationId xmlns:a16="http://schemas.microsoft.com/office/drawing/2014/main" xmlns="" id="{F9AAD383-DF69-440B-A8C8-04B9D029C89B}"/>
              </a:ext>
            </a:extLst>
          </p:cNvPr>
          <p:cNvPicPr>
            <a:picLocks noChangeAspect="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077750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3" grpId="0" animBg="1"/>
      <p:bldP spid="24" grpId="0" animBg="1"/>
      <p:bldP spid="25" grpId="0" animBg="1"/>
      <p:bldP spid="26" grpId="0" animBg="1"/>
      <p:bldP spid="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1">
            <a:extLst>
              <a:ext uri="{FF2B5EF4-FFF2-40B4-BE49-F238E27FC236}">
                <a16:creationId xmlns:a16="http://schemas.microsoft.com/office/drawing/2014/main" xmlns="" id="{E4B57B9D-D327-4F29-B8AF-4018C465BD62}"/>
              </a:ext>
            </a:extLst>
          </p:cNvPr>
          <p:cNvSpPr txBox="1">
            <a:spLocks/>
          </p:cNvSpPr>
          <p:nvPr/>
        </p:nvSpPr>
        <p:spPr>
          <a:xfrm>
            <a:off x="786476" y="214263"/>
            <a:ext cx="6908286" cy="457199"/>
          </a:xfrm>
          <a:prstGeom prst="rect">
            <a:avLst/>
          </a:prstGeom>
        </p:spPr>
        <p:txBody>
          <a:bodyPr vert="horz" lIns="91440" tIns="45720" rIns="91440" bIns="45720" rtlCol="0" anchor="ctr">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lvl="0">
              <a:spcBef>
                <a:spcPts val="0"/>
              </a:spcBef>
              <a:buSzPct val="25000"/>
            </a:pPr>
            <a:r>
              <a:rPr lang="en-GB" dirty="0">
                <a:latin typeface="Century Gothic" panose="020B0502020202020204" pitchFamily="34" charset="0"/>
                <a:ea typeface="Lato"/>
                <a:cs typeface="Lato"/>
                <a:sym typeface="Lato"/>
              </a:rPr>
              <a:t>Why share these stories?</a:t>
            </a:r>
          </a:p>
        </p:txBody>
      </p:sp>
      <p:sp>
        <p:nvSpPr>
          <p:cNvPr id="38" name="Pentagon 20">
            <a:extLst>
              <a:ext uri="{FF2B5EF4-FFF2-40B4-BE49-F238E27FC236}">
                <a16:creationId xmlns:a16="http://schemas.microsoft.com/office/drawing/2014/main" xmlns="" id="{74D31D00-D094-4914-A26F-3AECB794BEB5}"/>
              </a:ext>
            </a:extLst>
          </p:cNvPr>
          <p:cNvSpPr/>
          <p:nvPr/>
        </p:nvSpPr>
        <p:spPr>
          <a:xfrm>
            <a:off x="27813" y="173559"/>
            <a:ext cx="758663" cy="538608"/>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6</a:t>
            </a:r>
          </a:p>
        </p:txBody>
      </p:sp>
      <p:sp>
        <p:nvSpPr>
          <p:cNvPr id="23" name="Google Shape;268;p12">
            <a:extLst>
              <a:ext uri="{FF2B5EF4-FFF2-40B4-BE49-F238E27FC236}">
                <a16:creationId xmlns:a16="http://schemas.microsoft.com/office/drawing/2014/main" xmlns="" id="{D9E0124A-4B88-4E57-8B0D-761C3CBEE95B}"/>
              </a:ext>
            </a:extLst>
          </p:cNvPr>
          <p:cNvSpPr/>
          <p:nvPr/>
        </p:nvSpPr>
        <p:spPr>
          <a:xfrm>
            <a:off x="517755" y="2531411"/>
            <a:ext cx="5763868" cy="2374721"/>
          </a:xfrm>
          <a:prstGeom prst="cloud">
            <a:avLst/>
          </a:prstGeom>
          <a:solidFill>
            <a:srgbClr val="97E8D7"/>
          </a:solidFill>
          <a:ln w="28575" cap="flat" cmpd="sng">
            <a:solidFill>
              <a:srgbClr val="AA32EA"/>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dirty="0">
                <a:latin typeface="Century Gothic"/>
                <a:sym typeface="Century Gothic"/>
              </a:rPr>
              <a:t>Family chat (3-5 mins) </a:t>
            </a:r>
            <a:endParaRPr lang="en-GB" sz="1600" dirty="0">
              <a:sym typeface="Century Gothic"/>
            </a:endParaRPr>
          </a:p>
          <a:p>
            <a:pPr marL="0" marR="0" lvl="0" indent="0" algn="ctr" rtl="0">
              <a:spcBef>
                <a:spcPts val="0"/>
              </a:spcBef>
              <a:spcAft>
                <a:spcPts val="0"/>
              </a:spcAft>
              <a:buNone/>
            </a:pPr>
            <a:r>
              <a:rPr lang="en-GB" sz="1600" dirty="0">
                <a:latin typeface="Century Gothic"/>
                <a:sym typeface="Century Gothic"/>
              </a:rPr>
              <a:t>Why do you think these people have decided to share their stories with you? What are they trying to achieve or avoid?</a:t>
            </a:r>
          </a:p>
        </p:txBody>
      </p:sp>
      <p:sp>
        <p:nvSpPr>
          <p:cNvPr id="40" name="Rectangle: Rounded Corners 33">
            <a:extLst>
              <a:ext uri="{FF2B5EF4-FFF2-40B4-BE49-F238E27FC236}">
                <a16:creationId xmlns:a16="http://schemas.microsoft.com/office/drawing/2014/main" xmlns="" id="{D474DB11-BAB7-4AED-8BD7-E631EF14DB7A}"/>
              </a:ext>
            </a:extLst>
          </p:cNvPr>
          <p:cNvSpPr/>
          <p:nvPr/>
        </p:nvSpPr>
        <p:spPr>
          <a:xfrm>
            <a:off x="467960" y="5448897"/>
            <a:ext cx="2230609" cy="918000"/>
          </a:xfrm>
          <a:prstGeom prst="wedgeRoundRectCallout">
            <a:avLst>
              <a:gd name="adj1" fmla="val 15768"/>
              <a:gd name="adj2" fmla="val -104746"/>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“No one is born a terrorist.”</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41" name="Rectangle: Rounded Corners 33">
            <a:extLst>
              <a:ext uri="{FF2B5EF4-FFF2-40B4-BE49-F238E27FC236}">
                <a16:creationId xmlns:a16="http://schemas.microsoft.com/office/drawing/2014/main" xmlns="" id="{10C561EE-DF56-4E3E-A8EB-6A76C129B12D}"/>
              </a:ext>
            </a:extLst>
          </p:cNvPr>
          <p:cNvSpPr/>
          <p:nvPr/>
        </p:nvSpPr>
        <p:spPr>
          <a:xfrm>
            <a:off x="535629" y="1070527"/>
            <a:ext cx="2230609" cy="1112342"/>
          </a:xfrm>
          <a:prstGeom prst="wedgeRoundRectCallout">
            <a:avLst>
              <a:gd name="adj1" fmla="val 4544"/>
              <a:gd name="adj2" fmla="val 79137"/>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“This is my story, but there’s another side to this.”</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42" name="Rectangle: Rounded Corners 33">
            <a:extLst>
              <a:ext uri="{FF2B5EF4-FFF2-40B4-BE49-F238E27FC236}">
                <a16:creationId xmlns:a16="http://schemas.microsoft.com/office/drawing/2014/main" xmlns="" id="{C10986F7-4D3C-4E38-9369-BC8F5A290FD4}"/>
              </a:ext>
            </a:extLst>
          </p:cNvPr>
          <p:cNvSpPr/>
          <p:nvPr/>
        </p:nvSpPr>
        <p:spPr>
          <a:xfrm>
            <a:off x="3046716" y="1070527"/>
            <a:ext cx="3459533" cy="1112342"/>
          </a:xfrm>
          <a:prstGeom prst="wedgeRoundRectCallout">
            <a:avLst>
              <a:gd name="adj1" fmla="val -2681"/>
              <a:gd name="adj2" fmla="val 69583"/>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rPr>
              <a:t>“</a:t>
            </a:r>
            <a:r>
              <a:rPr lang="en-GB" sz="1600" b="1" dirty="0">
                <a:solidFill>
                  <a:schemeClr val="tx1"/>
                </a:solidFill>
              </a:rPr>
              <a:t>“They’re just very angry people who are using the far right as a way to vent their anger.”</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44" name="Rectangle: Rounded Corners 33">
            <a:extLst>
              <a:ext uri="{FF2B5EF4-FFF2-40B4-BE49-F238E27FC236}">
                <a16:creationId xmlns:a16="http://schemas.microsoft.com/office/drawing/2014/main" xmlns="" id="{F9EF1379-37A0-4F4E-A385-621F8F8A3C35}"/>
              </a:ext>
            </a:extLst>
          </p:cNvPr>
          <p:cNvSpPr/>
          <p:nvPr/>
        </p:nvSpPr>
        <p:spPr>
          <a:xfrm>
            <a:off x="3046716" y="5239304"/>
            <a:ext cx="3345383" cy="1127593"/>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rPr>
              <a:t>Challenge:</a:t>
            </a:r>
          </a:p>
          <a:p>
            <a:pPr algn="ctr"/>
            <a:r>
              <a:rPr lang="en-GB" sz="1600" dirty="0">
                <a:solidFill>
                  <a:schemeClr val="bg1"/>
                </a:solidFill>
                <a:sym typeface="Century Gothic"/>
              </a:rPr>
              <a:t>How might extremists use these stories to help their cause?</a:t>
            </a:r>
            <a:endParaRPr lang="en-GB" sz="1600" b="1" dirty="0">
              <a:solidFill>
                <a:schemeClr val="bg1"/>
              </a:solidFill>
              <a:latin typeface="Century Gothic" panose="020B0502020202020204" pitchFamily="34" charset="0"/>
              <a:ea typeface="Century Gothic"/>
              <a:cs typeface="Century Gothic"/>
              <a:sym typeface="Century Gothic"/>
            </a:endParaRPr>
          </a:p>
        </p:txBody>
      </p:sp>
      <p:pic>
        <p:nvPicPr>
          <p:cNvPr id="15" name="Picture 14">
            <a:extLst>
              <a:ext uri="{FF2B5EF4-FFF2-40B4-BE49-F238E27FC236}">
                <a16:creationId xmlns:a16="http://schemas.microsoft.com/office/drawing/2014/main" xmlns="" id="{D5884798-5A21-4B2E-A076-6993F98A390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40246" y="214263"/>
            <a:ext cx="2160000" cy="1611483"/>
          </a:xfrm>
          <a:prstGeom prst="rect">
            <a:avLst/>
          </a:prstGeom>
        </p:spPr>
      </p:pic>
      <p:pic>
        <p:nvPicPr>
          <p:cNvPr id="16" name="Picture 15">
            <a:extLst>
              <a:ext uri="{FF2B5EF4-FFF2-40B4-BE49-F238E27FC236}">
                <a16:creationId xmlns:a16="http://schemas.microsoft.com/office/drawing/2014/main" xmlns="" id="{04710395-A9A4-49A3-9C58-EB7A0427AF6C}"/>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740246" y="3438583"/>
            <a:ext cx="2160000" cy="1643707"/>
          </a:xfrm>
          <a:prstGeom prst="rect">
            <a:avLst/>
          </a:prstGeom>
        </p:spPr>
      </p:pic>
      <p:pic>
        <p:nvPicPr>
          <p:cNvPr id="13" name="Picture 12">
            <a:extLst>
              <a:ext uri="{FF2B5EF4-FFF2-40B4-BE49-F238E27FC236}">
                <a16:creationId xmlns:a16="http://schemas.microsoft.com/office/drawing/2014/main" xmlns="" id="{4DE17FD7-6051-428C-9855-8D052399B320}"/>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740246" y="1931933"/>
            <a:ext cx="2160000" cy="1400463"/>
          </a:xfrm>
          <a:prstGeom prst="rect">
            <a:avLst/>
          </a:prstGeom>
        </p:spPr>
      </p:pic>
      <p:pic>
        <p:nvPicPr>
          <p:cNvPr id="14" name="Picture 13">
            <a:extLst>
              <a:ext uri="{FF2B5EF4-FFF2-40B4-BE49-F238E27FC236}">
                <a16:creationId xmlns:a16="http://schemas.microsoft.com/office/drawing/2014/main" xmlns="" id="{AAC1F5C5-EBC7-44EF-9E5D-71F70E545F63}"/>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6740246" y="5188478"/>
            <a:ext cx="2160000" cy="1438838"/>
          </a:xfrm>
          <a:prstGeom prst="rect">
            <a:avLst/>
          </a:prstGeom>
        </p:spPr>
      </p:pic>
      <p:pic>
        <p:nvPicPr>
          <p:cNvPr id="17" name="Picture 16" descr="A close up of a sign&#10;&#10;Description automatically generated">
            <a:hlinkClick r:id="rId7"/>
            <a:extLst>
              <a:ext uri="{FF2B5EF4-FFF2-40B4-BE49-F238E27FC236}">
                <a16:creationId xmlns:a16="http://schemas.microsoft.com/office/drawing/2014/main" xmlns="" id="{D776C9F6-0CA1-4ED4-8837-35C933714B3A}"/>
              </a:ext>
            </a:extLst>
          </p:cNvPr>
          <p:cNvPicPr>
            <a:picLocks noChangeAspect="1"/>
          </p:cNvPicPr>
          <p:nvPr/>
        </p:nvPicPr>
        <p:blipFill>
          <a:blip r:embed="rId8"/>
          <a:stretch>
            <a:fillRect/>
          </a:stretch>
        </p:blipFill>
        <p:spPr>
          <a:xfrm>
            <a:off x="5978641" y="5086948"/>
            <a:ext cx="605963" cy="569013"/>
          </a:xfrm>
          <a:prstGeom prst="roundRect">
            <a:avLst/>
          </a:prstGeom>
        </p:spPr>
      </p:pic>
    </p:spTree>
    <p:extLst>
      <p:ext uri="{BB962C8B-B14F-4D97-AF65-F5344CB8AC3E}">
        <p14:creationId xmlns:p14="http://schemas.microsoft.com/office/powerpoint/2010/main" val="4142356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hlinkClick r:id="rId3"/>
            <a:extLst>
              <a:ext uri="{FF2B5EF4-FFF2-40B4-BE49-F238E27FC236}">
                <a16:creationId xmlns:a16="http://schemas.microsoft.com/office/drawing/2014/main" xmlns="" id="{DF7811E4-6BC9-451D-B207-A4975904FA03}"/>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65991" y="1288963"/>
            <a:ext cx="7907217" cy="4447809"/>
          </a:xfrm>
          <a:prstGeom prst="rect">
            <a:avLst/>
          </a:prstGeom>
        </p:spPr>
      </p:pic>
      <p:sp>
        <p:nvSpPr>
          <p:cNvPr id="37" name="Title 1">
            <a:extLst>
              <a:ext uri="{FF2B5EF4-FFF2-40B4-BE49-F238E27FC236}">
                <a16:creationId xmlns:a16="http://schemas.microsoft.com/office/drawing/2014/main" xmlns="" id="{E4B57B9D-D327-4F29-B8AF-4018C465BD62}"/>
              </a:ext>
            </a:extLst>
          </p:cNvPr>
          <p:cNvSpPr txBox="1">
            <a:spLocks/>
          </p:cNvSpPr>
          <p:nvPr/>
        </p:nvSpPr>
        <p:spPr>
          <a:xfrm>
            <a:off x="786476" y="214263"/>
            <a:ext cx="6908286" cy="457199"/>
          </a:xfrm>
          <a:prstGeom prst="rect">
            <a:avLst/>
          </a:prstGeom>
        </p:spPr>
        <p:txBody>
          <a:bodyPr vert="horz" lIns="91440" tIns="45720" rIns="91440" bIns="45720" rtlCol="0" anchor="ctr">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lvl="0">
              <a:spcBef>
                <a:spcPts val="0"/>
              </a:spcBef>
              <a:buSzPct val="25000"/>
            </a:pPr>
            <a:r>
              <a:rPr lang="en-GB" dirty="0">
                <a:latin typeface="Century Gothic" panose="020B0502020202020204" pitchFamily="34" charset="0"/>
                <a:ea typeface="Lato"/>
                <a:cs typeface="Lato"/>
                <a:sym typeface="Lato"/>
              </a:rPr>
              <a:t>Why share these stories?</a:t>
            </a:r>
          </a:p>
        </p:txBody>
      </p:sp>
      <p:sp>
        <p:nvSpPr>
          <p:cNvPr id="38" name="Pentagon 20">
            <a:extLst>
              <a:ext uri="{FF2B5EF4-FFF2-40B4-BE49-F238E27FC236}">
                <a16:creationId xmlns:a16="http://schemas.microsoft.com/office/drawing/2014/main" xmlns="" id="{74D31D00-D094-4914-A26F-3AECB794BEB5}"/>
              </a:ext>
            </a:extLst>
          </p:cNvPr>
          <p:cNvSpPr/>
          <p:nvPr/>
        </p:nvSpPr>
        <p:spPr>
          <a:xfrm>
            <a:off x="27813" y="173559"/>
            <a:ext cx="758663" cy="538608"/>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6</a:t>
            </a:r>
          </a:p>
        </p:txBody>
      </p:sp>
      <p:sp>
        <p:nvSpPr>
          <p:cNvPr id="3" name="AutoShape 4">
            <a:extLst>
              <a:ext uri="{FF2B5EF4-FFF2-40B4-BE49-F238E27FC236}">
                <a16:creationId xmlns:a16="http://schemas.microsoft.com/office/drawing/2014/main" xmlns="" id="{5F74284A-0F06-487A-802D-6B934A121A21}"/>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Google Shape;268;p12">
            <a:extLst>
              <a:ext uri="{FF2B5EF4-FFF2-40B4-BE49-F238E27FC236}">
                <a16:creationId xmlns:a16="http://schemas.microsoft.com/office/drawing/2014/main" xmlns="" id="{B7ED647C-9AE5-4CC8-8602-1E2B699871F0}"/>
              </a:ext>
            </a:extLst>
          </p:cNvPr>
          <p:cNvSpPr/>
          <p:nvPr/>
        </p:nvSpPr>
        <p:spPr>
          <a:xfrm>
            <a:off x="832673" y="4626429"/>
            <a:ext cx="7173854" cy="1856934"/>
          </a:xfrm>
          <a:prstGeom prst="cloud">
            <a:avLst/>
          </a:prstGeom>
          <a:solidFill>
            <a:srgbClr val="97E8D7"/>
          </a:solidFill>
          <a:ln w="28575" cap="flat" cmpd="sng">
            <a:solidFill>
              <a:srgbClr val="AA32EA"/>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dirty="0">
                <a:latin typeface="Century Gothic"/>
                <a:sym typeface="Century Gothic"/>
              </a:rPr>
              <a:t>Video task (7-10 mins)</a:t>
            </a:r>
            <a:endParaRPr lang="en-GB" sz="1600" dirty="0">
              <a:sym typeface="Century Gothic"/>
            </a:endParaRPr>
          </a:p>
          <a:p>
            <a:pPr marL="0" marR="0" lvl="0" indent="0" algn="ctr" rtl="0">
              <a:spcBef>
                <a:spcPts val="0"/>
              </a:spcBef>
              <a:spcAft>
                <a:spcPts val="0"/>
              </a:spcAft>
              <a:buNone/>
            </a:pPr>
            <a:r>
              <a:rPr lang="en-GB" sz="1600" dirty="0">
                <a:latin typeface="Century Gothic"/>
                <a:sym typeface="Century Gothic"/>
              </a:rPr>
              <a:t>Watch the rest of the video on John, Hollyoaks and Prevent. How can talking to organisations like Prevent help people in John or Ste’s position? How can talking to family help? </a:t>
            </a:r>
          </a:p>
        </p:txBody>
      </p:sp>
      <p:sp>
        <p:nvSpPr>
          <p:cNvPr id="20" name="Rectangle: Rounded Corners 33">
            <a:hlinkClick r:id="rId3"/>
            <a:extLst>
              <a:ext uri="{FF2B5EF4-FFF2-40B4-BE49-F238E27FC236}">
                <a16:creationId xmlns:a16="http://schemas.microsoft.com/office/drawing/2014/main" xmlns="" id="{2B3CD230-1410-4ACA-9EDA-A67A66AD503C}"/>
              </a:ext>
            </a:extLst>
          </p:cNvPr>
          <p:cNvSpPr/>
          <p:nvPr/>
        </p:nvSpPr>
        <p:spPr>
          <a:xfrm>
            <a:off x="7761850" y="1151656"/>
            <a:ext cx="737176" cy="605542"/>
          </a:xfrm>
          <a:prstGeom prst="round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0:00 -5:35</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6" name="Rectangle 5">
            <a:extLst>
              <a:ext uri="{FF2B5EF4-FFF2-40B4-BE49-F238E27FC236}">
                <a16:creationId xmlns:a16="http://schemas.microsoft.com/office/drawing/2014/main" xmlns="" id="{5111CDE3-C434-4124-BDE6-29C69500C87A}"/>
              </a:ext>
            </a:extLst>
          </p:cNvPr>
          <p:cNvSpPr/>
          <p:nvPr/>
        </p:nvSpPr>
        <p:spPr>
          <a:xfrm>
            <a:off x="27813" y="6643737"/>
            <a:ext cx="2092239" cy="215444"/>
          </a:xfrm>
          <a:prstGeom prst="rect">
            <a:avLst/>
          </a:prstGeom>
        </p:spPr>
        <p:txBody>
          <a:bodyPr wrap="none">
            <a:spAutoFit/>
          </a:bodyPr>
          <a:lstStyle/>
          <a:p>
            <a:r>
              <a:rPr lang="en-GB" sz="800" dirty="0">
                <a:hlinkClick r:id="rId3"/>
              </a:rPr>
              <a:t>https://safeshare.tv/x/ss5dcc3cf735f43</a:t>
            </a:r>
            <a:endParaRPr lang="en-GB" sz="800" dirty="0"/>
          </a:p>
        </p:txBody>
      </p:sp>
      <p:pic>
        <p:nvPicPr>
          <p:cNvPr id="10" name="Picture 9" descr="A close up of a sign&#10;&#10;Description automatically generated">
            <a:hlinkClick r:id="rId5"/>
            <a:extLst>
              <a:ext uri="{FF2B5EF4-FFF2-40B4-BE49-F238E27FC236}">
                <a16:creationId xmlns:a16="http://schemas.microsoft.com/office/drawing/2014/main" xmlns="" id="{5B8C0E52-FFAA-440F-957A-CDAD096EADF0}"/>
              </a:ext>
            </a:extLst>
          </p:cNvPr>
          <p:cNvPicPr>
            <a:picLocks noChangeAspect="1"/>
          </p:cNvPicPr>
          <p:nvPr/>
        </p:nvPicPr>
        <p:blipFill>
          <a:blip r:embed="rId6"/>
          <a:stretch>
            <a:fillRect/>
          </a:stretch>
        </p:blipFill>
        <p:spPr>
          <a:xfrm>
            <a:off x="7315430" y="287737"/>
            <a:ext cx="758663" cy="712402"/>
          </a:xfrm>
          <a:prstGeom prst="roundRect">
            <a:avLst/>
          </a:prstGeom>
        </p:spPr>
      </p:pic>
      <p:pic>
        <p:nvPicPr>
          <p:cNvPr id="12" name="Picture 11">
            <a:extLst>
              <a:ext uri="{FF2B5EF4-FFF2-40B4-BE49-F238E27FC236}">
                <a16:creationId xmlns:a16="http://schemas.microsoft.com/office/drawing/2014/main" xmlns="" id="{3220A814-D3F4-4BB5-95BB-0CA747A43AF4}"/>
              </a:ext>
            </a:extLst>
          </p:cNvPr>
          <p:cNvPicPr>
            <a:picLocks noChangeAspect="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6549191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33">
            <a:extLst>
              <a:ext uri="{FF2B5EF4-FFF2-40B4-BE49-F238E27FC236}">
                <a16:creationId xmlns:a16="http://schemas.microsoft.com/office/drawing/2014/main" xmlns="" id="{5157AAD0-E6E0-4CC6-B899-794D1731D53E}"/>
              </a:ext>
            </a:extLst>
          </p:cNvPr>
          <p:cNvSpPr/>
          <p:nvPr/>
        </p:nvSpPr>
        <p:spPr>
          <a:xfrm>
            <a:off x="351845" y="4537815"/>
            <a:ext cx="4080366" cy="850925"/>
          </a:xfrm>
          <a:prstGeom prst="roundRect">
            <a:avLst/>
          </a:prstGeom>
          <a:solidFill>
            <a:schemeClr val="bg2"/>
          </a:solidFill>
          <a:ln w="28575">
            <a:solidFill>
              <a:schemeClr val="tx2"/>
            </a:solidFill>
          </a:ln>
        </p:spPr>
        <p:style>
          <a:lnRef idx="2">
            <a:schemeClr val="accent2"/>
          </a:lnRef>
          <a:fillRef idx="1">
            <a:schemeClr val="lt1"/>
          </a:fillRef>
          <a:effectRef idx="0">
            <a:schemeClr val="accent2"/>
          </a:effectRef>
          <a:fontRef idx="minor">
            <a:schemeClr val="dk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show has also </a:t>
            </a:r>
            <a:r>
              <a:rPr lang="en-GB" sz="1600" b="1" dirty="0">
                <a:solidFill>
                  <a:schemeClr val="tx1"/>
                </a:solidFill>
                <a:latin typeface="Century Gothic" panose="020B0502020202020204" pitchFamily="34" charset="0"/>
                <a:ea typeface="Century Gothic"/>
                <a:cs typeface="Century Gothic"/>
                <a:sym typeface="Century Gothic"/>
              </a:rPr>
              <a:t>encouraged people </a:t>
            </a:r>
            <a:r>
              <a:rPr lang="en-GB" sz="1600" dirty="0">
                <a:solidFill>
                  <a:schemeClr val="tx1"/>
                </a:solidFill>
                <a:latin typeface="Century Gothic" panose="020B0502020202020204" pitchFamily="34" charset="0"/>
                <a:ea typeface="Century Gothic"/>
                <a:cs typeface="Century Gothic"/>
                <a:sym typeface="Century Gothic"/>
              </a:rPr>
              <a:t>to </a:t>
            </a:r>
            <a:r>
              <a:rPr lang="en-GB" sz="1600" b="1" dirty="0">
                <a:solidFill>
                  <a:schemeClr val="tx1"/>
                </a:solidFill>
                <a:latin typeface="Century Gothic" panose="020B0502020202020204" pitchFamily="34" charset="0"/>
                <a:ea typeface="Century Gothic"/>
                <a:cs typeface="Century Gothic"/>
                <a:sym typeface="Century Gothic"/>
              </a:rPr>
              <a:t>speak</a:t>
            </a:r>
            <a:r>
              <a:rPr lang="en-GB" sz="1600" dirty="0">
                <a:solidFill>
                  <a:schemeClr val="tx1"/>
                </a:solidFill>
                <a:latin typeface="Century Gothic" panose="020B0502020202020204" pitchFamily="34" charset="0"/>
                <a:ea typeface="Century Gothic"/>
                <a:cs typeface="Century Gothic"/>
                <a:sym typeface="Century Gothic"/>
              </a:rPr>
              <a:t> </a:t>
            </a:r>
            <a:r>
              <a:rPr lang="en-GB" sz="1600" b="1" dirty="0">
                <a:solidFill>
                  <a:schemeClr val="tx1"/>
                </a:solidFill>
                <a:latin typeface="Century Gothic" panose="020B0502020202020204" pitchFamily="34" charset="0"/>
                <a:ea typeface="Century Gothic"/>
                <a:cs typeface="Century Gothic"/>
                <a:sym typeface="Century Gothic"/>
              </a:rPr>
              <a:t>about their experience. </a:t>
            </a:r>
            <a:r>
              <a:rPr lang="en-GB" sz="1600" dirty="0">
                <a:solidFill>
                  <a:schemeClr val="tx1"/>
                </a:solidFill>
                <a:latin typeface="Century Gothic" panose="020B0502020202020204" pitchFamily="34" charset="0"/>
                <a:ea typeface="Century Gothic"/>
                <a:cs typeface="Century Gothic"/>
                <a:sym typeface="Century Gothic"/>
              </a:rPr>
              <a:t>This headline was published in 2019:</a:t>
            </a:r>
          </a:p>
        </p:txBody>
      </p:sp>
      <p:pic>
        <p:nvPicPr>
          <p:cNvPr id="9" name="Picture 8" descr="A close up of a logo&#10;&#10;Description automatically generated">
            <a:extLst>
              <a:ext uri="{FF2B5EF4-FFF2-40B4-BE49-F238E27FC236}">
                <a16:creationId xmlns:a16="http://schemas.microsoft.com/office/drawing/2014/main" xmlns="" id="{0C12C189-CBE7-45EB-94FB-C01FA4114185}"/>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71727" y="5555910"/>
            <a:ext cx="4060484" cy="850925"/>
          </a:xfrm>
          <a:prstGeom prst="rect">
            <a:avLst/>
          </a:prstGeom>
          <a:ln w="28575">
            <a:solidFill>
              <a:schemeClr val="bg1">
                <a:lumMod val="50000"/>
              </a:schemeClr>
            </a:solidFill>
          </a:ln>
        </p:spPr>
      </p:pic>
      <p:sp>
        <p:nvSpPr>
          <p:cNvPr id="20" name="Cloud 19">
            <a:extLst>
              <a:ext uri="{FF2B5EF4-FFF2-40B4-BE49-F238E27FC236}">
                <a16:creationId xmlns:a16="http://schemas.microsoft.com/office/drawing/2014/main" xmlns="" id="{13ECA47A-87AA-4EF4-8BC1-920FD557C305}"/>
              </a:ext>
            </a:extLst>
          </p:cNvPr>
          <p:cNvSpPr/>
          <p:nvPr/>
        </p:nvSpPr>
        <p:spPr>
          <a:xfrm>
            <a:off x="4711791" y="4516138"/>
            <a:ext cx="3746410" cy="1890698"/>
          </a:xfrm>
          <a:prstGeom prst="cloud">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Family chat (2-3 mins)</a:t>
            </a:r>
          </a:p>
          <a:p>
            <a:pPr algn="ctr"/>
            <a:r>
              <a:rPr lang="en-GB" sz="1600" dirty="0">
                <a:solidFill>
                  <a:schemeClr val="tx1"/>
                </a:solidFill>
                <a:latin typeface="Century Gothic" panose="020B0502020202020204" pitchFamily="34" charset="0"/>
              </a:rPr>
              <a:t>Can showing extremism on TV help prevent it from happening in real life?</a:t>
            </a:r>
          </a:p>
        </p:txBody>
      </p:sp>
      <p:pic>
        <p:nvPicPr>
          <p:cNvPr id="1028" name="Picture 4" descr="Image result for harvey virdi">
            <a:extLst>
              <a:ext uri="{FF2B5EF4-FFF2-40B4-BE49-F238E27FC236}">
                <a16:creationId xmlns:a16="http://schemas.microsoft.com/office/drawing/2014/main" xmlns="" id="{39E4FBF3-6D50-4AEA-BF62-B1D68579F39D}"/>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6639154" y="291662"/>
            <a:ext cx="2148648" cy="256063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Rounded Corners 33">
            <a:extLst>
              <a:ext uri="{FF2B5EF4-FFF2-40B4-BE49-F238E27FC236}">
                <a16:creationId xmlns:a16="http://schemas.microsoft.com/office/drawing/2014/main" xmlns="" id="{F5F676E3-8E21-473A-B56C-66086DD350ED}"/>
              </a:ext>
            </a:extLst>
          </p:cNvPr>
          <p:cNvSpPr/>
          <p:nvPr/>
        </p:nvSpPr>
        <p:spPr>
          <a:xfrm>
            <a:off x="3132213" y="971172"/>
            <a:ext cx="3348220" cy="1581418"/>
          </a:xfrm>
          <a:prstGeom prst="wedgeRoundRectCallout">
            <a:avLst>
              <a:gd name="adj1" fmla="val 81711"/>
              <a:gd name="adj2" fmla="val 3363"/>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rPr>
              <a:t>“These groups use social media to target vulnerable and lost people - and then try to [change] the way they see the world.” </a:t>
            </a:r>
          </a:p>
        </p:txBody>
      </p:sp>
      <p:sp>
        <p:nvSpPr>
          <p:cNvPr id="15" name="Rectangle: Rounded Corners 33">
            <a:extLst>
              <a:ext uri="{FF2B5EF4-FFF2-40B4-BE49-F238E27FC236}">
                <a16:creationId xmlns:a16="http://schemas.microsoft.com/office/drawing/2014/main" xmlns="" id="{056A6FCC-877A-43F2-A76A-B91F00F1100C}"/>
              </a:ext>
            </a:extLst>
          </p:cNvPr>
          <p:cNvSpPr/>
          <p:nvPr/>
        </p:nvSpPr>
        <p:spPr>
          <a:xfrm>
            <a:off x="350869" y="971172"/>
            <a:ext cx="2622621" cy="158141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Hollyoaks has been praised for </a:t>
            </a:r>
            <a:r>
              <a:rPr lang="en-GB" sz="1600" b="1" dirty="0">
                <a:solidFill>
                  <a:schemeClr val="tx1"/>
                </a:solidFill>
                <a:latin typeface="Century Gothic" panose="020B0502020202020204" pitchFamily="34" charset="0"/>
                <a:ea typeface="Century Gothic"/>
                <a:cs typeface="Century Gothic"/>
                <a:sym typeface="Century Gothic"/>
              </a:rPr>
              <a:t>teaching audiences </a:t>
            </a:r>
            <a:r>
              <a:rPr lang="en-GB" sz="1600" dirty="0">
                <a:solidFill>
                  <a:schemeClr val="tx1"/>
                </a:solidFill>
                <a:latin typeface="Century Gothic" panose="020B0502020202020204" pitchFamily="34" charset="0"/>
                <a:ea typeface="Century Gothic"/>
                <a:cs typeface="Century Gothic"/>
                <a:sym typeface="Century Gothic"/>
              </a:rPr>
              <a:t>how to </a:t>
            </a:r>
            <a:r>
              <a:rPr lang="en-GB" sz="1600" b="1" dirty="0">
                <a:solidFill>
                  <a:schemeClr val="tx1"/>
                </a:solidFill>
                <a:latin typeface="Century Gothic" panose="020B0502020202020204" pitchFamily="34" charset="0"/>
                <a:ea typeface="Century Gothic"/>
                <a:cs typeface="Century Gothic"/>
                <a:sym typeface="Century Gothic"/>
              </a:rPr>
              <a:t>spot the signs of extremism, </a:t>
            </a:r>
            <a:r>
              <a:rPr lang="en-GB" sz="1600" dirty="0">
                <a:solidFill>
                  <a:schemeClr val="tx1"/>
                </a:solidFill>
                <a:latin typeface="Century Gothic" panose="020B0502020202020204" pitchFamily="34" charset="0"/>
                <a:ea typeface="Century Gothic"/>
                <a:cs typeface="Century Gothic"/>
                <a:sym typeface="Century Gothic"/>
              </a:rPr>
              <a:t>both in </a:t>
            </a:r>
            <a:r>
              <a:rPr lang="en-GB" sz="1600" b="1" dirty="0">
                <a:solidFill>
                  <a:schemeClr val="tx1"/>
                </a:solidFill>
                <a:latin typeface="Century Gothic" panose="020B0502020202020204" pitchFamily="34" charset="0"/>
                <a:ea typeface="Century Gothic"/>
                <a:cs typeface="Century Gothic"/>
                <a:sym typeface="Century Gothic"/>
              </a:rPr>
              <a:t>person</a:t>
            </a:r>
            <a:r>
              <a:rPr lang="en-GB" sz="1600" dirty="0">
                <a:solidFill>
                  <a:schemeClr val="tx1"/>
                </a:solidFill>
                <a:latin typeface="Century Gothic" panose="020B0502020202020204" pitchFamily="34" charset="0"/>
                <a:ea typeface="Century Gothic"/>
                <a:cs typeface="Century Gothic"/>
                <a:sym typeface="Century Gothic"/>
              </a:rPr>
              <a:t> and </a:t>
            </a:r>
            <a:r>
              <a:rPr lang="en-GB" sz="1600" b="1" dirty="0">
                <a:solidFill>
                  <a:schemeClr val="tx1"/>
                </a:solidFill>
                <a:latin typeface="Century Gothic" panose="020B0502020202020204" pitchFamily="34" charset="0"/>
                <a:ea typeface="Century Gothic"/>
                <a:cs typeface="Century Gothic"/>
                <a:sym typeface="Century Gothic"/>
              </a:rPr>
              <a:t>online</a:t>
            </a:r>
            <a:r>
              <a:rPr lang="en-GB" sz="1600" dirty="0">
                <a:solidFill>
                  <a:schemeClr val="tx1"/>
                </a:solidFill>
                <a:latin typeface="Century Gothic" panose="020B0502020202020204" pitchFamily="34" charset="0"/>
                <a:ea typeface="Century Gothic"/>
                <a:cs typeface="Century Gothic"/>
                <a:sym typeface="Century Gothic"/>
              </a:rPr>
              <a:t>.</a:t>
            </a:r>
          </a:p>
        </p:txBody>
      </p:sp>
      <p:pic>
        <p:nvPicPr>
          <p:cNvPr id="1026" name="Picture 2" descr="Image result for hollyoaks ste johnny">
            <a:extLst>
              <a:ext uri="{FF2B5EF4-FFF2-40B4-BE49-F238E27FC236}">
                <a16:creationId xmlns:a16="http://schemas.microsoft.com/office/drawing/2014/main" xmlns="" id="{E40010AB-AD41-4BCB-9386-A7437181E18F}"/>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a:stretch/>
        </p:blipFill>
        <p:spPr bwMode="auto">
          <a:xfrm>
            <a:off x="350869" y="3030236"/>
            <a:ext cx="2009778" cy="134040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xmlns="" id="{90A6D070-95B4-4ABE-AE95-9BDD119953F2}"/>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2493254" y="3030236"/>
            <a:ext cx="2009778" cy="1340023"/>
          </a:xfrm>
          <a:prstGeom prst="rect">
            <a:avLst/>
          </a:prstGeom>
        </p:spPr>
      </p:pic>
      <p:pic>
        <p:nvPicPr>
          <p:cNvPr id="3" name="Picture 4" descr="Image result for hollyoaks ste sami groomed">
            <a:extLst>
              <a:ext uri="{FF2B5EF4-FFF2-40B4-BE49-F238E27FC236}">
                <a16:creationId xmlns:a16="http://schemas.microsoft.com/office/drawing/2014/main" xmlns="" id="{80D147F8-26C6-4F64-A286-176B499340DF}"/>
              </a:ext>
            </a:extLst>
          </p:cNvPr>
          <p:cNvPicPr>
            <a:picLocks noChangeAspect="1" noChangeArrowheads="1"/>
          </p:cNvPicPr>
          <p:nvPr/>
        </p:nvPicPr>
        <p:blipFill rotWithShape="1">
          <a:blip r:embed="rId7" cstate="hqprint">
            <a:extLst>
              <a:ext uri="{28A0092B-C50C-407E-A947-70E740481C1C}">
                <a14:useLocalDpi xmlns:a14="http://schemas.microsoft.com/office/drawing/2010/main"/>
              </a:ext>
            </a:extLst>
          </a:blip>
          <a:srcRect l="15660"/>
          <a:stretch/>
        </p:blipFill>
        <p:spPr bwMode="auto">
          <a:xfrm>
            <a:off x="4635639" y="3030236"/>
            <a:ext cx="2009778" cy="134040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ollyoaks misbah stuart">
            <a:extLst>
              <a:ext uri="{FF2B5EF4-FFF2-40B4-BE49-F238E27FC236}">
                <a16:creationId xmlns:a16="http://schemas.microsoft.com/office/drawing/2014/main" xmlns="" id="{35417B3F-5188-450E-8CA1-3377CD5A7FF7}"/>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a:off x="6778023" y="3027352"/>
            <a:ext cx="2009779" cy="135240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Rounded Corners 33">
            <a:extLst>
              <a:ext uri="{FF2B5EF4-FFF2-40B4-BE49-F238E27FC236}">
                <a16:creationId xmlns:a16="http://schemas.microsoft.com/office/drawing/2014/main" xmlns="" id="{470423D6-E524-4E49-9D94-20FD973B6EAF}"/>
              </a:ext>
            </a:extLst>
          </p:cNvPr>
          <p:cNvSpPr/>
          <p:nvPr/>
        </p:nvSpPr>
        <p:spPr>
          <a:xfrm>
            <a:off x="6637821" y="2512014"/>
            <a:ext cx="2134452" cy="391236"/>
          </a:xfrm>
          <a:prstGeom prst="roundRect">
            <a:avLst/>
          </a:prstGeom>
          <a:solidFill>
            <a:schemeClr val="tx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rPr>
              <a:t>Harvey </a:t>
            </a:r>
            <a:r>
              <a:rPr lang="en-GB" sz="1600" b="1" dirty="0" err="1">
                <a:solidFill>
                  <a:schemeClr val="bg1"/>
                </a:solidFill>
                <a:latin typeface="Century Gothic" panose="020B0502020202020204" pitchFamily="34" charset="0"/>
                <a:ea typeface="Century Gothic"/>
                <a:cs typeface="Century Gothic"/>
              </a:rPr>
              <a:t>Virdi</a:t>
            </a:r>
            <a:r>
              <a:rPr lang="en-GB" sz="1600" b="1" dirty="0">
                <a:solidFill>
                  <a:schemeClr val="bg1"/>
                </a:solidFill>
                <a:latin typeface="Century Gothic" panose="020B0502020202020204" pitchFamily="34" charset="0"/>
                <a:ea typeface="Century Gothic"/>
                <a:cs typeface="Century Gothic"/>
              </a:rPr>
              <a:t>, actress</a:t>
            </a:r>
            <a:endParaRPr lang="en-GB" sz="1600" b="1" dirty="0">
              <a:solidFill>
                <a:schemeClr val="bg1"/>
              </a:solidFill>
              <a:latin typeface="Century Gothic" panose="020B0502020202020204" pitchFamily="34" charset="0"/>
              <a:ea typeface="Century Gothic"/>
              <a:cs typeface="Century Gothic"/>
              <a:sym typeface="Century Gothic"/>
            </a:endParaRPr>
          </a:p>
        </p:txBody>
      </p:sp>
      <p:sp>
        <p:nvSpPr>
          <p:cNvPr id="21" name="Title 1">
            <a:extLst>
              <a:ext uri="{FF2B5EF4-FFF2-40B4-BE49-F238E27FC236}">
                <a16:creationId xmlns:a16="http://schemas.microsoft.com/office/drawing/2014/main" xmlns="" id="{CD500FBD-7D9B-4FD5-B077-84C1A0D39573}"/>
              </a:ext>
            </a:extLst>
          </p:cNvPr>
          <p:cNvSpPr txBox="1">
            <a:spLocks/>
          </p:cNvSpPr>
          <p:nvPr/>
        </p:nvSpPr>
        <p:spPr>
          <a:xfrm>
            <a:off x="786476" y="214263"/>
            <a:ext cx="6908286" cy="457199"/>
          </a:xfrm>
          <a:prstGeom prst="rect">
            <a:avLst/>
          </a:prstGeom>
        </p:spPr>
        <p:txBody>
          <a:bodyPr vert="horz" lIns="91440" tIns="45720" rIns="91440" bIns="45720" rtlCol="0" anchor="ctr">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lvl="0">
              <a:spcBef>
                <a:spcPts val="0"/>
              </a:spcBef>
              <a:buSzPct val="25000"/>
            </a:pPr>
            <a:r>
              <a:rPr lang="en-GB" dirty="0">
                <a:latin typeface="Century Gothic" panose="020B0502020202020204" pitchFamily="34" charset="0"/>
                <a:ea typeface="Lato"/>
                <a:cs typeface="Lato"/>
                <a:sym typeface="Lato"/>
              </a:rPr>
              <a:t>Why share these stories?</a:t>
            </a:r>
          </a:p>
        </p:txBody>
      </p:sp>
      <p:sp>
        <p:nvSpPr>
          <p:cNvPr id="22" name="Pentagon 20">
            <a:extLst>
              <a:ext uri="{FF2B5EF4-FFF2-40B4-BE49-F238E27FC236}">
                <a16:creationId xmlns:a16="http://schemas.microsoft.com/office/drawing/2014/main" xmlns="" id="{A9EEBD83-6820-4BFF-9804-BEAEB7B38122}"/>
              </a:ext>
            </a:extLst>
          </p:cNvPr>
          <p:cNvSpPr/>
          <p:nvPr/>
        </p:nvSpPr>
        <p:spPr>
          <a:xfrm>
            <a:off x="27813" y="173559"/>
            <a:ext cx="758663" cy="538608"/>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6</a:t>
            </a:r>
          </a:p>
        </p:txBody>
      </p:sp>
      <p:pic>
        <p:nvPicPr>
          <p:cNvPr id="25" name="Picture 24" descr="A close up of a sign&#10;&#10;Description automatically generated">
            <a:hlinkClick r:id="rId9"/>
            <a:extLst>
              <a:ext uri="{FF2B5EF4-FFF2-40B4-BE49-F238E27FC236}">
                <a16:creationId xmlns:a16="http://schemas.microsoft.com/office/drawing/2014/main" xmlns="" id="{04B07ED5-2D30-4B6A-8882-D8700F836A56}"/>
              </a:ext>
            </a:extLst>
          </p:cNvPr>
          <p:cNvPicPr>
            <a:picLocks noChangeAspect="1"/>
          </p:cNvPicPr>
          <p:nvPr/>
        </p:nvPicPr>
        <p:blipFill>
          <a:blip r:embed="rId10"/>
          <a:stretch>
            <a:fillRect/>
          </a:stretch>
        </p:blipFill>
        <p:spPr>
          <a:xfrm>
            <a:off x="8075197" y="5845133"/>
            <a:ext cx="809552" cy="760188"/>
          </a:xfrm>
          <a:prstGeom prst="roundRect">
            <a:avLst/>
          </a:prstGeom>
        </p:spPr>
      </p:pic>
    </p:spTree>
    <p:extLst>
      <p:ext uri="{BB962C8B-B14F-4D97-AF65-F5344CB8AC3E}">
        <p14:creationId xmlns:p14="http://schemas.microsoft.com/office/powerpoint/2010/main" val="361253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fade">
                                      <p:cBhvr>
                                        <p:cTn id="10" dur="500"/>
                                        <p:tgtEl>
                                          <p:spTgt spid="102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4"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1">
            <a:extLst>
              <a:ext uri="{FF2B5EF4-FFF2-40B4-BE49-F238E27FC236}">
                <a16:creationId xmlns:a16="http://schemas.microsoft.com/office/drawing/2014/main" xmlns="" id="{E4B57B9D-D327-4F29-B8AF-4018C465BD62}"/>
              </a:ext>
            </a:extLst>
          </p:cNvPr>
          <p:cNvSpPr txBox="1">
            <a:spLocks/>
          </p:cNvSpPr>
          <p:nvPr/>
        </p:nvSpPr>
        <p:spPr>
          <a:xfrm>
            <a:off x="786476" y="214263"/>
            <a:ext cx="6908286" cy="457199"/>
          </a:xfrm>
          <a:prstGeom prst="rect">
            <a:avLst/>
          </a:prstGeom>
        </p:spPr>
        <p:txBody>
          <a:bodyPr vert="horz" lIns="91440" tIns="45720" rIns="91440" bIns="45720" rtlCol="0" anchor="ctr">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lvl="0">
              <a:spcBef>
                <a:spcPts val="0"/>
              </a:spcBef>
              <a:buSzPct val="25000"/>
            </a:pPr>
            <a:r>
              <a:rPr lang="en-GB" dirty="0">
                <a:latin typeface="Century Gothic" panose="020B0502020202020204" pitchFamily="34" charset="0"/>
                <a:ea typeface="Lato"/>
                <a:cs typeface="Lato"/>
                <a:sym typeface="Lato"/>
              </a:rPr>
              <a:t>What should families look out for?</a:t>
            </a:r>
          </a:p>
        </p:txBody>
      </p:sp>
      <p:sp>
        <p:nvSpPr>
          <p:cNvPr id="38" name="Pentagon 20">
            <a:extLst>
              <a:ext uri="{FF2B5EF4-FFF2-40B4-BE49-F238E27FC236}">
                <a16:creationId xmlns:a16="http://schemas.microsoft.com/office/drawing/2014/main" xmlns="" id="{74D31D00-D094-4914-A26F-3AECB794BEB5}"/>
              </a:ext>
            </a:extLst>
          </p:cNvPr>
          <p:cNvSpPr/>
          <p:nvPr/>
        </p:nvSpPr>
        <p:spPr>
          <a:xfrm>
            <a:off x="27813" y="173559"/>
            <a:ext cx="758663" cy="538608"/>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7</a:t>
            </a:r>
          </a:p>
        </p:txBody>
      </p:sp>
      <p:sp>
        <p:nvSpPr>
          <p:cNvPr id="3" name="AutoShape 4">
            <a:extLst>
              <a:ext uri="{FF2B5EF4-FFF2-40B4-BE49-F238E27FC236}">
                <a16:creationId xmlns:a16="http://schemas.microsoft.com/office/drawing/2014/main" xmlns="" id="{5F74284A-0F06-487A-802D-6B934A121A21}"/>
              </a:ext>
            </a:extLst>
          </p:cNvPr>
          <p:cNvSpPr>
            <a:spLocks noChangeAspect="1" noChangeArrowheads="1"/>
          </p:cNvSpPr>
          <p:nvPr/>
        </p:nvSpPr>
        <p:spPr bwMode="auto">
          <a:xfrm>
            <a:off x="4419600" y="3464478"/>
            <a:ext cx="1368000" cy="1368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a:extLst>
              <a:ext uri="{FF2B5EF4-FFF2-40B4-BE49-F238E27FC236}">
                <a16:creationId xmlns:a16="http://schemas.microsoft.com/office/drawing/2014/main" xmlns="" id="{5111CDE3-C434-4124-BDE6-29C69500C87A}"/>
              </a:ext>
            </a:extLst>
          </p:cNvPr>
          <p:cNvSpPr/>
          <p:nvPr/>
        </p:nvSpPr>
        <p:spPr>
          <a:xfrm>
            <a:off x="27813" y="6643737"/>
            <a:ext cx="2092239" cy="215444"/>
          </a:xfrm>
          <a:prstGeom prst="rect">
            <a:avLst/>
          </a:prstGeom>
        </p:spPr>
        <p:txBody>
          <a:bodyPr wrap="none">
            <a:spAutoFit/>
          </a:bodyPr>
          <a:lstStyle/>
          <a:p>
            <a:r>
              <a:rPr lang="en-GB" sz="800" dirty="0">
                <a:hlinkClick r:id="rId3"/>
              </a:rPr>
              <a:t>https://safeshare.tv/x/ss5dcc3cf735f43</a:t>
            </a:r>
            <a:endParaRPr lang="en-GB" sz="800" dirty="0"/>
          </a:p>
        </p:txBody>
      </p:sp>
      <p:sp>
        <p:nvSpPr>
          <p:cNvPr id="9" name="Rectangle: Rounded Corners 33">
            <a:extLst>
              <a:ext uri="{FF2B5EF4-FFF2-40B4-BE49-F238E27FC236}">
                <a16:creationId xmlns:a16="http://schemas.microsoft.com/office/drawing/2014/main" xmlns="" id="{0BAD765F-206A-49F7-8CF9-5B3A50CE8EE8}"/>
              </a:ext>
            </a:extLst>
          </p:cNvPr>
          <p:cNvSpPr/>
          <p:nvPr/>
        </p:nvSpPr>
        <p:spPr>
          <a:xfrm>
            <a:off x="323896" y="777854"/>
            <a:ext cx="8526492" cy="92283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100"/>
              </a:spcBef>
            </a:pPr>
            <a:r>
              <a:rPr lang="en-GB" sz="1600" dirty="0">
                <a:solidFill>
                  <a:schemeClr val="tx1"/>
                </a:solidFill>
                <a:latin typeface="Century Gothic" panose="020B0502020202020204" pitchFamily="34" charset="0"/>
                <a:ea typeface="Century Gothic"/>
                <a:cs typeface="Century Gothic"/>
                <a:sym typeface="Century Gothic"/>
              </a:rPr>
              <a:t>The </a:t>
            </a:r>
            <a:r>
              <a:rPr lang="en-GB" sz="1600" b="1" dirty="0">
                <a:solidFill>
                  <a:schemeClr val="tx1"/>
                </a:solidFill>
                <a:latin typeface="Century Gothic" panose="020B0502020202020204" pitchFamily="34" charset="0"/>
                <a:ea typeface="Century Gothic"/>
                <a:cs typeface="Century Gothic"/>
                <a:sym typeface="Century Gothic"/>
              </a:rPr>
              <a:t>internet makes it easier </a:t>
            </a:r>
            <a:r>
              <a:rPr lang="en-GB" sz="1600" dirty="0">
                <a:solidFill>
                  <a:schemeClr val="tx1"/>
                </a:solidFill>
                <a:latin typeface="Century Gothic" panose="020B0502020202020204" pitchFamily="34" charset="0"/>
                <a:ea typeface="Century Gothic"/>
                <a:cs typeface="Century Gothic"/>
                <a:sym typeface="Century Gothic"/>
              </a:rPr>
              <a:t>for children and young people to engage with new groups or individuals and this can </a:t>
            </a:r>
            <a:r>
              <a:rPr lang="en-GB" sz="1600" b="1" dirty="0">
                <a:solidFill>
                  <a:schemeClr val="tx1"/>
                </a:solidFill>
                <a:latin typeface="Century Gothic" panose="020B0502020202020204" pitchFamily="34" charset="0"/>
                <a:ea typeface="Century Gothic"/>
                <a:cs typeface="Century Gothic"/>
                <a:sym typeface="Century Gothic"/>
              </a:rPr>
              <a:t>make them vulnerable </a:t>
            </a:r>
            <a:r>
              <a:rPr lang="en-GB" sz="1600" dirty="0">
                <a:solidFill>
                  <a:schemeClr val="tx1"/>
                </a:solidFill>
                <a:latin typeface="Century Gothic" panose="020B0502020202020204" pitchFamily="34" charset="0"/>
                <a:ea typeface="Century Gothic"/>
                <a:cs typeface="Century Gothic"/>
                <a:sym typeface="Century Gothic"/>
              </a:rPr>
              <a:t>to those who are looking to influence them.</a:t>
            </a:r>
            <a:r>
              <a:rPr lang="en-GB" sz="1600" dirty="0">
                <a:solidFill>
                  <a:schemeClr val="tx1"/>
                </a:solidFill>
                <a:latin typeface="Century Gothic" panose="020B0502020202020204" pitchFamily="34" charset="0"/>
                <a:cs typeface="Calibri"/>
                <a:sym typeface="Century Gothic"/>
              </a:rPr>
              <a:t> </a:t>
            </a:r>
            <a:endParaRPr lang="en-GB" sz="1600" dirty="0">
              <a:solidFill>
                <a:schemeClr val="tx1"/>
              </a:solidFill>
              <a:latin typeface="Century Gothic" panose="020B0502020202020204" pitchFamily="34" charset="0"/>
            </a:endParaRPr>
          </a:p>
        </p:txBody>
      </p:sp>
      <p:pic>
        <p:nvPicPr>
          <p:cNvPr id="10" name="Picture 4" descr="My teenage daughter's social media use has become really obsessive">
            <a:extLst>
              <a:ext uri="{FF2B5EF4-FFF2-40B4-BE49-F238E27FC236}">
                <a16:creationId xmlns:a16="http://schemas.microsoft.com/office/drawing/2014/main" xmlns="" id="{95DA2D97-2FFE-4A3B-886D-8B70DD19FF79}"/>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r="6764"/>
          <a:stretch/>
        </p:blipFill>
        <p:spPr bwMode="auto">
          <a:xfrm>
            <a:off x="230289" y="2591470"/>
            <a:ext cx="2190431" cy="13680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33">
            <a:extLst>
              <a:ext uri="{FF2B5EF4-FFF2-40B4-BE49-F238E27FC236}">
                <a16:creationId xmlns:a16="http://schemas.microsoft.com/office/drawing/2014/main" xmlns="" id="{BABB958B-1AE5-4D43-9AC9-982C2CAA8574}"/>
              </a:ext>
            </a:extLst>
          </p:cNvPr>
          <p:cNvSpPr/>
          <p:nvPr/>
        </p:nvSpPr>
        <p:spPr>
          <a:xfrm>
            <a:off x="2520471" y="2591470"/>
            <a:ext cx="2056969" cy="136800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Exploring new and unusual websites or forums</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3076" name="Picture 4" descr="Discord: A Chat App Not Just For Gamers - Cyberbullying Research ...">
            <a:extLst>
              <a:ext uri="{FF2B5EF4-FFF2-40B4-BE49-F238E27FC236}">
                <a16:creationId xmlns:a16="http://schemas.microsoft.com/office/drawing/2014/main" xmlns="" id="{15E63BD6-5E53-4BC2-B61F-AAE1F92527BE}"/>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2448078" y="4114171"/>
            <a:ext cx="2201754" cy="136800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Rounded Corners 33">
            <a:extLst>
              <a:ext uri="{FF2B5EF4-FFF2-40B4-BE49-F238E27FC236}">
                <a16:creationId xmlns:a16="http://schemas.microsoft.com/office/drawing/2014/main" xmlns="" id="{53834CD8-D797-421C-B856-9580C6023FA4}"/>
              </a:ext>
            </a:extLst>
          </p:cNvPr>
          <p:cNvSpPr/>
          <p:nvPr/>
        </p:nvSpPr>
        <p:spPr>
          <a:xfrm>
            <a:off x="281825" y="4114171"/>
            <a:ext cx="2056969" cy="136800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Joining new or secret groups, talking to new people</a:t>
            </a:r>
          </a:p>
        </p:txBody>
      </p:sp>
      <p:pic>
        <p:nvPicPr>
          <p:cNvPr id="3078" name="Picture 6" descr="Identity Crisis: Definition, Symptoms, Causes, and Treatment">
            <a:extLst>
              <a:ext uri="{FF2B5EF4-FFF2-40B4-BE49-F238E27FC236}">
                <a16:creationId xmlns:a16="http://schemas.microsoft.com/office/drawing/2014/main" xmlns="" id="{5A25C498-BA01-4481-B41F-5DBFBC5E2DEF}"/>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l="11803" t="8440" r="30328" b="14576"/>
          <a:stretch/>
        </p:blipFill>
        <p:spPr bwMode="auto">
          <a:xfrm>
            <a:off x="4735281" y="2591470"/>
            <a:ext cx="2062064" cy="136800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Rounded Corners 33">
            <a:extLst>
              <a:ext uri="{FF2B5EF4-FFF2-40B4-BE49-F238E27FC236}">
                <a16:creationId xmlns:a16="http://schemas.microsoft.com/office/drawing/2014/main" xmlns="" id="{F4773344-97DF-4754-A4B7-BF2F076DD84A}"/>
              </a:ext>
            </a:extLst>
          </p:cNvPr>
          <p:cNvSpPr/>
          <p:nvPr/>
        </p:nvSpPr>
        <p:spPr>
          <a:xfrm>
            <a:off x="6868814" y="2591470"/>
            <a:ext cx="1981574" cy="136800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Changes in identity and language</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3080" name="Picture 8" descr="Teaching teens consent when sharing images online | Internet Matters">
            <a:extLst>
              <a:ext uri="{FF2B5EF4-FFF2-40B4-BE49-F238E27FC236}">
                <a16:creationId xmlns:a16="http://schemas.microsoft.com/office/drawing/2014/main" xmlns="" id="{B5CCE71C-259B-4BB4-963A-AB28F9043B74}"/>
              </a:ext>
            </a:extLst>
          </p:cNvPr>
          <p:cNvPicPr>
            <a:picLocks noChangeAspect="1" noChangeArrowheads="1"/>
          </p:cNvPicPr>
          <p:nvPr/>
        </p:nvPicPr>
        <p:blipFill rotWithShape="1">
          <a:blip r:embed="rId7">
            <a:extLst>
              <a:ext uri="{28A0092B-C50C-407E-A947-70E740481C1C}">
                <a14:useLocalDpi xmlns:a14="http://schemas.microsoft.com/office/drawing/2010/main"/>
              </a:ext>
            </a:extLst>
          </a:blip>
          <a:srcRect l="10655" r="19836"/>
          <a:stretch/>
        </p:blipFill>
        <p:spPr bwMode="auto">
          <a:xfrm>
            <a:off x="6824312" y="4088626"/>
            <a:ext cx="2070578" cy="1368000"/>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Rounded Corners 33">
            <a:extLst>
              <a:ext uri="{FF2B5EF4-FFF2-40B4-BE49-F238E27FC236}">
                <a16:creationId xmlns:a16="http://schemas.microsoft.com/office/drawing/2014/main" xmlns="" id="{D02DD7F4-CCAF-4848-BD18-FCA525C5818E}"/>
              </a:ext>
            </a:extLst>
          </p:cNvPr>
          <p:cNvSpPr/>
          <p:nvPr/>
        </p:nvSpPr>
        <p:spPr>
          <a:xfrm>
            <a:off x="4749064" y="4122933"/>
            <a:ext cx="1981574" cy="136800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sym typeface="Century Gothic"/>
              </a:rPr>
              <a:t>Sharing religious, political or hate based videos online</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1" name="Rectangle: Rounded Corners 20">
            <a:extLst>
              <a:ext uri="{FF2B5EF4-FFF2-40B4-BE49-F238E27FC236}">
                <a16:creationId xmlns:a16="http://schemas.microsoft.com/office/drawing/2014/main" xmlns="" id="{EEE88A4B-99F0-4BDB-9BB1-210ABB6F5DA5}"/>
              </a:ext>
            </a:extLst>
          </p:cNvPr>
          <p:cNvSpPr/>
          <p:nvPr/>
        </p:nvSpPr>
        <p:spPr>
          <a:xfrm>
            <a:off x="281825" y="5657981"/>
            <a:ext cx="8620099" cy="922837"/>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Radicalisers can target children and young people by </a:t>
            </a:r>
            <a:r>
              <a:rPr lang="en-GB" sz="1600" b="1" dirty="0">
                <a:solidFill>
                  <a:schemeClr val="tx1"/>
                </a:solidFill>
              </a:rPr>
              <a:t>messaging on popular apps and websites</a:t>
            </a:r>
            <a:r>
              <a:rPr lang="en-GB" sz="1600" dirty="0">
                <a:solidFill>
                  <a:schemeClr val="tx1"/>
                </a:solidFill>
              </a:rPr>
              <a:t>. They then wait to see who responds before then </a:t>
            </a:r>
            <a:r>
              <a:rPr lang="en-GB" sz="1600" b="1" dirty="0">
                <a:solidFill>
                  <a:schemeClr val="tx1"/>
                </a:solidFill>
              </a:rPr>
              <a:t>taking the conversations further on a private platform</a:t>
            </a:r>
            <a:r>
              <a:rPr lang="en-GB" sz="1600" dirty="0">
                <a:solidFill>
                  <a:schemeClr val="tx1"/>
                </a:solidFill>
              </a:rPr>
              <a:t>.</a:t>
            </a:r>
          </a:p>
        </p:txBody>
      </p:sp>
      <p:sp>
        <p:nvSpPr>
          <p:cNvPr id="17" name="Rectangle: Rounded Corners 33">
            <a:extLst>
              <a:ext uri="{FF2B5EF4-FFF2-40B4-BE49-F238E27FC236}">
                <a16:creationId xmlns:a16="http://schemas.microsoft.com/office/drawing/2014/main" xmlns="" id="{BA904B87-28E5-4F2A-8C5D-EC06E4C3B0FD}"/>
              </a:ext>
            </a:extLst>
          </p:cNvPr>
          <p:cNvSpPr/>
          <p:nvPr/>
        </p:nvSpPr>
        <p:spPr>
          <a:xfrm>
            <a:off x="323896" y="1821644"/>
            <a:ext cx="7854904" cy="66672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100"/>
              </a:spcBef>
            </a:pPr>
            <a:r>
              <a:rPr lang="en-GB" sz="1600" b="1" dirty="0">
                <a:solidFill>
                  <a:schemeClr val="tx1"/>
                </a:solidFill>
                <a:latin typeface="Century Gothic" panose="020B0502020202020204" pitchFamily="34" charset="0"/>
                <a:cs typeface="Calibri"/>
                <a:sym typeface="Century Gothic"/>
              </a:rPr>
              <a:t>Online radicalisation can be hard for parents to pick up on as it is complex. </a:t>
            </a:r>
            <a:r>
              <a:rPr lang="en-GB" sz="1600" dirty="0">
                <a:solidFill>
                  <a:schemeClr val="tx1"/>
                </a:solidFill>
                <a:latin typeface="Century Gothic" panose="020B0502020202020204" pitchFamily="34" charset="0"/>
                <a:cs typeface="Calibri"/>
                <a:sym typeface="Century Gothic"/>
              </a:rPr>
              <a:t>However, there are some possible signs to keep an eye on: </a:t>
            </a:r>
            <a:endParaRPr lang="en-GB" sz="1600" dirty="0">
              <a:solidFill>
                <a:schemeClr val="tx1"/>
              </a:solidFill>
              <a:latin typeface="Century Gothic" panose="020B0502020202020204" pitchFamily="34" charset="0"/>
            </a:endParaRPr>
          </a:p>
        </p:txBody>
      </p:sp>
      <p:pic>
        <p:nvPicPr>
          <p:cNvPr id="18" name="Picture 17" descr="A close up of a sign&#10;&#10;Description automatically generated">
            <a:hlinkClick r:id="rId8"/>
            <a:extLst>
              <a:ext uri="{FF2B5EF4-FFF2-40B4-BE49-F238E27FC236}">
                <a16:creationId xmlns:a16="http://schemas.microsoft.com/office/drawing/2014/main" xmlns="" id="{F88651D1-B43A-4139-BB11-88EDDFC7AF45}"/>
              </a:ext>
            </a:extLst>
          </p:cNvPr>
          <p:cNvPicPr>
            <a:picLocks noChangeAspect="1"/>
          </p:cNvPicPr>
          <p:nvPr/>
        </p:nvPicPr>
        <p:blipFill>
          <a:blip r:embed="rId9"/>
          <a:stretch>
            <a:fillRect/>
          </a:stretch>
        </p:blipFill>
        <p:spPr>
          <a:xfrm>
            <a:off x="8288927" y="1893301"/>
            <a:ext cx="605963" cy="569013"/>
          </a:xfrm>
          <a:prstGeom prst="roundRect">
            <a:avLst/>
          </a:prstGeom>
        </p:spPr>
      </p:pic>
    </p:spTree>
    <p:extLst>
      <p:ext uri="{BB962C8B-B14F-4D97-AF65-F5344CB8AC3E}">
        <p14:creationId xmlns:p14="http://schemas.microsoft.com/office/powerpoint/2010/main" val="3484013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nodeType="withEffect">
                                  <p:stCondLst>
                                    <p:cond delay="0"/>
                                  </p:stCondLst>
                                  <p:childTnLst>
                                    <p:set>
                                      <p:cBhvr>
                                        <p:cTn id="17" dur="1" fill="hold">
                                          <p:stCondLst>
                                            <p:cond delay="0"/>
                                          </p:stCondLst>
                                        </p:cTn>
                                        <p:tgtEl>
                                          <p:spTgt spid="3078"/>
                                        </p:tgtEl>
                                        <p:attrNameLst>
                                          <p:attrName>style.visibility</p:attrName>
                                        </p:attrNameLst>
                                      </p:cBhvr>
                                      <p:to>
                                        <p:strVal val="visible"/>
                                      </p:to>
                                    </p:set>
                                    <p:animEffect transition="in" filter="fade">
                                      <p:cBhvr>
                                        <p:cTn id="18" dur="500"/>
                                        <p:tgtEl>
                                          <p:spTgt spid="307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nodeType="withEffect">
                                  <p:stCondLst>
                                    <p:cond delay="0"/>
                                  </p:stCondLst>
                                  <p:childTnLst>
                                    <p:set>
                                      <p:cBhvr>
                                        <p:cTn id="25" dur="1" fill="hold">
                                          <p:stCondLst>
                                            <p:cond delay="0"/>
                                          </p:stCondLst>
                                        </p:cTn>
                                        <p:tgtEl>
                                          <p:spTgt spid="3076"/>
                                        </p:tgtEl>
                                        <p:attrNameLst>
                                          <p:attrName>style.visibility</p:attrName>
                                        </p:attrNameLst>
                                      </p:cBhvr>
                                      <p:to>
                                        <p:strVal val="visible"/>
                                      </p:to>
                                    </p:set>
                                    <p:animEffect transition="in" filter="fade">
                                      <p:cBhvr>
                                        <p:cTn id="26" dur="500"/>
                                        <p:tgtEl>
                                          <p:spTgt spid="307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par>
                                <p:cTn id="32" presetID="10" presetClass="entr" presetSubtype="0" fill="hold" nodeType="withEffect">
                                  <p:stCondLst>
                                    <p:cond delay="0"/>
                                  </p:stCondLst>
                                  <p:childTnLst>
                                    <p:set>
                                      <p:cBhvr>
                                        <p:cTn id="33" dur="1" fill="hold">
                                          <p:stCondLst>
                                            <p:cond delay="0"/>
                                          </p:stCondLst>
                                        </p:cTn>
                                        <p:tgtEl>
                                          <p:spTgt spid="3080"/>
                                        </p:tgtEl>
                                        <p:attrNameLst>
                                          <p:attrName>style.visibility</p:attrName>
                                        </p:attrNameLst>
                                      </p:cBhvr>
                                      <p:to>
                                        <p:strVal val="visible"/>
                                      </p:to>
                                    </p:set>
                                    <p:animEffect transition="in" filter="fade">
                                      <p:cBhvr>
                                        <p:cTn id="34" dur="500"/>
                                        <p:tgtEl>
                                          <p:spTgt spid="308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6" grpId="0" animBg="1"/>
      <p:bldP spid="19"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81737" y="853454"/>
            <a:ext cx="8568214" cy="3841436"/>
          </a:xfrm>
          <a:prstGeom prst="rect">
            <a:avLst/>
          </a:prstGeom>
        </p:spPr>
        <p:txBody>
          <a:bodyPr vert="horz" wrap="square" lIns="0" tIns="9525" rIns="0" bIns="0" rtlCol="0">
            <a:spAutoFit/>
          </a:bodyPr>
          <a:lstStyle/>
          <a:p>
            <a:pPr marL="9525" marR="3810" algn="ctr">
              <a:spcBef>
                <a:spcPts val="75"/>
              </a:spcBef>
            </a:pPr>
            <a:r>
              <a:rPr sz="1600" spc="-4" dirty="0">
                <a:latin typeface="+mj-lt"/>
                <a:cs typeface="Calibri"/>
              </a:rPr>
              <a:t>These </a:t>
            </a:r>
            <a:r>
              <a:rPr sz="1600" spc="-8" dirty="0">
                <a:latin typeface="+mj-lt"/>
                <a:cs typeface="Calibri"/>
              </a:rPr>
              <a:t>are </a:t>
            </a:r>
            <a:r>
              <a:rPr sz="1600" spc="-11" dirty="0">
                <a:latin typeface="+mj-lt"/>
                <a:cs typeface="Calibri"/>
              </a:rPr>
              <a:t>indicators </a:t>
            </a:r>
            <a:r>
              <a:rPr sz="1600" spc="-4" dirty="0">
                <a:latin typeface="+mj-lt"/>
                <a:cs typeface="Calibri"/>
              </a:rPr>
              <a:t>that </a:t>
            </a:r>
            <a:r>
              <a:rPr sz="1600" spc="-8" dirty="0">
                <a:latin typeface="+mj-lt"/>
                <a:cs typeface="Calibri"/>
              </a:rPr>
              <a:t>they </a:t>
            </a:r>
            <a:r>
              <a:rPr sz="1600" spc="-4" dirty="0">
                <a:latin typeface="+mj-lt"/>
                <a:cs typeface="Calibri"/>
              </a:rPr>
              <a:t>might need help, but </a:t>
            </a:r>
            <a:r>
              <a:rPr sz="1600" spc="-8" dirty="0">
                <a:latin typeface="+mj-lt"/>
                <a:cs typeface="Calibri"/>
              </a:rPr>
              <a:t>you </a:t>
            </a:r>
            <a:r>
              <a:rPr sz="1600" spc="-4" dirty="0">
                <a:latin typeface="+mj-lt"/>
                <a:cs typeface="Calibri"/>
              </a:rPr>
              <a:t>know </a:t>
            </a:r>
            <a:r>
              <a:rPr sz="1600" spc="-8" dirty="0">
                <a:latin typeface="+mj-lt"/>
                <a:cs typeface="Calibri"/>
              </a:rPr>
              <a:t>your child best </a:t>
            </a:r>
            <a:r>
              <a:rPr sz="1600" dirty="0">
                <a:latin typeface="+mj-lt"/>
                <a:cs typeface="Calibri"/>
              </a:rPr>
              <a:t>and </a:t>
            </a:r>
            <a:r>
              <a:rPr sz="1600" spc="-8" dirty="0">
                <a:latin typeface="+mj-lt"/>
                <a:cs typeface="Calibri"/>
              </a:rPr>
              <a:t>we </a:t>
            </a:r>
            <a:r>
              <a:rPr sz="1600" dirty="0">
                <a:latin typeface="+mj-lt"/>
                <a:cs typeface="Calibri"/>
              </a:rPr>
              <a:t>advise </a:t>
            </a:r>
            <a:r>
              <a:rPr sz="1600" spc="-4" dirty="0">
                <a:latin typeface="+mj-lt"/>
                <a:cs typeface="Calibri"/>
              </a:rPr>
              <a:t>that </a:t>
            </a:r>
            <a:r>
              <a:rPr sz="1600" spc="-11" dirty="0">
                <a:latin typeface="+mj-lt"/>
                <a:cs typeface="Calibri"/>
              </a:rPr>
              <a:t>you </a:t>
            </a:r>
            <a:r>
              <a:rPr sz="1600" dirty="0">
                <a:latin typeface="+mj-lt"/>
                <a:cs typeface="Calibri"/>
              </a:rPr>
              <a:t>speak </a:t>
            </a:r>
            <a:r>
              <a:rPr sz="1600" spc="-4" dirty="0">
                <a:latin typeface="+mj-lt"/>
                <a:cs typeface="Calibri"/>
              </a:rPr>
              <a:t>with </a:t>
            </a:r>
            <a:r>
              <a:rPr sz="1600" dirty="0">
                <a:latin typeface="+mj-lt"/>
                <a:cs typeface="Calibri"/>
              </a:rPr>
              <a:t>them </a:t>
            </a:r>
            <a:r>
              <a:rPr sz="1600" spc="-11" dirty="0">
                <a:latin typeface="+mj-lt"/>
                <a:cs typeface="Calibri"/>
              </a:rPr>
              <a:t>first.  </a:t>
            </a:r>
            <a:r>
              <a:rPr sz="1600" spc="-4" dirty="0">
                <a:latin typeface="+mj-lt"/>
                <a:cs typeface="Calibri"/>
              </a:rPr>
              <a:t>Check in with </a:t>
            </a:r>
            <a:r>
              <a:rPr sz="1600" dirty="0">
                <a:latin typeface="+mj-lt"/>
                <a:cs typeface="Calibri"/>
              </a:rPr>
              <a:t>them and ask them about </a:t>
            </a:r>
            <a:r>
              <a:rPr sz="1600" spc="-4" dirty="0">
                <a:latin typeface="+mj-lt"/>
                <a:cs typeface="Calibri"/>
              </a:rPr>
              <a:t>what they </a:t>
            </a:r>
            <a:r>
              <a:rPr sz="1600" spc="-8" dirty="0">
                <a:latin typeface="+mj-lt"/>
                <a:cs typeface="Calibri"/>
              </a:rPr>
              <a:t>are </a:t>
            </a:r>
            <a:r>
              <a:rPr sz="1600" dirty="0">
                <a:latin typeface="+mj-lt"/>
                <a:cs typeface="Calibri"/>
              </a:rPr>
              <a:t>viewing, who </a:t>
            </a:r>
            <a:r>
              <a:rPr sz="1600" spc="-4" dirty="0">
                <a:latin typeface="+mj-lt"/>
                <a:cs typeface="Calibri"/>
              </a:rPr>
              <a:t>they </a:t>
            </a:r>
            <a:r>
              <a:rPr sz="1600" spc="-8" dirty="0">
                <a:latin typeface="+mj-lt"/>
                <a:cs typeface="Calibri"/>
              </a:rPr>
              <a:t>are </a:t>
            </a:r>
            <a:r>
              <a:rPr sz="1600" dirty="0">
                <a:latin typeface="+mj-lt"/>
                <a:cs typeface="Calibri"/>
              </a:rPr>
              <a:t>speaking </a:t>
            </a:r>
            <a:r>
              <a:rPr sz="1600" spc="-8" dirty="0">
                <a:latin typeface="+mj-lt"/>
                <a:cs typeface="Calibri"/>
              </a:rPr>
              <a:t>to </a:t>
            </a:r>
            <a:r>
              <a:rPr sz="1600" dirty="0">
                <a:latin typeface="+mj-lt"/>
                <a:cs typeface="Calibri"/>
              </a:rPr>
              <a:t>and </a:t>
            </a:r>
            <a:r>
              <a:rPr sz="1600" spc="-4" dirty="0">
                <a:latin typeface="+mj-lt"/>
                <a:cs typeface="Calibri"/>
              </a:rPr>
              <a:t>how they </a:t>
            </a:r>
            <a:r>
              <a:rPr sz="1600" spc="-8" dirty="0">
                <a:latin typeface="+mj-lt"/>
                <a:cs typeface="Calibri"/>
              </a:rPr>
              <a:t>are feeling. </a:t>
            </a:r>
            <a:r>
              <a:rPr sz="1600" spc="-4" dirty="0">
                <a:latin typeface="+mj-lt"/>
                <a:cs typeface="Calibri"/>
              </a:rPr>
              <a:t>This  might </a:t>
            </a:r>
            <a:r>
              <a:rPr sz="1600" spc="-11" dirty="0">
                <a:latin typeface="+mj-lt"/>
                <a:cs typeface="Calibri"/>
              </a:rPr>
              <a:t>feel </a:t>
            </a:r>
            <a:r>
              <a:rPr sz="1600" spc="-8" dirty="0">
                <a:latin typeface="+mj-lt"/>
                <a:cs typeface="Calibri"/>
              </a:rPr>
              <a:t>difficult, </a:t>
            </a:r>
            <a:r>
              <a:rPr sz="1600" spc="-4" dirty="0">
                <a:latin typeface="+mj-lt"/>
                <a:cs typeface="Calibri"/>
              </a:rPr>
              <a:t>but </a:t>
            </a:r>
            <a:r>
              <a:rPr sz="1600" spc="-8" dirty="0">
                <a:latin typeface="+mj-lt"/>
                <a:cs typeface="Calibri"/>
              </a:rPr>
              <a:t>here are </a:t>
            </a:r>
            <a:r>
              <a:rPr sz="1600" spc="-4" dirty="0">
                <a:latin typeface="+mj-lt"/>
                <a:cs typeface="Calibri"/>
              </a:rPr>
              <a:t>some tips </a:t>
            </a:r>
            <a:r>
              <a:rPr sz="1600" spc="-8" dirty="0">
                <a:latin typeface="+mj-lt"/>
                <a:cs typeface="Calibri"/>
              </a:rPr>
              <a:t>to </a:t>
            </a:r>
            <a:r>
              <a:rPr sz="1600" spc="-4" dirty="0">
                <a:latin typeface="+mj-lt"/>
                <a:cs typeface="Calibri"/>
              </a:rPr>
              <a:t>help</a:t>
            </a:r>
            <a:r>
              <a:rPr sz="1600" spc="90" dirty="0">
                <a:latin typeface="+mj-lt"/>
                <a:cs typeface="Calibri"/>
              </a:rPr>
              <a:t> </a:t>
            </a:r>
            <a:r>
              <a:rPr sz="1600" spc="-8" dirty="0">
                <a:latin typeface="+mj-lt"/>
                <a:cs typeface="Calibri"/>
              </a:rPr>
              <a:t>you:</a:t>
            </a:r>
            <a:endParaRPr sz="1600" dirty="0">
              <a:latin typeface="+mj-lt"/>
              <a:cs typeface="Calibri"/>
            </a:endParaRPr>
          </a:p>
          <a:p>
            <a:pPr marL="1253014" indent="-215265">
              <a:spcBef>
                <a:spcPts val="570"/>
              </a:spcBef>
              <a:buFont typeface="Arial"/>
              <a:buChar char="•"/>
              <a:tabLst>
                <a:tab pos="1253014" algn="l"/>
                <a:tab pos="1253490" algn="l"/>
              </a:tabLst>
            </a:pPr>
            <a:r>
              <a:rPr sz="1600" b="1" spc="-8" dirty="0">
                <a:latin typeface="+mj-lt"/>
                <a:cs typeface="Calibri"/>
              </a:rPr>
              <a:t>Listen carefully to </a:t>
            </a:r>
            <a:r>
              <a:rPr sz="1600" b="1" dirty="0">
                <a:latin typeface="+mj-lt"/>
                <a:cs typeface="Calibri"/>
              </a:rPr>
              <a:t>their </a:t>
            </a:r>
            <a:r>
              <a:rPr sz="1600" b="1" spc="-11" dirty="0">
                <a:latin typeface="+mj-lt"/>
                <a:cs typeface="Calibri"/>
              </a:rPr>
              <a:t>fears </a:t>
            </a:r>
            <a:r>
              <a:rPr sz="1600" b="1" dirty="0">
                <a:latin typeface="+mj-lt"/>
                <a:cs typeface="Calibri"/>
              </a:rPr>
              <a:t>and </a:t>
            </a:r>
            <a:r>
              <a:rPr sz="1600" b="1" spc="-4" dirty="0">
                <a:latin typeface="+mj-lt"/>
                <a:cs typeface="Calibri"/>
              </a:rPr>
              <a:t>worries. </a:t>
            </a:r>
            <a:r>
              <a:rPr sz="1600" b="1" spc="-8" dirty="0">
                <a:latin typeface="+mj-lt"/>
                <a:cs typeface="Calibri"/>
              </a:rPr>
              <a:t>There are </a:t>
            </a:r>
            <a:r>
              <a:rPr sz="1600" b="1" spc="-4" dirty="0">
                <a:latin typeface="+mj-lt"/>
                <a:cs typeface="Calibri"/>
              </a:rPr>
              <a:t>some helpful tips</a:t>
            </a:r>
            <a:r>
              <a:rPr sz="1600" b="1" spc="-68" dirty="0">
                <a:latin typeface="+mj-lt"/>
                <a:cs typeface="Calibri"/>
              </a:rPr>
              <a:t> </a:t>
            </a:r>
            <a:r>
              <a:rPr sz="1600" b="1" u="heavy" spc="-4" dirty="0">
                <a:uFill>
                  <a:solidFill>
                    <a:srgbClr val="0462C1"/>
                  </a:solidFill>
                </a:uFill>
                <a:latin typeface="+mj-lt"/>
                <a:cs typeface="Calibri"/>
                <a:hlinkClick r:id="rId3">
                  <a:extLst>
                    <a:ext uri="{A12FA001-AC4F-418D-AE19-62706E023703}">
                      <ahyp:hlinkClr xmlns="" xmlns:ahyp="http://schemas.microsoft.com/office/drawing/2018/hyperlinkcolor" val="tx"/>
                    </a:ext>
                  </a:extLst>
                </a:hlinkClick>
              </a:rPr>
              <a:t>here</a:t>
            </a:r>
            <a:r>
              <a:rPr sz="1600" b="1" spc="-4" dirty="0">
                <a:latin typeface="+mj-lt"/>
                <a:cs typeface="Calibri"/>
              </a:rPr>
              <a:t>.</a:t>
            </a:r>
            <a:endParaRPr sz="1600" dirty="0">
              <a:latin typeface="+mj-lt"/>
              <a:cs typeface="Calibri"/>
            </a:endParaRPr>
          </a:p>
          <a:p>
            <a:pPr marL="1253014" indent="-215265">
              <a:spcBef>
                <a:spcPts val="810"/>
              </a:spcBef>
              <a:buFont typeface="Arial"/>
              <a:buChar char="•"/>
              <a:tabLst>
                <a:tab pos="1253014" algn="l"/>
                <a:tab pos="1253490" algn="l"/>
              </a:tabLst>
            </a:pPr>
            <a:r>
              <a:rPr sz="1600" b="1" spc="-11" dirty="0">
                <a:latin typeface="+mj-lt"/>
                <a:cs typeface="Calibri"/>
              </a:rPr>
              <a:t>Avoid </a:t>
            </a:r>
            <a:r>
              <a:rPr sz="1600" b="1" spc="-8" dirty="0">
                <a:latin typeface="+mj-lt"/>
                <a:cs typeface="Calibri"/>
              </a:rPr>
              <a:t>complicated </a:t>
            </a:r>
            <a:r>
              <a:rPr sz="1600" b="1" dirty="0">
                <a:latin typeface="+mj-lt"/>
                <a:cs typeface="Calibri"/>
              </a:rPr>
              <a:t>and </a:t>
            </a:r>
            <a:r>
              <a:rPr sz="1600" b="1" spc="-4" dirty="0">
                <a:latin typeface="+mj-lt"/>
                <a:cs typeface="Calibri"/>
              </a:rPr>
              <a:t>worrying </a:t>
            </a:r>
            <a:r>
              <a:rPr sz="1600" b="1" spc="-8" dirty="0">
                <a:latin typeface="+mj-lt"/>
                <a:cs typeface="Calibri"/>
              </a:rPr>
              <a:t>explanations </a:t>
            </a:r>
            <a:r>
              <a:rPr sz="1600" b="1" spc="-4" dirty="0">
                <a:latin typeface="+mj-lt"/>
                <a:cs typeface="Calibri"/>
              </a:rPr>
              <a:t>that could </a:t>
            </a:r>
            <a:r>
              <a:rPr sz="1600" b="1" dirty="0">
                <a:latin typeface="+mj-lt"/>
                <a:cs typeface="Calibri"/>
              </a:rPr>
              <a:t>be </a:t>
            </a:r>
            <a:r>
              <a:rPr sz="1600" b="1" spc="-4" dirty="0">
                <a:latin typeface="+mj-lt"/>
                <a:cs typeface="Calibri"/>
              </a:rPr>
              <a:t>frightening </a:t>
            </a:r>
            <a:r>
              <a:rPr sz="1600" b="1" dirty="0">
                <a:latin typeface="+mj-lt"/>
                <a:cs typeface="Calibri"/>
              </a:rPr>
              <a:t>and</a:t>
            </a:r>
            <a:r>
              <a:rPr sz="1600" b="1" spc="-105" dirty="0">
                <a:latin typeface="+mj-lt"/>
                <a:cs typeface="Calibri"/>
              </a:rPr>
              <a:t> </a:t>
            </a:r>
            <a:r>
              <a:rPr sz="1600" b="1" spc="-4" dirty="0">
                <a:latin typeface="+mj-lt"/>
                <a:cs typeface="Calibri"/>
              </a:rPr>
              <a:t>confusing.</a:t>
            </a:r>
            <a:endParaRPr sz="1600" dirty="0">
              <a:latin typeface="+mj-lt"/>
              <a:cs typeface="Calibri"/>
            </a:endParaRPr>
          </a:p>
          <a:p>
            <a:pPr marL="1253014" indent="-215265">
              <a:spcBef>
                <a:spcPts val="810"/>
              </a:spcBef>
              <a:buFont typeface="Arial"/>
              <a:buChar char="•"/>
              <a:tabLst>
                <a:tab pos="1253014" algn="l"/>
                <a:tab pos="1253490" algn="l"/>
              </a:tabLst>
            </a:pPr>
            <a:r>
              <a:rPr sz="1600" b="1" spc="-8" dirty="0">
                <a:latin typeface="+mj-lt"/>
                <a:cs typeface="Calibri"/>
              </a:rPr>
              <a:t>There </a:t>
            </a:r>
            <a:r>
              <a:rPr sz="1600" b="1" dirty="0">
                <a:latin typeface="+mj-lt"/>
                <a:cs typeface="Calibri"/>
              </a:rPr>
              <a:t>is </a:t>
            </a:r>
            <a:r>
              <a:rPr sz="1600" b="1" spc="-4" dirty="0">
                <a:latin typeface="+mj-lt"/>
                <a:cs typeface="Calibri"/>
              </a:rPr>
              <a:t>advice </a:t>
            </a:r>
            <a:r>
              <a:rPr sz="1600" b="1" dirty="0">
                <a:latin typeface="+mj-lt"/>
                <a:cs typeface="Calibri"/>
              </a:rPr>
              <a:t>and support </a:t>
            </a:r>
            <a:r>
              <a:rPr sz="1600" b="1" spc="-8" dirty="0">
                <a:latin typeface="+mj-lt"/>
                <a:cs typeface="Calibri"/>
              </a:rPr>
              <a:t>to </a:t>
            </a:r>
            <a:r>
              <a:rPr sz="1600" b="1" dirty="0">
                <a:latin typeface="+mj-lt"/>
                <a:cs typeface="Calibri"/>
              </a:rPr>
              <a:t>help them </a:t>
            </a:r>
            <a:r>
              <a:rPr sz="1600" b="1" u="heavy" spc="-8" dirty="0">
                <a:uFill>
                  <a:solidFill>
                    <a:srgbClr val="0462C1"/>
                  </a:solidFill>
                </a:uFill>
                <a:latin typeface="+mj-lt"/>
                <a:cs typeface="Calibri"/>
                <a:hlinkClick r:id="rId4">
                  <a:extLst>
                    <a:ext uri="{A12FA001-AC4F-418D-AE19-62706E023703}">
                      <ahyp:hlinkClr xmlns="" xmlns:ahyp="http://schemas.microsoft.com/office/drawing/2018/hyperlinkcolor" val="tx"/>
                    </a:ext>
                  </a:extLst>
                </a:hlinkClick>
              </a:rPr>
              <a:t>understand</a:t>
            </a:r>
            <a:r>
              <a:rPr sz="1600" b="1" u="heavy" spc="-124" dirty="0">
                <a:uFill>
                  <a:solidFill>
                    <a:srgbClr val="0462C1"/>
                  </a:solidFill>
                </a:uFill>
                <a:latin typeface="+mj-lt"/>
                <a:cs typeface="Calibri"/>
                <a:hlinkClick r:id="rId4">
                  <a:extLst>
                    <a:ext uri="{A12FA001-AC4F-418D-AE19-62706E023703}">
                      <ahyp:hlinkClr xmlns="" xmlns:ahyp="http://schemas.microsoft.com/office/drawing/2018/hyperlinkcolor" val="tx"/>
                    </a:ext>
                  </a:extLst>
                </a:hlinkClick>
              </a:rPr>
              <a:t> </a:t>
            </a:r>
            <a:r>
              <a:rPr sz="1600" b="1" u="heavy" spc="-8" dirty="0">
                <a:uFill>
                  <a:solidFill>
                    <a:srgbClr val="0462C1"/>
                  </a:solidFill>
                </a:uFill>
                <a:latin typeface="+mj-lt"/>
                <a:cs typeface="Calibri"/>
                <a:hlinkClick r:id="rId4">
                  <a:extLst>
                    <a:ext uri="{A12FA001-AC4F-418D-AE19-62706E023703}">
                      <ahyp:hlinkClr xmlns="" xmlns:ahyp="http://schemas.microsoft.com/office/drawing/2018/hyperlinkcolor" val="tx"/>
                    </a:ext>
                  </a:extLst>
                </a:hlinkClick>
              </a:rPr>
              <a:t>Coronavirus</a:t>
            </a:r>
            <a:endParaRPr sz="1600" dirty="0">
              <a:latin typeface="+mj-lt"/>
              <a:cs typeface="Calibri"/>
            </a:endParaRPr>
          </a:p>
          <a:p>
            <a:pPr marL="1253014" indent="-215265">
              <a:spcBef>
                <a:spcPts val="810"/>
              </a:spcBef>
              <a:buFont typeface="Arial"/>
              <a:buChar char="•"/>
              <a:tabLst>
                <a:tab pos="1253014" algn="l"/>
                <a:tab pos="1253490" algn="l"/>
              </a:tabLst>
            </a:pPr>
            <a:r>
              <a:rPr sz="1600" b="1" dirty="0">
                <a:latin typeface="+mj-lt"/>
                <a:cs typeface="Calibri"/>
              </a:rPr>
              <a:t>If they </a:t>
            </a:r>
            <a:r>
              <a:rPr sz="1600" b="1" spc="-8" dirty="0">
                <a:latin typeface="+mj-lt"/>
                <a:cs typeface="Calibri"/>
              </a:rPr>
              <a:t>are </a:t>
            </a:r>
            <a:r>
              <a:rPr sz="1600" b="1" spc="-4" dirty="0">
                <a:latin typeface="+mj-lt"/>
                <a:cs typeface="Calibri"/>
              </a:rPr>
              <a:t>finding </a:t>
            </a:r>
            <a:r>
              <a:rPr sz="1600" b="1" dirty="0">
                <a:latin typeface="+mj-lt"/>
                <a:cs typeface="Calibri"/>
              </a:rPr>
              <a:t>it </a:t>
            </a:r>
            <a:r>
              <a:rPr sz="1600" b="1" spc="-8" dirty="0">
                <a:latin typeface="+mj-lt"/>
                <a:cs typeface="Calibri"/>
              </a:rPr>
              <a:t>hard to </a:t>
            </a:r>
            <a:r>
              <a:rPr sz="1600" b="1" spc="-4" dirty="0">
                <a:latin typeface="+mj-lt"/>
                <a:cs typeface="Calibri"/>
              </a:rPr>
              <a:t>cope with </a:t>
            </a:r>
            <a:r>
              <a:rPr sz="1600" b="1" spc="-11" dirty="0">
                <a:latin typeface="+mj-lt"/>
                <a:cs typeface="Calibri"/>
              </a:rPr>
              <a:t>bereavement </a:t>
            </a:r>
            <a:r>
              <a:rPr sz="1600" b="1" dirty="0">
                <a:latin typeface="+mj-lt"/>
                <a:cs typeface="Calibri"/>
              </a:rPr>
              <a:t>and </a:t>
            </a:r>
            <a:r>
              <a:rPr sz="1600" b="1" spc="-4" dirty="0">
                <a:latin typeface="+mj-lt"/>
                <a:cs typeface="Calibri"/>
              </a:rPr>
              <a:t>grief </a:t>
            </a:r>
            <a:r>
              <a:rPr sz="1600" b="1" dirty="0">
                <a:latin typeface="+mj-lt"/>
                <a:cs typeface="Calibri"/>
              </a:rPr>
              <a:t>- </a:t>
            </a:r>
            <a:r>
              <a:rPr sz="1600" b="1" spc="-4" dirty="0">
                <a:latin typeface="+mj-lt"/>
                <a:cs typeface="Calibri"/>
              </a:rPr>
              <a:t>advice can </a:t>
            </a:r>
            <a:r>
              <a:rPr sz="1600" b="1" dirty="0">
                <a:latin typeface="+mj-lt"/>
                <a:cs typeface="Calibri"/>
              </a:rPr>
              <a:t>be </a:t>
            </a:r>
            <a:r>
              <a:rPr sz="1600" b="1" spc="-4" dirty="0">
                <a:latin typeface="+mj-lt"/>
                <a:cs typeface="Calibri"/>
              </a:rPr>
              <a:t>found</a:t>
            </a:r>
            <a:r>
              <a:rPr sz="1600" b="1" spc="-75" dirty="0">
                <a:latin typeface="+mj-lt"/>
                <a:cs typeface="Calibri"/>
              </a:rPr>
              <a:t> </a:t>
            </a:r>
            <a:r>
              <a:rPr sz="1600" b="1" u="heavy" spc="-4" dirty="0">
                <a:uFill>
                  <a:solidFill>
                    <a:srgbClr val="0462C1"/>
                  </a:solidFill>
                </a:uFill>
                <a:latin typeface="+mj-lt"/>
                <a:cs typeface="Calibri"/>
                <a:hlinkClick r:id="rId5">
                  <a:extLst>
                    <a:ext uri="{A12FA001-AC4F-418D-AE19-62706E023703}">
                      <ahyp:hlinkClr xmlns="" xmlns:ahyp="http://schemas.microsoft.com/office/drawing/2018/hyperlinkcolor" val="tx"/>
                    </a:ext>
                  </a:extLst>
                </a:hlinkClick>
              </a:rPr>
              <a:t>here</a:t>
            </a:r>
            <a:r>
              <a:rPr sz="1600" b="1" spc="-4" dirty="0">
                <a:latin typeface="+mj-lt"/>
                <a:cs typeface="Calibri"/>
              </a:rPr>
              <a:t>.</a:t>
            </a:r>
            <a:endParaRPr sz="1600" dirty="0">
              <a:latin typeface="+mj-lt"/>
              <a:cs typeface="Calibri"/>
            </a:endParaRPr>
          </a:p>
          <a:p>
            <a:pPr algn="ctr">
              <a:spcBef>
                <a:spcPts val="34"/>
              </a:spcBef>
            </a:pPr>
            <a:endParaRPr sz="1600" dirty="0">
              <a:latin typeface="+mj-lt"/>
              <a:cs typeface="Calibri"/>
            </a:endParaRPr>
          </a:p>
          <a:p>
            <a:pPr marL="9525" algn="ctr"/>
            <a:r>
              <a:rPr sz="1600" spc="-38" dirty="0">
                <a:latin typeface="+mj-lt"/>
                <a:cs typeface="Calibri"/>
              </a:rPr>
              <a:t>You </a:t>
            </a:r>
            <a:r>
              <a:rPr sz="1600" spc="-8" dirty="0">
                <a:latin typeface="+mj-lt"/>
                <a:cs typeface="Calibri"/>
              </a:rPr>
              <a:t>can get more information from </a:t>
            </a:r>
            <a:r>
              <a:rPr sz="1600" dirty="0">
                <a:latin typeface="+mj-lt"/>
                <a:cs typeface="Calibri"/>
              </a:rPr>
              <a:t>the </a:t>
            </a:r>
            <a:r>
              <a:rPr sz="1600" spc="-8" dirty="0">
                <a:latin typeface="+mj-lt"/>
                <a:cs typeface="Calibri"/>
              </a:rPr>
              <a:t>following websites, </a:t>
            </a:r>
            <a:r>
              <a:rPr sz="1600" dirty="0">
                <a:latin typeface="+mj-lt"/>
                <a:cs typeface="Calibri"/>
              </a:rPr>
              <a:t>these </a:t>
            </a:r>
            <a:r>
              <a:rPr sz="1600" spc="-4" dirty="0">
                <a:latin typeface="+mj-lt"/>
                <a:cs typeface="Calibri"/>
              </a:rPr>
              <a:t>will help </a:t>
            </a:r>
            <a:r>
              <a:rPr sz="1600" spc="-8" dirty="0">
                <a:latin typeface="+mj-lt"/>
                <a:cs typeface="Calibri"/>
              </a:rPr>
              <a:t>you understand </a:t>
            </a:r>
            <a:r>
              <a:rPr sz="1600" spc="-11" dirty="0">
                <a:latin typeface="+mj-lt"/>
                <a:cs typeface="Calibri"/>
              </a:rPr>
              <a:t>why </a:t>
            </a:r>
            <a:r>
              <a:rPr sz="1600" spc="-4" dirty="0">
                <a:latin typeface="+mj-lt"/>
                <a:cs typeface="Calibri"/>
              </a:rPr>
              <a:t>people sometimes</a:t>
            </a:r>
            <a:r>
              <a:rPr sz="1600" spc="274" dirty="0">
                <a:latin typeface="+mj-lt"/>
                <a:cs typeface="Calibri"/>
              </a:rPr>
              <a:t> </a:t>
            </a:r>
            <a:r>
              <a:rPr sz="1600" spc="-4" dirty="0">
                <a:latin typeface="+mj-lt"/>
                <a:cs typeface="Calibri"/>
              </a:rPr>
              <a:t>need</a:t>
            </a:r>
            <a:endParaRPr sz="1600" dirty="0">
              <a:latin typeface="+mj-lt"/>
              <a:cs typeface="Calibri"/>
            </a:endParaRPr>
          </a:p>
          <a:p>
            <a:pPr marL="9525" algn="ctr"/>
            <a:r>
              <a:rPr sz="1600" spc="-8" dirty="0">
                <a:latin typeface="+mj-lt"/>
                <a:cs typeface="Calibri"/>
              </a:rPr>
              <a:t>more </a:t>
            </a:r>
            <a:r>
              <a:rPr sz="1600" spc="-4" dirty="0">
                <a:latin typeface="+mj-lt"/>
                <a:cs typeface="Calibri"/>
              </a:rPr>
              <a:t>support if they </a:t>
            </a:r>
            <a:r>
              <a:rPr sz="1600" spc="-11" dirty="0">
                <a:latin typeface="+mj-lt"/>
                <a:cs typeface="Calibri"/>
              </a:rPr>
              <a:t>have </a:t>
            </a:r>
            <a:r>
              <a:rPr sz="1600" spc="-4" dirty="0">
                <a:latin typeface="+mj-lt"/>
                <a:cs typeface="Calibri"/>
              </a:rPr>
              <a:t>been </a:t>
            </a:r>
            <a:r>
              <a:rPr sz="1600" spc="-8" dirty="0">
                <a:latin typeface="+mj-lt"/>
                <a:cs typeface="Calibri"/>
              </a:rPr>
              <a:t>radicalised, </a:t>
            </a:r>
            <a:r>
              <a:rPr sz="1600" spc="-4" dirty="0">
                <a:latin typeface="+mj-lt"/>
                <a:cs typeface="Calibri"/>
              </a:rPr>
              <a:t>what is </a:t>
            </a:r>
            <a:r>
              <a:rPr sz="1600" spc="-8" dirty="0">
                <a:latin typeface="+mj-lt"/>
                <a:cs typeface="Calibri"/>
              </a:rPr>
              <a:t>available </a:t>
            </a:r>
            <a:r>
              <a:rPr sz="1600" dirty="0">
                <a:latin typeface="+mj-lt"/>
                <a:cs typeface="Calibri"/>
              </a:rPr>
              <a:t>and </a:t>
            </a:r>
            <a:r>
              <a:rPr sz="1600" spc="-8" dirty="0">
                <a:latin typeface="+mj-lt"/>
                <a:cs typeface="Calibri"/>
              </a:rPr>
              <a:t>how to </a:t>
            </a:r>
            <a:r>
              <a:rPr sz="1600" spc="-4" dirty="0">
                <a:latin typeface="+mj-lt"/>
                <a:cs typeface="Calibri"/>
              </a:rPr>
              <a:t>access</a:t>
            </a:r>
            <a:r>
              <a:rPr sz="1600" spc="120" dirty="0">
                <a:latin typeface="+mj-lt"/>
                <a:cs typeface="Calibri"/>
              </a:rPr>
              <a:t> </a:t>
            </a:r>
            <a:r>
              <a:rPr sz="1600" dirty="0">
                <a:latin typeface="+mj-lt"/>
                <a:cs typeface="Calibri"/>
              </a:rPr>
              <a:t>it.</a:t>
            </a:r>
          </a:p>
        </p:txBody>
      </p:sp>
      <p:sp>
        <p:nvSpPr>
          <p:cNvPr id="3" name="object 3"/>
          <p:cNvSpPr txBox="1">
            <a:spLocks noGrp="1"/>
          </p:cNvSpPr>
          <p:nvPr>
            <p:ph type="title"/>
          </p:nvPr>
        </p:nvSpPr>
        <p:spPr>
          <a:xfrm>
            <a:off x="806290" y="277380"/>
            <a:ext cx="4852858" cy="440025"/>
          </a:xfrm>
          <a:prstGeom prst="rect">
            <a:avLst/>
          </a:prstGeom>
        </p:spPr>
        <p:txBody>
          <a:bodyPr vert="horz" wrap="square" lIns="0" tIns="9049" rIns="0" bIns="0" rtlCol="0" anchor="ctr">
            <a:spAutoFit/>
          </a:bodyPr>
          <a:lstStyle/>
          <a:p>
            <a:pPr marL="9525">
              <a:spcBef>
                <a:spcPts val="71"/>
              </a:spcBef>
            </a:pPr>
            <a:r>
              <a:rPr spc="-11" dirty="0"/>
              <a:t>What </a:t>
            </a:r>
            <a:r>
              <a:rPr spc="-8" dirty="0"/>
              <a:t>can </a:t>
            </a:r>
            <a:r>
              <a:rPr spc="-11" dirty="0"/>
              <a:t>you</a:t>
            </a:r>
            <a:r>
              <a:rPr spc="-41" dirty="0"/>
              <a:t> </a:t>
            </a:r>
            <a:r>
              <a:rPr spc="-4" dirty="0"/>
              <a:t>do…</a:t>
            </a:r>
          </a:p>
        </p:txBody>
      </p:sp>
      <p:sp>
        <p:nvSpPr>
          <p:cNvPr id="4" name="object 4"/>
          <p:cNvSpPr/>
          <p:nvPr/>
        </p:nvSpPr>
        <p:spPr>
          <a:xfrm>
            <a:off x="181737" y="2228389"/>
            <a:ext cx="1021842" cy="1091565"/>
          </a:xfrm>
          <a:prstGeom prst="rect">
            <a:avLst/>
          </a:prstGeom>
          <a:blipFill>
            <a:blip r:embed="rId6" cstate="print">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5" name="object 5">
            <a:hlinkClick r:id="rId7"/>
          </p:cNvPr>
          <p:cNvSpPr/>
          <p:nvPr/>
        </p:nvSpPr>
        <p:spPr>
          <a:xfrm>
            <a:off x="386904" y="4993766"/>
            <a:ext cx="1128140" cy="276606"/>
          </a:xfrm>
          <a:prstGeom prst="rect">
            <a:avLst/>
          </a:prstGeom>
          <a:blipFill>
            <a:blip r:embed="rId8" cstate="print">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6" name="object 6">
            <a:hlinkClick r:id="rId9"/>
          </p:cNvPr>
          <p:cNvSpPr/>
          <p:nvPr/>
        </p:nvSpPr>
        <p:spPr>
          <a:xfrm>
            <a:off x="2074834" y="4821674"/>
            <a:ext cx="883539" cy="883539"/>
          </a:xfrm>
          <a:prstGeom prst="rect">
            <a:avLst/>
          </a:prstGeom>
          <a:blipFill>
            <a:blip r:embed="rId10" cstate="print">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7" name="object 7">
            <a:hlinkClick r:id="rId11"/>
          </p:cNvPr>
          <p:cNvSpPr/>
          <p:nvPr/>
        </p:nvSpPr>
        <p:spPr>
          <a:xfrm>
            <a:off x="5809748" y="4859439"/>
            <a:ext cx="1457325" cy="640080"/>
          </a:xfrm>
          <a:prstGeom prst="rect">
            <a:avLst/>
          </a:prstGeom>
          <a:blipFill>
            <a:blip r:embed="rId12" cstate="print">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8" name="object 8">
            <a:hlinkClick r:id="rId13"/>
          </p:cNvPr>
          <p:cNvSpPr/>
          <p:nvPr/>
        </p:nvSpPr>
        <p:spPr>
          <a:xfrm>
            <a:off x="7534882" y="5383342"/>
            <a:ext cx="1233297" cy="977265"/>
          </a:xfrm>
          <a:prstGeom prst="rect">
            <a:avLst/>
          </a:prstGeom>
          <a:blipFill>
            <a:blip r:embed="rId14" cstate="print"/>
            <a:stretch>
              <a:fillRect/>
            </a:stretch>
          </a:blipFill>
        </p:spPr>
        <p:txBody>
          <a:bodyPr wrap="square" lIns="0" tIns="0" rIns="0" bIns="0" rtlCol="0"/>
          <a:lstStyle/>
          <a:p>
            <a:endParaRPr sz="1350"/>
          </a:p>
        </p:txBody>
      </p:sp>
      <p:sp>
        <p:nvSpPr>
          <p:cNvPr id="9" name="object 9">
            <a:hlinkClick r:id="rId15"/>
          </p:cNvPr>
          <p:cNvSpPr/>
          <p:nvPr/>
        </p:nvSpPr>
        <p:spPr>
          <a:xfrm>
            <a:off x="386904" y="5893121"/>
            <a:ext cx="2443734" cy="467486"/>
          </a:xfrm>
          <a:prstGeom prst="rect">
            <a:avLst/>
          </a:prstGeom>
          <a:blipFill>
            <a:blip r:embed="rId16" cstate="print"/>
            <a:stretch>
              <a:fillRect/>
            </a:stretch>
          </a:blipFill>
        </p:spPr>
        <p:txBody>
          <a:bodyPr wrap="square" lIns="0" tIns="0" rIns="0" bIns="0" rtlCol="0"/>
          <a:lstStyle/>
          <a:p>
            <a:endParaRPr sz="1350"/>
          </a:p>
        </p:txBody>
      </p:sp>
      <p:sp>
        <p:nvSpPr>
          <p:cNvPr id="10" name="object 10">
            <a:hlinkClick r:id="rId17"/>
          </p:cNvPr>
          <p:cNvSpPr/>
          <p:nvPr/>
        </p:nvSpPr>
        <p:spPr>
          <a:xfrm>
            <a:off x="3718897" y="5008255"/>
            <a:ext cx="1220724" cy="571500"/>
          </a:xfrm>
          <a:prstGeom prst="rect">
            <a:avLst/>
          </a:prstGeom>
          <a:blipFill>
            <a:blip r:embed="rId18" cstate="print">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11" name="object 11">
            <a:hlinkClick r:id="rId19"/>
          </p:cNvPr>
          <p:cNvSpPr/>
          <p:nvPr/>
        </p:nvSpPr>
        <p:spPr>
          <a:xfrm>
            <a:off x="4465844" y="5825112"/>
            <a:ext cx="2002536" cy="603504"/>
          </a:xfrm>
          <a:prstGeom prst="rect">
            <a:avLst/>
          </a:prstGeom>
          <a:blipFill>
            <a:blip r:embed="rId20" cstate="print"/>
            <a:stretch>
              <a:fillRect/>
            </a:stretch>
          </a:blipFill>
        </p:spPr>
        <p:txBody>
          <a:bodyPr wrap="square" lIns="0" tIns="0" rIns="0" bIns="0" rtlCol="0"/>
          <a:lstStyle/>
          <a:p>
            <a:endParaRPr sz="1350"/>
          </a:p>
        </p:txBody>
      </p:sp>
      <p:sp>
        <p:nvSpPr>
          <p:cNvPr id="12" name="Pentagon 20">
            <a:extLst>
              <a:ext uri="{FF2B5EF4-FFF2-40B4-BE49-F238E27FC236}">
                <a16:creationId xmlns:a16="http://schemas.microsoft.com/office/drawing/2014/main" xmlns="" id="{928A0B19-EB06-4DB9-B4F3-CBBA6210165F}"/>
              </a:ext>
            </a:extLst>
          </p:cNvPr>
          <p:cNvSpPr/>
          <p:nvPr/>
        </p:nvSpPr>
        <p:spPr>
          <a:xfrm>
            <a:off x="27813" y="173559"/>
            <a:ext cx="758663" cy="538608"/>
          </a:xfrm>
          <a:prstGeom prst="homePlate">
            <a:avLst/>
          </a:prstGeom>
          <a:solidFill>
            <a:schemeClr val="tx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a:solidFill>
                  <a:schemeClr val="bg1"/>
                </a:solidFill>
                <a:latin typeface="Century Gothic" charset="0"/>
                <a:ea typeface="Century Gothic" charset="0"/>
                <a:cs typeface="Century Gothic" charset="0"/>
              </a:rPr>
              <a:t>8</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7" name="Shape 227"/>
          <p:cNvSpPr txBox="1"/>
          <p:nvPr/>
        </p:nvSpPr>
        <p:spPr>
          <a:xfrm>
            <a:off x="757976" y="396663"/>
            <a:ext cx="7427742" cy="727370"/>
          </a:xfrm>
          <a:prstGeom prst="rect">
            <a:avLst/>
          </a:prstGeom>
          <a:noFill/>
          <a:ln>
            <a:noFill/>
          </a:ln>
        </p:spPr>
        <p:txBody>
          <a:bodyPr lIns="91425" tIns="45700" rIns="91425" bIns="45700" anchor="t" anchorCtr="0">
            <a:noAutofit/>
          </a:bodyPr>
          <a:lstStyle/>
          <a:p>
            <a:pPr lvl="0" algn="ctr">
              <a:buSzPct val="25000"/>
            </a:pPr>
            <a:r>
              <a:rPr lang="en-GB" sz="2800" b="1" dirty="0">
                <a:latin typeface="Century Gothic" panose="020B0502020202020204" pitchFamily="34" charset="0"/>
                <a:ea typeface="Lato"/>
                <a:cs typeface="Lato"/>
                <a:sym typeface="Lato"/>
              </a:rPr>
              <a:t>Can </a:t>
            </a:r>
            <a:r>
              <a:rPr lang="en-GB" sz="2800" b="1" dirty="0">
                <a:solidFill>
                  <a:schemeClr val="tx2"/>
                </a:solidFill>
                <a:latin typeface="Century Gothic" panose="020B0502020202020204" pitchFamily="34" charset="0"/>
                <a:ea typeface="Lato"/>
                <a:cs typeface="Lato"/>
                <a:sym typeface="Lato"/>
              </a:rPr>
              <a:t>sharing stories </a:t>
            </a:r>
            <a:r>
              <a:rPr lang="en-GB" sz="2800" b="1" dirty="0">
                <a:latin typeface="Century Gothic" panose="020B0502020202020204" pitchFamily="34" charset="0"/>
                <a:ea typeface="Lato"/>
                <a:cs typeface="Lato"/>
                <a:sym typeface="Lato"/>
              </a:rPr>
              <a:t>prevent </a:t>
            </a:r>
            <a:r>
              <a:rPr lang="en-GB" sz="2800" b="1" dirty="0">
                <a:solidFill>
                  <a:schemeClr val="tx2"/>
                </a:solidFill>
                <a:latin typeface="Century Gothic" panose="020B0502020202020204" pitchFamily="34" charset="0"/>
                <a:ea typeface="Lato"/>
                <a:cs typeface="Lato"/>
                <a:sym typeface="Lato"/>
              </a:rPr>
              <a:t>extremism</a:t>
            </a:r>
            <a:r>
              <a:rPr lang="en-GB" sz="2800" b="1" dirty="0">
                <a:latin typeface="Century Gothic" panose="020B0502020202020204" pitchFamily="34" charset="0"/>
                <a:ea typeface="Lato"/>
                <a:cs typeface="Lato"/>
                <a:sym typeface="Lato"/>
              </a:rPr>
              <a:t>?</a:t>
            </a:r>
            <a:endParaRPr lang="en-GB" sz="4400" b="1" dirty="0">
              <a:latin typeface="Century Gothic" panose="020B0502020202020204" pitchFamily="34" charset="0"/>
              <a:ea typeface="Lato"/>
              <a:cs typeface="Lato"/>
              <a:sym typeface="Lato"/>
            </a:endParaRPr>
          </a:p>
        </p:txBody>
      </p:sp>
      <p:sp>
        <p:nvSpPr>
          <p:cNvPr id="11" name="Shape 223"/>
          <p:cNvSpPr/>
          <p:nvPr/>
        </p:nvSpPr>
        <p:spPr>
          <a:xfrm>
            <a:off x="4571998" y="1444372"/>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3" name="Shape 239"/>
          <p:cNvSpPr txBox="1"/>
          <p:nvPr/>
        </p:nvSpPr>
        <p:spPr>
          <a:xfrm>
            <a:off x="4571998" y="1837322"/>
            <a:ext cx="3995802" cy="3729466"/>
          </a:xfrm>
          <a:prstGeom prst="rect">
            <a:avLst/>
          </a:prstGeom>
          <a:noFill/>
          <a:ln w="9525" cap="flat" cmpd="sng">
            <a:solidFill>
              <a:schemeClr val="tx1"/>
            </a:solidFill>
            <a:prstDash val="solid"/>
            <a:round/>
            <a:headEnd type="none" w="med" len="med"/>
            <a:tailEnd type="none" w="med" len="med"/>
          </a:ln>
        </p:spPr>
        <p:txBody>
          <a:bodyPr lIns="91425" tIns="45700" rIns="91425" bIns="45700" anchor="t" anchorCtr="0">
            <a:noAutofit/>
          </a:bodyPr>
          <a:lstStyle/>
          <a:p>
            <a:pPr marL="285750" indent="-285750">
              <a:buClr>
                <a:schemeClr val="tx2"/>
              </a:buClr>
              <a:buFont typeface="Arial" panose="020B0604020202020204" pitchFamily="34" charset="0"/>
              <a:buChar char="•"/>
            </a:pPr>
            <a:r>
              <a:rPr lang="en-GB" sz="1600" dirty="0"/>
              <a:t>People can lie in stories and teach us the wrong thing.</a:t>
            </a:r>
          </a:p>
          <a:p>
            <a:pPr marL="285750" indent="-285750">
              <a:buClr>
                <a:schemeClr val="tx2"/>
              </a:buClr>
              <a:buFont typeface="Arial" panose="020B0604020202020204" pitchFamily="34" charset="0"/>
              <a:buChar char="•"/>
            </a:pPr>
            <a:r>
              <a:rPr lang="en-GB" sz="1600" dirty="0"/>
              <a:t>Extremist groups also use stories to manipulate people into joining them.</a:t>
            </a:r>
          </a:p>
          <a:p>
            <a:pPr marL="285750" indent="-285750">
              <a:spcBef>
                <a:spcPts val="360"/>
              </a:spcBef>
              <a:buClr>
                <a:schemeClr val="tx2"/>
              </a:buClr>
              <a:buSzPct val="100000"/>
              <a:buFont typeface="Arial" panose="020B0604020202020204" pitchFamily="34" charset="0"/>
              <a:buChar char="•"/>
            </a:pPr>
            <a:r>
              <a:rPr lang="en-GB" sz="1600" dirty="0">
                <a:latin typeface="Century Gothic" panose="020B0502020202020204" pitchFamily="34" charset="0"/>
              </a:rPr>
              <a:t>While stories might help promote understanding and reduce extreme views, actions bring about change, not talking.</a:t>
            </a:r>
          </a:p>
          <a:p>
            <a:pPr marL="285750" indent="-285750">
              <a:buClr>
                <a:schemeClr val="tx2"/>
              </a:buClr>
              <a:buFont typeface="Arial" panose="020B0604020202020204" pitchFamily="34" charset="0"/>
              <a:buChar char="•"/>
            </a:pPr>
            <a:r>
              <a:rPr lang="en-GB" sz="1600" dirty="0"/>
              <a:t>Stories can only get us so far; we need people like the police to keep us safe.</a:t>
            </a:r>
          </a:p>
          <a:p>
            <a:pPr marL="285750" indent="-285750">
              <a:spcBef>
                <a:spcPts val="360"/>
              </a:spcBef>
              <a:buClr>
                <a:srgbClr val="45D6B8"/>
              </a:buClr>
              <a:buSzPct val="100000"/>
              <a:buFont typeface="Arial" panose="020B0604020202020204" pitchFamily="34" charset="0"/>
              <a:buChar char="•"/>
            </a:pPr>
            <a:endParaRPr lang="en-GB" dirty="0">
              <a:latin typeface="Century Gothic" panose="020B0502020202020204" pitchFamily="34" charset="0"/>
            </a:endParaRPr>
          </a:p>
          <a:p>
            <a:pPr marL="285750" indent="-285750">
              <a:spcBef>
                <a:spcPts val="360"/>
              </a:spcBef>
              <a:buClr>
                <a:srgbClr val="45D6B8"/>
              </a:buClr>
              <a:buSzPct val="100000"/>
              <a:buFont typeface="Arial" panose="020B0604020202020204" pitchFamily="34" charset="0"/>
              <a:buChar char="•"/>
            </a:pPr>
            <a:endParaRPr lang="en-GB" dirty="0">
              <a:latin typeface="Century Gothic" panose="020B0502020202020204" pitchFamily="34" charset="0"/>
            </a:endParaRPr>
          </a:p>
        </p:txBody>
      </p:sp>
      <p:sp>
        <p:nvSpPr>
          <p:cNvPr id="16" name="Shape 234">
            <a:extLst>
              <a:ext uri="{FF2B5EF4-FFF2-40B4-BE49-F238E27FC236}">
                <a16:creationId xmlns:a16="http://schemas.microsoft.com/office/drawing/2014/main" xmlns="" id="{25CD6363-09FE-4405-9A35-C8E7E01047A1}"/>
              </a:ext>
            </a:extLst>
          </p:cNvPr>
          <p:cNvSpPr/>
          <p:nvPr/>
        </p:nvSpPr>
        <p:spPr>
          <a:xfrm>
            <a:off x="621692" y="1444372"/>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17" name="Shape 239">
            <a:extLst>
              <a:ext uri="{FF2B5EF4-FFF2-40B4-BE49-F238E27FC236}">
                <a16:creationId xmlns:a16="http://schemas.microsoft.com/office/drawing/2014/main" xmlns="" id="{1F0C02F0-4A87-4064-8678-629E29065086}"/>
              </a:ext>
            </a:extLst>
          </p:cNvPr>
          <p:cNvSpPr txBox="1"/>
          <p:nvPr/>
        </p:nvSpPr>
        <p:spPr>
          <a:xfrm>
            <a:off x="621692" y="1850591"/>
            <a:ext cx="3950308" cy="3729466"/>
          </a:xfrm>
          <a:prstGeom prst="rect">
            <a:avLst/>
          </a:prstGeom>
          <a:noFill/>
          <a:ln w="9525" cap="flat" cmpd="sng">
            <a:solidFill>
              <a:schemeClr val="tx1"/>
            </a:solidFill>
            <a:prstDash val="solid"/>
            <a:round/>
            <a:headEnd type="none" w="med" len="med"/>
            <a:tailEnd type="none" w="med" len="med"/>
          </a:ln>
        </p:spPr>
        <p:txBody>
          <a:bodyPr lIns="91425" tIns="45700" rIns="91425" bIns="45700" anchor="t" anchorCtr="0">
            <a:noAutofit/>
          </a:bodyPr>
          <a:lstStyle/>
          <a:p>
            <a:pPr marL="285750" indent="-285750">
              <a:buClr>
                <a:schemeClr val="accent2"/>
              </a:buClr>
              <a:buFont typeface="Arial" panose="020B0604020202020204" pitchFamily="34" charset="0"/>
              <a:buChar char="•"/>
            </a:pPr>
            <a:r>
              <a:rPr lang="en-GB" sz="1600" dirty="0"/>
              <a:t>We can learn from other people’s experiences and keep ourselves safe.</a:t>
            </a:r>
          </a:p>
          <a:p>
            <a:pPr marL="285750" indent="-285750">
              <a:buClr>
                <a:schemeClr val="accent2"/>
              </a:buClr>
              <a:buFont typeface="Arial" panose="020B0604020202020204" pitchFamily="34" charset="0"/>
              <a:buChar char="•"/>
            </a:pPr>
            <a:r>
              <a:rPr lang="en-GB" sz="1600" dirty="0"/>
              <a:t>Stories are more memorable than statistics or information, which helps us remember the message.</a:t>
            </a:r>
          </a:p>
          <a:p>
            <a:pPr marL="285750" indent="-285750">
              <a:buClr>
                <a:schemeClr val="accent2"/>
              </a:buClr>
              <a:buFont typeface="Arial" panose="020B0604020202020204" pitchFamily="34" charset="0"/>
              <a:buChar char="•"/>
            </a:pPr>
            <a:r>
              <a:rPr lang="en-GB" sz="1600" dirty="0"/>
              <a:t>Stories have always been used to teach us lessons. They help us learn. </a:t>
            </a:r>
          </a:p>
          <a:p>
            <a:pPr marL="285750" indent="-285750">
              <a:buClr>
                <a:schemeClr val="accent2"/>
              </a:buClr>
              <a:buFont typeface="Arial" panose="020B0604020202020204" pitchFamily="34" charset="0"/>
              <a:buChar char="•"/>
            </a:pPr>
            <a:r>
              <a:rPr lang="en-GB" sz="1600" dirty="0"/>
              <a:t>Many people our age are more likely to watch shows like </a:t>
            </a:r>
            <a:r>
              <a:rPr lang="en-GB" sz="1600" dirty="0" err="1"/>
              <a:t>Hollyoaks</a:t>
            </a:r>
            <a:r>
              <a:rPr lang="en-GB" sz="1600" dirty="0"/>
              <a:t> then listen to the news, so these stories can make more of a difference.</a:t>
            </a:r>
          </a:p>
          <a:p>
            <a:pPr marL="285750" indent="-285750">
              <a:spcBef>
                <a:spcPts val="360"/>
              </a:spcBef>
              <a:buClr>
                <a:srgbClr val="AA32EA"/>
              </a:buClr>
              <a:buSzPct val="100000"/>
              <a:buFont typeface="Arial" charset="0"/>
              <a:buChar char="•"/>
            </a:pPr>
            <a:endParaRPr lang="en-GB" dirty="0">
              <a:latin typeface="Century Gothic" panose="020B0502020202020204" pitchFamily="34" charset="0"/>
            </a:endParaRPr>
          </a:p>
          <a:p>
            <a:pPr marL="285750" indent="-285750">
              <a:spcBef>
                <a:spcPts val="360"/>
              </a:spcBef>
              <a:buClr>
                <a:srgbClr val="AA32EA"/>
              </a:buClr>
              <a:buSzPct val="100000"/>
              <a:buFont typeface="Arial" charset="0"/>
              <a:buChar char="•"/>
            </a:pPr>
            <a:endParaRPr lang="en-GB" dirty="0">
              <a:latin typeface="Century Gothic" panose="020B0502020202020204" pitchFamily="34" charset="0"/>
            </a:endParaRPr>
          </a:p>
          <a:p>
            <a:pPr marL="285750" indent="-285750">
              <a:spcBef>
                <a:spcPts val="360"/>
              </a:spcBef>
              <a:buClr>
                <a:srgbClr val="AA32EA"/>
              </a:buClr>
              <a:buSzPct val="100000"/>
              <a:buFont typeface="Arial" charset="0"/>
              <a:buChar char="•"/>
            </a:pPr>
            <a:endParaRPr lang="en-GB" dirty="0">
              <a:latin typeface="Century Gothic" panose="020B0502020202020204" pitchFamily="34" charset="0"/>
            </a:endParaRPr>
          </a:p>
        </p:txBody>
      </p:sp>
      <p:pic>
        <p:nvPicPr>
          <p:cNvPr id="12" name="Picture 11">
            <a:extLst>
              <a:ext uri="{FF2B5EF4-FFF2-40B4-BE49-F238E27FC236}">
                <a16:creationId xmlns:a16="http://schemas.microsoft.com/office/drawing/2014/main" xmlns="" id="{73367083-E80E-432E-B480-8F7942ECD36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15" name="Rectangle 14">
            <a:extLst>
              <a:ext uri="{FF2B5EF4-FFF2-40B4-BE49-F238E27FC236}">
                <a16:creationId xmlns:a16="http://schemas.microsoft.com/office/drawing/2014/main" xmlns="" id="{4F5DA7A7-5A8F-4DAA-A7BF-2A4DDB4FDD0C}"/>
              </a:ext>
            </a:extLst>
          </p:cNvPr>
          <p:cNvSpPr/>
          <p:nvPr/>
        </p:nvSpPr>
        <p:spPr>
          <a:xfrm>
            <a:off x="4451837" y="5068587"/>
            <a:ext cx="135925" cy="57171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xmlns="" id="{F0815DFE-BADD-47BD-B1FE-57C84C9CA28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948797" y="4808651"/>
            <a:ext cx="1246407" cy="1569350"/>
          </a:xfrm>
          <a:prstGeom prst="rect">
            <a:avLst/>
          </a:prstGeom>
        </p:spPr>
      </p:pic>
    </p:spTree>
    <p:extLst>
      <p:ext uri="{BB962C8B-B14F-4D97-AF65-F5344CB8AC3E}">
        <p14:creationId xmlns:p14="http://schemas.microsoft.com/office/powerpoint/2010/main" val="15870756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6" name="Shape 246"/>
          <p:cNvSpPr txBox="1">
            <a:spLocks noGrp="1"/>
          </p:cNvSpPr>
          <p:nvPr>
            <p:ph type="title" idx="4294967295"/>
          </p:nvPr>
        </p:nvSpPr>
        <p:spPr>
          <a:xfrm>
            <a:off x="924025" y="579659"/>
            <a:ext cx="7016806" cy="792087"/>
          </a:xfrm>
          <a:prstGeom prst="rect">
            <a:avLst/>
          </a:prstGeom>
          <a:noFill/>
          <a:ln>
            <a:noFill/>
          </a:ln>
        </p:spPr>
        <p:txBody>
          <a:bodyPr lIns="91425" tIns="45700" rIns="91425" bIns="45700" anchor="t" anchorCtr="0">
            <a:noAutofit/>
          </a:bodyPr>
          <a:lstStyle/>
          <a:p>
            <a:pPr lvl="0" algn="ctr">
              <a:spcBef>
                <a:spcPts val="0"/>
              </a:spcBef>
              <a:buClr>
                <a:srgbClr val="2D2D2D"/>
              </a:buClr>
              <a:buSzPct val="25000"/>
            </a:pPr>
            <a:r>
              <a:rPr lang="en-GB" sz="2400" dirty="0">
                <a:ea typeface="Lato" panose="020F0502020204030203" pitchFamily="34" charset="0"/>
                <a:cs typeface="Lato" panose="020F0502020204030203" pitchFamily="34" charset="0"/>
                <a:sym typeface="Calibri"/>
              </a:rPr>
              <a:t>You can vote from home at…</a:t>
            </a:r>
            <a:br>
              <a:rPr lang="en-GB" sz="2400" dirty="0">
                <a:ea typeface="Lato" panose="020F0502020204030203" pitchFamily="34" charset="0"/>
                <a:cs typeface="Lato" panose="020F0502020204030203" pitchFamily="34" charset="0"/>
                <a:sym typeface="Calibri"/>
              </a:rPr>
            </a:br>
            <a:r>
              <a:rPr lang="en-GB" sz="2400" b="1" i="0" u="none" strike="noStrike" cap="none" dirty="0">
                <a:latin typeface="+mj-lt"/>
                <a:ea typeface="Lato" panose="020F0502020204030203" pitchFamily="34" charset="0"/>
                <a:cs typeface="Lato" panose="020F0502020204030203" pitchFamily="34" charset="0"/>
                <a:sym typeface="Calibri"/>
              </a:rPr>
              <a:t/>
            </a:r>
            <a:br>
              <a:rPr lang="en-GB" sz="2400" b="1" i="0" u="none" strike="noStrike" cap="none" dirty="0">
                <a:latin typeface="+mj-lt"/>
                <a:ea typeface="Lato" panose="020F0502020204030203" pitchFamily="34" charset="0"/>
                <a:cs typeface="Lato" panose="020F0502020204030203" pitchFamily="34" charset="0"/>
                <a:sym typeface="Calibri"/>
              </a:rPr>
            </a:br>
            <a:r>
              <a:rPr lang="en-GB" sz="2400" dirty="0">
                <a:latin typeface="+mj-lt"/>
                <a:ea typeface="Lato" panose="020F0502020204030203" pitchFamily="34" charset="0"/>
                <a:cs typeface="Lato" panose="020F0502020204030203" pitchFamily="34" charset="0"/>
                <a:sym typeface="Calibri"/>
                <a:hlinkClick r:id="rId3"/>
              </a:rPr>
              <a:t>https://www.surveymonkey.co.uk/r/SSVGLQV</a:t>
            </a:r>
            <a:endParaRPr lang="en-GB" sz="2400" b="1" i="0" u="none" strike="noStrike" cap="none" dirty="0">
              <a:latin typeface="+mj-lt"/>
              <a:ea typeface="Lato" panose="020F0502020204030203" pitchFamily="34" charset="0"/>
              <a:cs typeface="Lato" panose="020F0502020204030203" pitchFamily="34" charset="0"/>
              <a:sym typeface="Calibri"/>
            </a:endParaRPr>
          </a:p>
        </p:txBody>
      </p:sp>
      <p:sp>
        <p:nvSpPr>
          <p:cNvPr id="10" name="Shape 246">
            <a:extLst>
              <a:ext uri="{FF2B5EF4-FFF2-40B4-BE49-F238E27FC236}">
                <a16:creationId xmlns:a16="http://schemas.microsoft.com/office/drawing/2014/main" xmlns="" id="{0E3AB6E4-44B6-934F-8BCE-3019D22BB839}"/>
              </a:ext>
            </a:extLst>
          </p:cNvPr>
          <p:cNvSpPr txBox="1">
            <a:spLocks/>
          </p:cNvSpPr>
          <p:nvPr/>
        </p:nvSpPr>
        <p:spPr>
          <a:xfrm>
            <a:off x="2430369" y="4914787"/>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sp>
        <p:nvSpPr>
          <p:cNvPr id="2" name="Rectangle: Rounded Corners 1">
            <a:extLst>
              <a:ext uri="{FF2B5EF4-FFF2-40B4-BE49-F238E27FC236}">
                <a16:creationId xmlns:a16="http://schemas.microsoft.com/office/drawing/2014/main" xmlns="" id="{8D7877AA-5929-4612-9EB8-54A4E0BB1597}"/>
              </a:ext>
            </a:extLst>
          </p:cNvPr>
          <p:cNvSpPr/>
          <p:nvPr/>
        </p:nvSpPr>
        <p:spPr>
          <a:xfrm>
            <a:off x="1936762" y="5809487"/>
            <a:ext cx="6004070" cy="646986"/>
          </a:xfrm>
          <a:prstGeom prst="roundRect">
            <a:avLst/>
          </a:prstGeom>
          <a:solidFill>
            <a:schemeClr val="accent1"/>
          </a:solidFill>
          <a:ln w="28575">
            <a:solidFill>
              <a:schemeClr val="tx2"/>
            </a:solidFill>
          </a:ln>
        </p:spPr>
        <p:txBody>
          <a:bodyPr wrap="square">
            <a:spAutoFit/>
          </a:bodyPr>
          <a:lstStyle/>
          <a:p>
            <a:pPr algn="ctr"/>
            <a:r>
              <a:rPr lang="en-GB" sz="1600" dirty="0">
                <a:solidFill>
                  <a:srgbClr val="060505"/>
                </a:solidFill>
              </a:rPr>
              <a:t>If you have any issues, feedback or comments, email </a:t>
            </a:r>
            <a:r>
              <a:rPr lang="en-GB" sz="1600" dirty="0">
                <a:solidFill>
                  <a:srgbClr val="060505"/>
                </a:solidFill>
                <a:hlinkClick r:id="rId4"/>
              </a:rPr>
              <a:t>aisling@votesforschools.com</a:t>
            </a:r>
            <a:endParaRPr lang="en-GB" sz="1600" dirty="0">
              <a:solidFill>
                <a:srgbClr val="060505"/>
              </a:solidFill>
            </a:endParaRPr>
          </a:p>
        </p:txBody>
      </p:sp>
      <p:pic>
        <p:nvPicPr>
          <p:cNvPr id="3" name="Picture 2">
            <a:extLst>
              <a:ext uri="{FF2B5EF4-FFF2-40B4-BE49-F238E27FC236}">
                <a16:creationId xmlns:a16="http://schemas.microsoft.com/office/drawing/2014/main" xmlns="" id="{E61A1A30-8594-411F-ACA2-7E380A2C9AB4}"/>
              </a:ext>
            </a:extLst>
          </p:cNvPr>
          <p:cNvPicPr>
            <a:picLocks noChangeAspect="1"/>
          </p:cNvPicPr>
          <p:nvPr/>
        </p:nvPicPr>
        <p:blipFill>
          <a:blip r:embed="rId5"/>
          <a:stretch>
            <a:fillRect/>
          </a:stretch>
        </p:blipFill>
        <p:spPr>
          <a:xfrm>
            <a:off x="360687" y="5349754"/>
            <a:ext cx="1290571" cy="1194974"/>
          </a:xfrm>
          <a:prstGeom prst="rect">
            <a:avLst/>
          </a:prstGeom>
        </p:spPr>
      </p:pic>
      <p:pic>
        <p:nvPicPr>
          <p:cNvPr id="5" name="Picture 4">
            <a:hlinkClick r:id="rId3"/>
            <a:extLst>
              <a:ext uri="{FF2B5EF4-FFF2-40B4-BE49-F238E27FC236}">
                <a16:creationId xmlns:a16="http://schemas.microsoft.com/office/drawing/2014/main" xmlns="" id="{8A3FD77D-81B2-46E1-94E4-55D987B0522A}"/>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457787" y="2245515"/>
            <a:ext cx="2037547" cy="2409285"/>
          </a:xfrm>
          <a:prstGeom prst="rect">
            <a:avLst/>
          </a:prstGeom>
        </p:spPr>
      </p:pic>
    </p:spTree>
    <p:extLst>
      <p:ext uri="{BB962C8B-B14F-4D97-AF65-F5344CB8AC3E}">
        <p14:creationId xmlns:p14="http://schemas.microsoft.com/office/powerpoint/2010/main" val="29696311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xmlns="" id="{30556AF1-4401-43B1-AE16-F268F3F54D4C}"/>
              </a:ext>
            </a:extLst>
          </p:cNvPr>
          <p:cNvGraphicFramePr>
            <a:graphicFrameLocks noGrp="1"/>
          </p:cNvGraphicFramePr>
          <p:nvPr>
            <p:extLst>
              <p:ext uri="{D42A27DB-BD31-4B8C-83A1-F6EECF244321}">
                <p14:modId xmlns:p14="http://schemas.microsoft.com/office/powerpoint/2010/main" val="281003602"/>
              </p:ext>
            </p:extLst>
          </p:nvPr>
        </p:nvGraphicFramePr>
        <p:xfrm>
          <a:off x="603315" y="1117374"/>
          <a:ext cx="8039238" cy="4903900"/>
        </p:xfrm>
        <a:graphic>
          <a:graphicData uri="http://schemas.openxmlformats.org/drawingml/2006/table">
            <a:tbl>
              <a:tblPr firstRow="1" bandRow="1">
                <a:tableStyleId>{5C22544A-7EE6-4342-B048-85BDC9FD1C3A}</a:tableStyleId>
              </a:tblPr>
              <a:tblGrid>
                <a:gridCol w="2657266">
                  <a:extLst>
                    <a:ext uri="{9D8B030D-6E8A-4147-A177-3AD203B41FA5}">
                      <a16:colId xmlns:a16="http://schemas.microsoft.com/office/drawing/2014/main" xmlns="" val="3539760417"/>
                    </a:ext>
                  </a:extLst>
                </a:gridCol>
                <a:gridCol w="2690986">
                  <a:extLst>
                    <a:ext uri="{9D8B030D-6E8A-4147-A177-3AD203B41FA5}">
                      <a16:colId xmlns:a16="http://schemas.microsoft.com/office/drawing/2014/main" xmlns="" val="1009498805"/>
                    </a:ext>
                  </a:extLst>
                </a:gridCol>
                <a:gridCol w="2690986">
                  <a:extLst>
                    <a:ext uri="{9D8B030D-6E8A-4147-A177-3AD203B41FA5}">
                      <a16:colId xmlns:a16="http://schemas.microsoft.com/office/drawing/2014/main" xmlns="" val="1550975935"/>
                    </a:ext>
                  </a:extLst>
                </a:gridCol>
              </a:tblGrid>
              <a:tr h="390472">
                <a:tc>
                  <a:txBody>
                    <a:bodyPr/>
                    <a:lstStyle/>
                    <a:p>
                      <a:pPr algn="ctr"/>
                      <a:r>
                        <a:rPr lang="en-GB" sz="2000" dirty="0">
                          <a:solidFill>
                            <a:schemeClr val="bg1"/>
                          </a:solidFill>
                          <a:latin typeface="Century Gothic" panose="020B0502020202020204" pitchFamily="34" charset="0"/>
                        </a:rPr>
                        <a:t>Students</a:t>
                      </a:r>
                    </a:p>
                  </a:txBody>
                  <a:tcPr anchor="ctr">
                    <a:solidFill>
                      <a:schemeClr val="tx2"/>
                    </a:solidFill>
                  </a:tcPr>
                </a:tc>
                <a:tc>
                  <a:txBody>
                    <a:bodyPr/>
                    <a:lstStyle/>
                    <a:p>
                      <a:pPr algn="ctr"/>
                      <a:r>
                        <a:rPr lang="en-GB" sz="2000" dirty="0">
                          <a:solidFill>
                            <a:schemeClr val="bg1"/>
                          </a:solidFill>
                          <a:latin typeface="Century Gothic" panose="020B0502020202020204" pitchFamily="34" charset="0"/>
                        </a:rPr>
                        <a:t>Parents/Carers</a:t>
                      </a:r>
                    </a:p>
                  </a:txBody>
                  <a:tcPr anchor="ctr">
                    <a:solidFill>
                      <a:schemeClr val="accent2"/>
                    </a:solidFill>
                  </a:tcPr>
                </a:tc>
                <a:tc>
                  <a:txBody>
                    <a:bodyPr/>
                    <a:lstStyle/>
                    <a:p>
                      <a:pPr algn="ctr"/>
                      <a:r>
                        <a:rPr lang="en-GB" sz="2000" dirty="0">
                          <a:solidFill>
                            <a:schemeClr val="bg1"/>
                          </a:solidFill>
                          <a:latin typeface="Century Gothic" panose="020B0502020202020204" pitchFamily="34" charset="0"/>
                        </a:rPr>
                        <a:t>Other useful links</a:t>
                      </a:r>
                    </a:p>
                  </a:txBody>
                  <a:tcPr anchor="ctr">
                    <a:solidFill>
                      <a:schemeClr val="accent4">
                        <a:lumMod val="75000"/>
                      </a:schemeClr>
                    </a:solidFill>
                  </a:tcPr>
                </a:tc>
                <a:extLst>
                  <a:ext uri="{0D108BD9-81ED-4DB2-BD59-A6C34878D82A}">
                    <a16:rowId xmlns:a16="http://schemas.microsoft.com/office/drawing/2014/main" xmlns="" val="3250458036"/>
                  </a:ext>
                </a:extLst>
              </a:tr>
              <a:tr h="72285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anose="020B0502020202020204" pitchFamily="34" charset="0"/>
                          <a:cs typeface="Century Gothic"/>
                        </a:rPr>
                        <a:t>Remember, you can always talk to a trusted adult, like a teacher or a family member, if you are at all worried about anything. </a:t>
                      </a:r>
                    </a:p>
                  </a:txBody>
                  <a:tcPr anchor="ctr">
                    <a:solidFill>
                      <a:schemeClr val="bg2"/>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anose="020B0502020202020204" pitchFamily="34" charset="0"/>
                          <a:cs typeface="Century Gothic"/>
                        </a:rPr>
                        <a:t>If you need to talk to someone about the concerns you have for a child, call the NSPCC helpline on 0808 800 5000. They are open 24/7.</a:t>
                      </a:r>
                    </a:p>
                  </a:txBody>
                  <a:tcPr anchor="ctr">
                    <a:solidFill>
                      <a:srgbClr val="F8FDFC"/>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cs typeface="Century Gothic"/>
                        </a:rPr>
                        <a:t>To report any online material you think promotes extremism or terrorism, go to:</a:t>
                      </a:r>
                    </a:p>
                    <a:p>
                      <a:pPr marL="0" marR="0" indent="0" algn="ctr" defTabSz="4572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cs typeface="Century Gothic"/>
                          <a:hlinkClick r:id="rId3">
                            <a:extLst>
                              <a:ext uri="{A12FA001-AC4F-418D-AE19-62706E023703}">
                                <ahyp:hlinkClr xmlns="" xmlns:ahyp="http://schemas.microsoft.com/office/drawing/2018/hyperlinkcolor" val="tx"/>
                              </a:ext>
                            </a:extLst>
                          </a:hlinkClick>
                        </a:rPr>
                        <a:t>https://www.report-terrorist-material.homeoffice.gov.uk/report</a:t>
                      </a:r>
                      <a:endParaRPr lang="en-GB" sz="1100" b="0" dirty="0">
                        <a:solidFill>
                          <a:schemeClr val="tx1"/>
                        </a:solidFill>
                        <a:latin typeface="Century Gothic" panose="020B0502020202020204" pitchFamily="34" charset="0"/>
                        <a:cs typeface="Century Gothic"/>
                      </a:endParaRPr>
                    </a:p>
                  </a:txBody>
                  <a:tcPr anchor="ctr">
                    <a:solidFill>
                      <a:schemeClr val="accent4"/>
                    </a:solidFill>
                  </a:tcPr>
                </a:tc>
                <a:extLst>
                  <a:ext uri="{0D108BD9-81ED-4DB2-BD59-A6C34878D82A}">
                    <a16:rowId xmlns:a16="http://schemas.microsoft.com/office/drawing/2014/main" xmlns="" val="2116682161"/>
                  </a:ext>
                </a:extLst>
              </a:tr>
              <a:tr h="983561">
                <a:tc>
                  <a:txBody>
                    <a:bodyPr/>
                    <a:lstStyle/>
                    <a:p>
                      <a:pPr algn="ctr"/>
                      <a:r>
                        <a:rPr lang="en-GB" sz="1100" u="none" dirty="0">
                          <a:solidFill>
                            <a:schemeClr val="tx1"/>
                          </a:solidFill>
                          <a:latin typeface="Century Gothic" panose="020B0502020202020204" pitchFamily="34" charset="0"/>
                          <a:cs typeface="Century Gothic"/>
                        </a:rPr>
                        <a:t>Visit the ‘</a:t>
                      </a:r>
                      <a:r>
                        <a:rPr lang="en-GB" sz="1100" b="1" u="none" dirty="0">
                          <a:solidFill>
                            <a:schemeClr val="tx1"/>
                          </a:solidFill>
                          <a:latin typeface="Century Gothic" panose="020B0502020202020204" pitchFamily="34" charset="0"/>
                          <a:cs typeface="Century Gothic"/>
                        </a:rPr>
                        <a:t>Let’s Talk About It</a:t>
                      </a:r>
                      <a:r>
                        <a:rPr lang="en-GB" sz="1100" u="none" dirty="0">
                          <a:solidFill>
                            <a:schemeClr val="tx1"/>
                          </a:solidFill>
                          <a:latin typeface="Century Gothic" panose="020B0502020202020204" pitchFamily="34" charset="0"/>
                          <a:cs typeface="Century Gothic"/>
                        </a:rPr>
                        <a:t>’ website, a guide which gives practical help and guidance on what to do if you think someone might be being radicalised.</a:t>
                      </a:r>
                    </a:p>
                    <a:p>
                      <a:pPr algn="ctr"/>
                      <a:r>
                        <a:rPr lang="en-GB" sz="1100" u="none" dirty="0">
                          <a:solidFill>
                            <a:schemeClr val="tx1"/>
                          </a:solidFill>
                          <a:latin typeface="Century Gothic" panose="020B0502020202020204" pitchFamily="34" charset="0"/>
                          <a:cs typeface="Century Gothic"/>
                          <a:hlinkClick r:id="rId4">
                            <a:extLst>
                              <a:ext uri="{A12FA001-AC4F-418D-AE19-62706E023703}">
                                <ahyp:hlinkClr xmlns="" xmlns:ahyp="http://schemas.microsoft.com/office/drawing/2018/hyperlinkcolor" val="tx"/>
                              </a:ext>
                            </a:extLst>
                          </a:hlinkClick>
                        </a:rPr>
                        <a:t>https://www.ltai.info/</a:t>
                      </a:r>
                      <a:endParaRPr lang="en-GB" sz="1100" u="none" dirty="0">
                        <a:solidFill>
                          <a:schemeClr val="tx1"/>
                        </a:solidFill>
                        <a:latin typeface="Century Gothic" panose="020B0502020202020204" pitchFamily="34" charset="0"/>
                        <a:cs typeface="Century Gothic"/>
                      </a:endParaRPr>
                    </a:p>
                  </a:txBody>
                  <a:tcPr anchor="ctr">
                    <a:solidFill>
                      <a:srgbClr val="EACEFA">
                        <a:alpha val="50196"/>
                      </a:srgbClr>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hlinkClick r:id="rId5">
                            <a:extLst>
                              <a:ext uri="{A12FA001-AC4F-418D-AE19-62706E023703}">
                                <ahyp:hlinkClr xmlns="" xmlns:ahyp="http://schemas.microsoft.com/office/drawing/2018/hyperlinkcolor" val="tx"/>
                              </a:ext>
                            </a:extLst>
                          </a:hlinkClick>
                        </a:rPr>
                        <a:t>NSPCC gives advice for adults worried about a child</a:t>
                      </a:r>
                      <a:r>
                        <a:rPr lang="en-GB" sz="1100" dirty="0">
                          <a:solidFill>
                            <a:schemeClr val="tx1"/>
                          </a:solidFill>
                          <a:latin typeface="Century Gothic" panose="020B0502020202020204" pitchFamily="34" charset="0"/>
                        </a:rPr>
                        <a:t> becoming radicalised.</a:t>
                      </a:r>
                    </a:p>
                  </a:txBody>
                  <a:tcPr anchor="ctr">
                    <a:solidFill>
                      <a:schemeClr val="accent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b="0" i="0" u="none" strike="noStrike" kern="1200" dirty="0">
                          <a:solidFill>
                            <a:schemeClr val="tx1"/>
                          </a:solidFill>
                          <a:effectLst/>
                          <a:latin typeface="Century Gothic" panose="020B0502020202020204" pitchFamily="34" charset="0"/>
                          <a:ea typeface="+mn-ea"/>
                          <a:cs typeface="+mn-cs"/>
                          <a:hlinkClick r:id="rId6">
                            <a:extLst>
                              <a:ext uri="{A12FA001-AC4F-418D-AE19-62706E023703}">
                                <ahyp:hlinkClr xmlns="" xmlns:ahyp="http://schemas.microsoft.com/office/drawing/2018/hyperlinkcolor" val="tx"/>
                              </a:ext>
                            </a:extLst>
                          </a:hlinkClick>
                        </a:rPr>
                        <a:t>NSPCC</a:t>
                      </a:r>
                      <a:r>
                        <a:rPr lang="en-GB" sz="1100" b="0" i="0" kern="1200" dirty="0">
                          <a:solidFill>
                            <a:schemeClr val="tx1"/>
                          </a:solidFill>
                          <a:effectLst/>
                          <a:latin typeface="Century Gothic" panose="020B0502020202020204" pitchFamily="34" charset="0"/>
                          <a:ea typeface="+mn-ea"/>
                          <a:cs typeface="+mn-cs"/>
                        </a:rPr>
                        <a:t> launched a free 24 hour helpline on 0808 800 5000 for anyone worried about radicalisation and the impact of terrorism. They have access to trained counsellors.</a:t>
                      </a:r>
                      <a:endParaRPr lang="en-GB" sz="1100" dirty="0">
                        <a:solidFill>
                          <a:schemeClr val="tx1"/>
                        </a:solidFill>
                        <a:latin typeface="Century Gothic" panose="020B0502020202020204" pitchFamily="34" charset="0"/>
                      </a:endParaRPr>
                    </a:p>
                  </a:txBody>
                  <a:tcPr anchor="ctr">
                    <a:solidFill>
                      <a:srgbClr val="F3F3F3">
                        <a:alpha val="20000"/>
                      </a:srgbClr>
                    </a:solidFill>
                  </a:tcPr>
                </a:tc>
                <a:extLst>
                  <a:ext uri="{0D108BD9-81ED-4DB2-BD59-A6C34878D82A}">
                    <a16:rowId xmlns:a16="http://schemas.microsoft.com/office/drawing/2014/main" xmlns="" val="124906620"/>
                  </a:ext>
                </a:extLst>
              </a:tr>
              <a:tr h="1383460">
                <a:tc>
                  <a:txBody>
                    <a:bodyPr/>
                    <a:lstStyle/>
                    <a:p>
                      <a:pPr algn="ctr"/>
                      <a:r>
                        <a:rPr lang="en-GB" sz="1100" dirty="0">
                          <a:solidFill>
                            <a:schemeClr val="tx1"/>
                          </a:solidFill>
                          <a:latin typeface="Century Gothic" panose="020B0502020202020204" pitchFamily="34" charset="0"/>
                        </a:rPr>
                        <a:t>If you need to talk to someone and you’re not sure who to go to, call Childline, a confidential helpline for children, on </a:t>
                      </a:r>
                      <a:r>
                        <a:rPr lang="en-GB" sz="1100" b="1" dirty="0">
                          <a:solidFill>
                            <a:schemeClr val="tx1"/>
                          </a:solidFill>
                          <a:latin typeface="Century Gothic" panose="020B0502020202020204" pitchFamily="34" charset="0"/>
                        </a:rPr>
                        <a:t>0800 1111 </a:t>
                      </a:r>
                      <a:r>
                        <a:rPr lang="en-GB" sz="1100" dirty="0">
                          <a:solidFill>
                            <a:schemeClr val="tx1"/>
                          </a:solidFill>
                          <a:latin typeface="Century Gothic" panose="020B0502020202020204" pitchFamily="34" charset="0"/>
                        </a:rPr>
                        <a:t>– they are open 24/7 (all the time!)</a:t>
                      </a:r>
                    </a:p>
                    <a:p>
                      <a:pPr algn="ctr"/>
                      <a:r>
                        <a:rPr lang="en-GB" sz="1100" dirty="0">
                          <a:solidFill>
                            <a:schemeClr val="tx1"/>
                          </a:solidFill>
                          <a:latin typeface="Century Gothic" panose="020B0502020202020204" pitchFamily="34" charset="0"/>
                          <a:hlinkClick r:id="rId7">
                            <a:extLst>
                              <a:ext uri="{A12FA001-AC4F-418D-AE19-62706E023703}">
                                <ahyp:hlinkClr xmlns="" xmlns:ahyp="http://schemas.microsoft.com/office/drawing/2018/hyperlinkcolor" val="tx"/>
                              </a:ext>
                            </a:extLst>
                          </a:hlinkClick>
                        </a:rPr>
                        <a:t>www.childline.org.uk</a:t>
                      </a:r>
                      <a:r>
                        <a:rPr lang="en-GB" sz="1100" dirty="0">
                          <a:solidFill>
                            <a:schemeClr val="tx1"/>
                          </a:solidFill>
                          <a:latin typeface="Century Gothic" panose="020B0502020202020204" pitchFamily="34" charset="0"/>
                        </a:rPr>
                        <a:t> </a:t>
                      </a:r>
                    </a:p>
                  </a:txBody>
                  <a:tcPr anchor="ctr">
                    <a:solidFill>
                      <a:schemeClr val="bg2"/>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rPr>
                        <a:t>DfE website </a:t>
                      </a:r>
                      <a:r>
                        <a:rPr lang="en-GB" sz="1100" b="1" dirty="0">
                          <a:solidFill>
                            <a:schemeClr val="tx1"/>
                          </a:solidFill>
                          <a:latin typeface="Century Gothic" panose="020B0502020202020204" pitchFamily="34" charset="0"/>
                        </a:rPr>
                        <a:t>Educate Against Hate </a:t>
                      </a:r>
                      <a:r>
                        <a:rPr lang="en-GB" sz="1100" dirty="0">
                          <a:solidFill>
                            <a:schemeClr val="tx1"/>
                          </a:solidFill>
                          <a:latin typeface="Century Gothic" panose="020B0502020202020204" pitchFamily="34" charset="0"/>
                        </a:rPr>
                        <a:t>gives teachers, parents and school leaders practical advice and information on protecting children from extremism and radicalisation. </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hlinkClick r:id="rId8">
                            <a:extLst>
                              <a:ext uri="{A12FA001-AC4F-418D-AE19-62706E023703}">
                                <ahyp:hlinkClr xmlns="" xmlns:ahyp="http://schemas.microsoft.com/office/drawing/2018/hyperlinkcolor" val="tx"/>
                              </a:ext>
                            </a:extLst>
                          </a:hlinkClick>
                        </a:rPr>
                        <a:t>https://educateagainsthate.com/ </a:t>
                      </a:r>
                      <a:endParaRPr lang="en-GB" sz="1100" dirty="0">
                        <a:solidFill>
                          <a:schemeClr val="tx1"/>
                        </a:solidFill>
                        <a:latin typeface="Century Gothic" panose="020B0502020202020204" pitchFamily="34" charset="0"/>
                      </a:endParaRPr>
                    </a:p>
                  </a:txBody>
                  <a:tcPr anchor="ctr">
                    <a:solidFill>
                      <a:srgbClr val="F8FDFC"/>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Century Gothic" panose="020B0502020202020204" pitchFamily="34" charset="0"/>
                          <a:ea typeface="+mn-ea"/>
                          <a:cs typeface="+mn-cs"/>
                        </a:rPr>
                        <a:t>To report suspicious activity to the police, you can either call them in confidence on 0800 789 321, or complete this online secure reporting form at: </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hlinkClick r:id="rId9">
                            <a:extLst>
                              <a:ext uri="{A12FA001-AC4F-418D-AE19-62706E023703}">
                                <ahyp:hlinkClr xmlns="" xmlns:ahyp="http://schemas.microsoft.com/office/drawing/2018/hyperlinkcolor" val="tx"/>
                              </a:ext>
                            </a:extLst>
                          </a:hlinkClick>
                        </a:rPr>
                        <a:t>https://act.campaign.gov.uk/</a:t>
                      </a:r>
                      <a:endParaRPr lang="en-GB" sz="1100" dirty="0">
                        <a:solidFill>
                          <a:schemeClr val="tx1"/>
                        </a:solidFill>
                        <a:latin typeface="Century Gothic" panose="020B0502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rPr>
                        <a:t>If it’s an emergency call 999.</a:t>
                      </a:r>
                    </a:p>
                  </a:txBody>
                  <a:tcPr anchor="ctr">
                    <a:solidFill>
                      <a:schemeClr val="accent4"/>
                    </a:solidFill>
                  </a:tcPr>
                </a:tc>
                <a:extLst>
                  <a:ext uri="{0D108BD9-81ED-4DB2-BD59-A6C34878D82A}">
                    <a16:rowId xmlns:a16="http://schemas.microsoft.com/office/drawing/2014/main" xmlns="" val="1563765150"/>
                  </a:ext>
                </a:extLst>
              </a:tr>
              <a:tr h="991915">
                <a:tc>
                  <a:txBody>
                    <a:bodyPr/>
                    <a:lstStyle/>
                    <a:p>
                      <a:pPr algn="ctr"/>
                      <a:endParaRPr lang="en-GB" sz="1100" u="sng" dirty="0">
                        <a:solidFill>
                          <a:schemeClr val="tx1"/>
                        </a:solidFill>
                        <a:latin typeface="Century Gothic" panose="020B0502020202020204" pitchFamily="34" charset="0"/>
                        <a:cs typeface="Century Gothic"/>
                      </a:endParaRPr>
                    </a:p>
                  </a:txBody>
                  <a:tcPr anchor="ctr">
                    <a:solidFill>
                      <a:srgbClr val="F4E6FC"/>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rPr>
                        <a:t>Family Lives offer </a:t>
                      </a:r>
                      <a:r>
                        <a:rPr lang="en-GB" sz="1100" dirty="0">
                          <a:solidFill>
                            <a:schemeClr val="tx1"/>
                          </a:solidFill>
                          <a:latin typeface="Century Gothic" panose="020B0502020202020204" pitchFamily="34" charset="0"/>
                          <a:hlinkClick r:id="rId10">
                            <a:extLst>
                              <a:ext uri="{A12FA001-AC4F-418D-AE19-62706E023703}">
                                <ahyp:hlinkClr xmlns="" xmlns:ahyp="http://schemas.microsoft.com/office/drawing/2018/hyperlinkcolor" val="tx"/>
                              </a:ext>
                            </a:extLst>
                          </a:hlinkClick>
                        </a:rPr>
                        <a:t>advice</a:t>
                      </a:r>
                      <a:r>
                        <a:rPr lang="en-GB" sz="1100" dirty="0">
                          <a:solidFill>
                            <a:schemeClr val="tx1"/>
                          </a:solidFill>
                          <a:latin typeface="Century Gothic" panose="020B0502020202020204" pitchFamily="34" charset="0"/>
                        </a:rPr>
                        <a:t> for professionals and parents if they are worried about a child being radicalised. </a:t>
                      </a:r>
                    </a:p>
                  </a:txBody>
                  <a:tcPr anchor="ctr">
                    <a:solidFill>
                      <a:schemeClr val="accent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hlinkClick r:id="rId11">
                            <a:extLst>
                              <a:ext uri="{A12FA001-AC4F-418D-AE19-62706E023703}">
                                <ahyp:hlinkClr xmlns="" xmlns:ahyp="http://schemas.microsoft.com/office/drawing/2018/hyperlinkcolor" val="tx"/>
                              </a:ext>
                            </a:extLst>
                          </a:hlinkClick>
                        </a:rPr>
                        <a:t>Families Against Stress and Trauma (FAST)</a:t>
                      </a:r>
                      <a:r>
                        <a:rPr lang="en-GB" sz="1100" dirty="0">
                          <a:solidFill>
                            <a:schemeClr val="tx1"/>
                          </a:solidFill>
                          <a:latin typeface="Century Gothic" panose="020B0502020202020204" pitchFamily="34" charset="0"/>
                        </a:rPr>
                        <a:t>, provide support to vulnerable families and individuals whose lives have been affected by the trauma of losing loved ones to hateful ideologies and groups. </a:t>
                      </a:r>
                    </a:p>
                  </a:txBody>
                  <a:tcPr anchor="ctr">
                    <a:solidFill>
                      <a:srgbClr val="FDFDFD"/>
                    </a:solidFill>
                  </a:tcPr>
                </a:tc>
                <a:extLst>
                  <a:ext uri="{0D108BD9-81ED-4DB2-BD59-A6C34878D82A}">
                    <a16:rowId xmlns:a16="http://schemas.microsoft.com/office/drawing/2014/main" xmlns="" val="1176889706"/>
                  </a:ext>
                </a:extLst>
              </a:tr>
            </a:tbl>
          </a:graphicData>
        </a:graphic>
      </p:graphicFrame>
      <p:pic>
        <p:nvPicPr>
          <p:cNvPr id="4098" name="Picture 2" descr="Related image">
            <a:extLst>
              <a:ext uri="{FF2B5EF4-FFF2-40B4-BE49-F238E27FC236}">
                <a16:creationId xmlns:a16="http://schemas.microsoft.com/office/drawing/2014/main" xmlns="" id="{FC9959D0-A3AF-4680-B60E-0ECC58D89BEB}"/>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740806" y="5008316"/>
            <a:ext cx="2375859" cy="969414"/>
          </a:xfrm>
          <a:prstGeom prst="rect">
            <a:avLst/>
          </a:prstGeom>
          <a:solidFill>
            <a:srgbClr val="F4E6FC"/>
          </a:solidFill>
        </p:spPr>
      </p:pic>
      <p:sp>
        <p:nvSpPr>
          <p:cNvPr id="6" name="Rectangle 5">
            <a:extLst>
              <a:ext uri="{FF2B5EF4-FFF2-40B4-BE49-F238E27FC236}">
                <a16:creationId xmlns:a16="http://schemas.microsoft.com/office/drawing/2014/main" xmlns="" id="{FD151316-FFAF-C04C-B434-5B36566459AC}"/>
              </a:ext>
            </a:extLst>
          </p:cNvPr>
          <p:cNvSpPr/>
          <p:nvPr/>
        </p:nvSpPr>
        <p:spPr>
          <a:xfrm>
            <a:off x="459617" y="313506"/>
            <a:ext cx="8326633" cy="523220"/>
          </a:xfrm>
          <a:prstGeom prst="rect">
            <a:avLst/>
          </a:prstGeom>
        </p:spPr>
        <p:txBody>
          <a:bodyPr wrap="square">
            <a:spAutoFit/>
          </a:bodyPr>
          <a:lstStyle/>
          <a:p>
            <a:pPr algn="ctr">
              <a:buSzPct val="25000"/>
            </a:pPr>
            <a:r>
              <a:rPr lang="en-GB" sz="2800" b="1" dirty="0">
                <a:latin typeface="Century Gothic" panose="020B0502020202020204" pitchFamily="34" charset="0"/>
                <a:ea typeface="Lato"/>
                <a:cs typeface="Lato"/>
                <a:sym typeface="Lato"/>
              </a:rPr>
              <a:t>Need more information or someone to talk to?</a:t>
            </a:r>
          </a:p>
        </p:txBody>
      </p:sp>
    </p:spTree>
    <p:extLst>
      <p:ext uri="{BB962C8B-B14F-4D97-AF65-F5344CB8AC3E}">
        <p14:creationId xmlns:p14="http://schemas.microsoft.com/office/powerpoint/2010/main" val="29108137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6" name="Shape 246"/>
          <p:cNvSpPr txBox="1">
            <a:spLocks noGrp="1"/>
          </p:cNvSpPr>
          <p:nvPr>
            <p:ph type="title" idx="4294967295"/>
          </p:nvPr>
        </p:nvSpPr>
        <p:spPr>
          <a:xfrm>
            <a:off x="1063596" y="2874769"/>
            <a:ext cx="7016806" cy="792087"/>
          </a:xfrm>
          <a:prstGeom prst="rect">
            <a:avLst/>
          </a:prstGeom>
          <a:noFill/>
          <a:ln>
            <a:noFill/>
          </a:ln>
        </p:spPr>
        <p:txBody>
          <a:bodyPr lIns="91425" tIns="45700" rIns="91425" bIns="45700" anchor="t" anchorCtr="0">
            <a:noAutofit/>
          </a:bodyPr>
          <a:lstStyle/>
          <a:p>
            <a:pPr lvl="0" algn="ctr">
              <a:spcBef>
                <a:spcPts val="0"/>
              </a:spcBef>
              <a:buClr>
                <a:srgbClr val="2D2D2D"/>
              </a:buClr>
              <a:buSzPct val="25000"/>
            </a:pPr>
            <a:r>
              <a:rPr lang="en-GB" sz="3600" dirty="0">
                <a:ea typeface="Lato" panose="020F0502020204030203" pitchFamily="34" charset="0"/>
                <a:cs typeface="Lato" panose="020F0502020204030203" pitchFamily="34" charset="0"/>
                <a:sym typeface="Calibri"/>
              </a:rPr>
              <a:t>Find out more at</a:t>
            </a:r>
            <a:br>
              <a:rPr lang="en-GB" sz="3600" dirty="0">
                <a:ea typeface="Lato" panose="020F0502020204030203" pitchFamily="34" charset="0"/>
                <a:cs typeface="Lato" panose="020F0502020204030203" pitchFamily="34" charset="0"/>
                <a:sym typeface="Calibri"/>
              </a:rPr>
            </a:br>
            <a:r>
              <a:rPr lang="en-GB" sz="3600" b="1" i="0" u="none" strike="noStrike" cap="none" dirty="0">
                <a:latin typeface="+mj-lt"/>
                <a:ea typeface="Lato" panose="020F0502020204030203" pitchFamily="34" charset="0"/>
                <a:cs typeface="Lato" panose="020F0502020204030203" pitchFamily="34" charset="0"/>
                <a:sym typeface="Calibri"/>
              </a:rPr>
              <a:t/>
            </a:r>
            <a:br>
              <a:rPr lang="en-GB" sz="3600" b="1" i="0" u="none" strike="noStrike" cap="none" dirty="0">
                <a:latin typeface="+mj-lt"/>
                <a:ea typeface="Lato" panose="020F0502020204030203" pitchFamily="34" charset="0"/>
                <a:cs typeface="Lato" panose="020F0502020204030203" pitchFamily="34" charset="0"/>
                <a:sym typeface="Calibri"/>
              </a:rPr>
            </a:br>
            <a:r>
              <a:rPr lang="en-GB" sz="3600" b="0" u="sng" dirty="0"/>
              <a:t>Votesforschools.com</a:t>
            </a:r>
            <a:endParaRPr lang="en-GB" sz="3600" b="1" i="0" u="none" strike="noStrike" cap="none" dirty="0">
              <a:latin typeface="+mj-lt"/>
              <a:ea typeface="Lato" panose="020F0502020204030203" pitchFamily="34" charset="0"/>
              <a:cs typeface="Lato" panose="020F0502020204030203" pitchFamily="34" charset="0"/>
              <a:sym typeface="Calibri"/>
            </a:endParaRPr>
          </a:p>
        </p:txBody>
      </p:sp>
      <p:pic>
        <p:nvPicPr>
          <p:cNvPr id="6" name="Picture 5" descr="A picture containing clock&#10;&#10;Description automatically generated">
            <a:extLst>
              <a:ext uri="{FF2B5EF4-FFF2-40B4-BE49-F238E27FC236}">
                <a16:creationId xmlns:a16="http://schemas.microsoft.com/office/drawing/2014/main" xmlns="" id="{EBB4E87B-5F83-4E99-AB6A-3B462C903A6B}"/>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b="7487"/>
          <a:stretch/>
        </p:blipFill>
        <p:spPr>
          <a:xfrm>
            <a:off x="1921312" y="4961745"/>
            <a:ext cx="5301374" cy="1505723"/>
          </a:xfrm>
          <a:prstGeom prst="rect">
            <a:avLst/>
          </a:prstGeom>
        </p:spPr>
      </p:pic>
      <p:pic>
        <p:nvPicPr>
          <p:cNvPr id="10" name="Picture 9">
            <a:extLst>
              <a:ext uri="{FF2B5EF4-FFF2-40B4-BE49-F238E27FC236}">
                <a16:creationId xmlns:a16="http://schemas.microsoft.com/office/drawing/2014/main" xmlns="" id="{9F234EE5-BC7F-4983-B720-7F8DA90082A5}"/>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5350" b="98354" l="589" r="96879">
                        <a14:foregroundMark x1="589" y1="47737" x2="589" y2="47737"/>
                        <a14:foregroundMark x1="3298" y1="38272" x2="14252" y2="42387"/>
                        <a14:foregroundMark x1="14252" y1="42387" x2="9187" y2="68930"/>
                        <a14:foregroundMark x1="14664" y1="74280" x2="19140" y2="77778"/>
                        <a14:foregroundMark x1="9953" y1="77778" x2="9953" y2="77778"/>
                        <a14:foregroundMark x1="766" y1="79218" x2="6066" y2="95473"/>
                        <a14:foregroundMark x1="6066" y1="95473" x2="12485" y2="98354"/>
                        <a14:foregroundMark x1="95936" y1="58025" x2="96879" y2="86626"/>
                        <a14:foregroundMark x1="8598" y1="5350" x2="17786" y2="33333"/>
                      </a14:backgroundRemoval>
                    </a14:imgEffect>
                  </a14:imgLayer>
                </a14:imgProps>
              </a:ext>
            </a:extLst>
          </a:blip>
          <a:stretch>
            <a:fillRect/>
          </a:stretch>
        </p:blipFill>
        <p:spPr>
          <a:xfrm>
            <a:off x="735911" y="330572"/>
            <a:ext cx="7672177" cy="2195923"/>
          </a:xfrm>
          <a:prstGeom prst="rect">
            <a:avLst/>
          </a:prstGeom>
        </p:spPr>
      </p:pic>
    </p:spTree>
    <p:extLst>
      <p:ext uri="{BB962C8B-B14F-4D97-AF65-F5344CB8AC3E}">
        <p14:creationId xmlns:p14="http://schemas.microsoft.com/office/powerpoint/2010/main" val="3762038479"/>
      </p:ext>
    </p:extLst>
  </p:cSld>
  <p:clrMapOvr>
    <a:masterClrMapping/>
  </p:clrMapOvr>
  <p:timing>
    <p:tnLst>
      <p:par>
        <p:cTn id="1" dur="indefinite" restart="never" nodeType="tmRoot"/>
      </p:par>
    </p:tnLst>
  </p:timing>
</p:sld>
</file>

<file path=ppt/theme/theme1.xml><?xml version="1.0" encoding="utf-8"?>
<a:theme xmlns:a="http://schemas.openxmlformats.org/drawingml/2006/main" name="VfS Primary V2">
  <a:themeElements>
    <a:clrScheme name="VfS Primary V2">
      <a:dk1>
        <a:sysClr val="windowText" lastClr="000000"/>
      </a:dk1>
      <a:lt1>
        <a:sysClr val="window" lastClr="FFFFFF"/>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3.xml><?xml version="1.0" encoding="utf-8"?>
<a:theme xmlns:a="http://schemas.openxmlformats.org/drawingml/2006/main" name="VfS 2020 Updated">
  <a:themeElements>
    <a:clrScheme name="VfS Primary V2">
      <a:dk1>
        <a:sysClr val="windowText" lastClr="000000"/>
      </a:dk1>
      <a:lt1>
        <a:sysClr val="window" lastClr="FFFFFF"/>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2020 Updated" id="{B6F15007-C53F-44A9-9C27-BA5D9E5816AC}" vid="{F0464614-BF8D-4DA9-BC23-0262BFB68B25}"/>
    </a:ext>
  </a:extLst>
</a:theme>
</file>

<file path=ppt/theme/theme4.xml><?xml version="1.0" encoding="utf-8"?>
<a:theme xmlns:a="http://schemas.openxmlformats.org/drawingml/2006/main" name="VfS Secondary V2">
  <a:themeElements>
    <a:clrScheme name="VfS Secondary V2">
      <a:dk1>
        <a:srgbClr val="000000"/>
      </a:dk1>
      <a:lt1>
        <a:srgbClr val="FFFFFF"/>
      </a:lt1>
      <a:dk2>
        <a:srgbClr val="EACEFA"/>
      </a:dk2>
      <a:lt2>
        <a:srgbClr val="AA32EA"/>
      </a:lt2>
      <a:accent1>
        <a:srgbClr val="D6F6EF"/>
      </a:accent1>
      <a:accent2>
        <a:srgbClr val="97E8D7"/>
      </a:accent2>
      <a:accent3>
        <a:srgbClr val="FFFFCC"/>
      </a:accent3>
      <a:accent4>
        <a:srgbClr val="F3F3F3"/>
      </a:accent4>
      <a:accent5>
        <a:srgbClr val="000000"/>
      </a:accent5>
      <a:accent6>
        <a:srgbClr val="000000"/>
      </a:accent6>
      <a:hlink>
        <a:srgbClr val="000000"/>
      </a:hlink>
      <a:folHlink>
        <a:srgbClr val="FFFFFF"/>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5.xml><?xml version="1.0" encoding="utf-8"?>
<a:theme xmlns:a="http://schemas.openxmlformats.org/drawingml/2006/main" name="1_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6.xml><?xml version="1.0" encoding="utf-8"?>
<a:theme xmlns:a="http://schemas.openxmlformats.org/drawingml/2006/main" name="2_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7.xml><?xml version="1.0" encoding="utf-8"?>
<a:theme xmlns:a="http://schemas.openxmlformats.org/drawingml/2006/main" name="1_VfS 2020 Updated">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2020 Updated" id="{6646B742-4409-4A37-AA89-ADA118DBF0C6}" vid="{58569C73-6EE0-4A96-99D1-C9B6D4D3ECCE}"/>
    </a:ext>
  </a:extLst>
</a:theme>
</file>

<file path=ppt/theme/theme8.xml><?xml version="1.0" encoding="utf-8"?>
<a:theme xmlns:a="http://schemas.openxmlformats.org/drawingml/2006/main" name="KS2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lleges 2020" id="{7C05CD42-F35E-4E34-B7F2-73F2A771F85F}" vid="{357A42E1-F8C5-42F3-ABD3-3160F015A48C}"/>
    </a:ext>
  </a:extLst>
</a:theme>
</file>

<file path=ppt/theme/theme9.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10.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VfS Primary V2</Template>
  <TotalTime>3807</TotalTime>
  <Words>3075</Words>
  <Application>Microsoft Office PowerPoint</Application>
  <PresentationFormat>On-screen Show (4:3)</PresentationFormat>
  <Paragraphs>392</Paragraphs>
  <Slides>24</Slides>
  <Notes>24</Notes>
  <HiddenSlides>0</HiddenSlides>
  <MMClips>0</MMClips>
  <ScaleCrop>false</ScaleCrop>
  <HeadingPairs>
    <vt:vector size="6" baseType="variant">
      <vt:variant>
        <vt:lpstr>Fonts Used</vt:lpstr>
      </vt:variant>
      <vt:variant>
        <vt:i4>5</vt:i4>
      </vt:variant>
      <vt:variant>
        <vt:lpstr>Theme</vt:lpstr>
      </vt:variant>
      <vt:variant>
        <vt:i4>11</vt:i4>
      </vt:variant>
      <vt:variant>
        <vt:lpstr>Slide Titles</vt:lpstr>
      </vt:variant>
      <vt:variant>
        <vt:i4>24</vt:i4>
      </vt:variant>
    </vt:vector>
  </HeadingPairs>
  <TitlesOfParts>
    <vt:vector size="40" baseType="lpstr">
      <vt:lpstr>Arial</vt:lpstr>
      <vt:lpstr>Calibri</vt:lpstr>
      <vt:lpstr>Century Gothic</vt:lpstr>
      <vt:lpstr>Lato</vt:lpstr>
      <vt:lpstr>Slack-Lato</vt:lpstr>
      <vt:lpstr>VfS Primary V2</vt:lpstr>
      <vt:lpstr>Primary</vt:lpstr>
      <vt:lpstr>VfS 2020 Updated</vt:lpstr>
      <vt:lpstr>VfS Secondary V2</vt:lpstr>
      <vt:lpstr>1_Primary</vt:lpstr>
      <vt:lpstr>2_Primary</vt:lpstr>
      <vt:lpstr>1_VfS 2020 Updated</vt:lpstr>
      <vt:lpstr>KS2 2020</vt:lpstr>
      <vt:lpstr>VfS Secondary 2020</vt:lpstr>
      <vt:lpstr>VfS Prisons 2020</vt:lpstr>
      <vt:lpstr>VfS College 2020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can you do…</vt:lpstr>
      <vt:lpstr>PowerPoint Presentation</vt:lpstr>
      <vt:lpstr>You can vote from home at…  https://www.surveymonkey.co.uk/r/SSVGLQV</vt:lpstr>
      <vt:lpstr>PowerPoint Presentation</vt:lpstr>
      <vt:lpstr>Find out more at  Votesforschools.com</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BEER</dc:creator>
  <cp:lastModifiedBy>Kelly Monaghan</cp:lastModifiedBy>
  <cp:revision>98</cp:revision>
  <dcterms:created xsi:type="dcterms:W3CDTF">2019-09-02T10:05:20Z</dcterms:created>
  <dcterms:modified xsi:type="dcterms:W3CDTF">2020-04-30T09:16:33Z</dcterms:modified>
</cp:coreProperties>
</file>